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4" r:id="rId1"/>
  </p:sldMasterIdLst>
  <p:sldIdLst>
    <p:sldId id="257" r:id="rId2"/>
    <p:sldId id="258" r:id="rId3"/>
    <p:sldId id="286" r:id="rId4"/>
    <p:sldId id="260" r:id="rId5"/>
    <p:sldId id="270" r:id="rId6"/>
    <p:sldId id="261" r:id="rId7"/>
    <p:sldId id="265" r:id="rId8"/>
    <p:sldId id="266" r:id="rId9"/>
    <p:sldId id="267" r:id="rId10"/>
    <p:sldId id="268" r:id="rId11"/>
    <p:sldId id="259" r:id="rId12"/>
    <p:sldId id="282" r:id="rId13"/>
    <p:sldId id="262" r:id="rId14"/>
    <p:sldId id="263" r:id="rId15"/>
    <p:sldId id="264" r:id="rId16"/>
    <p:sldId id="269" r:id="rId17"/>
    <p:sldId id="271" r:id="rId18"/>
    <p:sldId id="272" r:id="rId19"/>
    <p:sldId id="273" r:id="rId20"/>
    <p:sldId id="274" r:id="rId21"/>
    <p:sldId id="275" r:id="rId22"/>
    <p:sldId id="276" r:id="rId23"/>
    <p:sldId id="277" r:id="rId24"/>
    <p:sldId id="279" r:id="rId25"/>
    <p:sldId id="278" r:id="rId26"/>
    <p:sldId id="280" r:id="rId27"/>
    <p:sldId id="287" r:id="rId28"/>
    <p:sldId id="283"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9"/>
    <p:restoredTop sz="95911"/>
  </p:normalViewPr>
  <p:slideViewPr>
    <p:cSldViewPr snapToGrid="0">
      <p:cViewPr varScale="1">
        <p:scale>
          <a:sx n="111" d="100"/>
          <a:sy n="111" d="100"/>
        </p:scale>
        <p:origin x="115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hyperlink" Target="https://www.studentlife.densem.edu/writing-center-resources"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6.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studentlife.densem.edu/writing-center-resources"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6.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A7584-3C5C-429B-9E82-D926EAB8BEC8}" type="doc">
      <dgm:prSet loTypeId="urn:microsoft.com/office/officeart/2005/8/layout/hierarchy2" loCatId="hierarchy" qsTypeId="urn:microsoft.com/office/officeart/2005/8/quickstyle/simple4" qsCatId="simple" csTypeId="urn:microsoft.com/office/officeart/2005/8/colors/accent2_2" csCatId="accent2" phldr="1"/>
      <dgm:spPr/>
      <dgm:t>
        <a:bodyPr/>
        <a:lstStyle/>
        <a:p>
          <a:endParaRPr lang="en-US"/>
        </a:p>
      </dgm:t>
    </dgm:pt>
    <dgm:pt modelId="{24F4A6D8-A8EB-44B1-A137-0C33300D4DD0}">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66675" indent="0" algn="l">
            <a:tabLst/>
          </a:pPr>
          <a:r>
            <a:rPr lang="en-US" sz="1600" dirty="0"/>
            <a:t>“Turabian” is an abbreviated way to refer to </a:t>
          </a:r>
          <a:r>
            <a:rPr lang="en-US" sz="1600" i="1" dirty="0"/>
            <a:t>A Manual for Writers of  Term Papers, Theses, and Dissertations </a:t>
          </a:r>
          <a:r>
            <a:rPr lang="en-US" sz="1600" dirty="0"/>
            <a:t>by Kate L. Turabian.</a:t>
          </a:r>
        </a:p>
      </dgm:t>
    </dgm:pt>
    <dgm:pt modelId="{995AEA77-8BCD-4223-95BC-FBCBCCDC2586}" type="parTrans" cxnId="{8B53F229-CFDE-4857-A615-4F6D12EB306B}">
      <dgm:prSet/>
      <dgm:spPr/>
      <dgm:t>
        <a:bodyPr/>
        <a:lstStyle/>
        <a:p>
          <a:endParaRPr lang="en-US"/>
        </a:p>
      </dgm:t>
    </dgm:pt>
    <dgm:pt modelId="{24ED5DAF-D62E-430B-9B3A-B8B783045B4F}" type="sibTrans" cxnId="{8B53F229-CFDE-4857-A615-4F6D12EB306B}">
      <dgm:prSet/>
      <dgm:spPr/>
      <dgm:t>
        <a:bodyPr/>
        <a:lstStyle/>
        <a:p>
          <a:endParaRPr lang="en-US"/>
        </a:p>
      </dgm:t>
    </dgm:pt>
    <dgm:pt modelId="{D70085E2-5ED9-4C56-AAF2-3CF3A23162B0}">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66675" indent="0" algn="l">
            <a:tabLst/>
          </a:pPr>
          <a:r>
            <a:rPr lang="en-US" sz="1600" dirty="0"/>
            <a:t>The Turabian manual provides formatting guidelines for structuring your paper and citing your sources.</a:t>
          </a:r>
        </a:p>
      </dgm:t>
    </dgm:pt>
    <dgm:pt modelId="{1452FCCD-B904-4879-9535-4DDED15A70D6}" type="parTrans" cxnId="{E7ECFC4E-2505-44DF-A3E4-02EABB726185}">
      <dgm:prSet/>
      <dgm:spPr/>
      <dgm:t>
        <a:bodyPr/>
        <a:lstStyle/>
        <a:p>
          <a:endParaRPr lang="en-US"/>
        </a:p>
      </dgm:t>
    </dgm:pt>
    <dgm:pt modelId="{8CEDD6E6-FAC2-43B2-95F7-703A39B9A858}" type="sibTrans" cxnId="{E7ECFC4E-2505-44DF-A3E4-02EABB726185}">
      <dgm:prSet/>
      <dgm:spPr/>
      <dgm:t>
        <a:bodyPr/>
        <a:lstStyle/>
        <a:p>
          <a:endParaRPr lang="en-US"/>
        </a:p>
      </dgm:t>
    </dgm:pt>
    <dgm:pt modelId="{3195F868-0213-4E09-8CDA-3B1626DC9736}">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123825" indent="0" algn="l">
            <a:tabLst/>
          </a:pPr>
          <a:r>
            <a:rPr lang="en-US" sz="1600" dirty="0"/>
            <a:t>The Turabian manual is organized into the following three sections:</a:t>
          </a:r>
        </a:p>
      </dgm:t>
    </dgm:pt>
    <dgm:pt modelId="{B2DABA6D-AF84-4E6F-817A-3748F4CFAA9B}" type="parTrans" cxnId="{34840998-FEA3-4E1F-9084-127F5A4DFBD6}">
      <dgm:prSet/>
      <dgm:spPr/>
      <dgm:t>
        <a:bodyPr/>
        <a:lstStyle/>
        <a:p>
          <a:endParaRPr lang="en-US"/>
        </a:p>
      </dgm:t>
    </dgm:pt>
    <dgm:pt modelId="{D14B4EAE-9F1E-43A2-A538-65FC624AFDAC}" type="sibTrans" cxnId="{34840998-FEA3-4E1F-9084-127F5A4DFBD6}">
      <dgm:prSet/>
      <dgm:spPr/>
      <dgm:t>
        <a:bodyPr/>
        <a:lstStyle/>
        <a:p>
          <a:endParaRPr lang="en-US"/>
        </a:p>
      </dgm:t>
    </dgm:pt>
    <dgm:pt modelId="{7EFD0607-A0CA-4C46-8610-D1A483AB0FC9}">
      <dgm:prSet/>
      <dgm:spPr/>
      <dgm:t>
        <a:bodyPr/>
        <a:lstStyle/>
        <a:p>
          <a:r>
            <a:rPr lang="en-US" dirty="0"/>
            <a:t>Part 1: Research and Writing (academic/scholarly)</a:t>
          </a:r>
        </a:p>
      </dgm:t>
    </dgm:pt>
    <dgm:pt modelId="{5574A8D0-E08B-4904-8CC7-0D161ADD0042}" type="parTrans" cxnId="{87E16027-1C95-4062-83F0-2F12B8F70FC7}">
      <dgm:prSet/>
      <dgm:spPr/>
      <dgm:t>
        <a:bodyPr/>
        <a:lstStyle/>
        <a:p>
          <a:endParaRPr lang="en-US"/>
        </a:p>
      </dgm:t>
    </dgm:pt>
    <dgm:pt modelId="{3C6C6B7B-9D21-4363-8BEA-1E6CEAEA7AFD}" type="sibTrans" cxnId="{87E16027-1C95-4062-83F0-2F12B8F70FC7}">
      <dgm:prSet/>
      <dgm:spPr/>
      <dgm:t>
        <a:bodyPr/>
        <a:lstStyle/>
        <a:p>
          <a:endParaRPr lang="en-US"/>
        </a:p>
      </dgm:t>
    </dgm:pt>
    <dgm:pt modelId="{D6E3465C-7341-4B07-8B7D-54AAA3C406B6}">
      <dgm:prSet/>
      <dgm:spPr/>
      <dgm:t>
        <a:bodyPr/>
        <a:lstStyle/>
        <a:p>
          <a:r>
            <a:rPr lang="en-US" dirty="0"/>
            <a:t>Part 2: Source Citation (footnotes, bibliographies)</a:t>
          </a:r>
        </a:p>
      </dgm:t>
    </dgm:pt>
    <dgm:pt modelId="{ACF38581-A2FA-447A-AFD3-B9D5556265EE}" type="parTrans" cxnId="{B2314CE4-61EC-4B79-B828-E98FA81ED094}">
      <dgm:prSet/>
      <dgm:spPr/>
      <dgm:t>
        <a:bodyPr/>
        <a:lstStyle/>
        <a:p>
          <a:endParaRPr lang="en-US"/>
        </a:p>
      </dgm:t>
    </dgm:pt>
    <dgm:pt modelId="{DA93556E-381A-4557-A9BD-CE2FE550EC6F}" type="sibTrans" cxnId="{B2314CE4-61EC-4B79-B828-E98FA81ED094}">
      <dgm:prSet/>
      <dgm:spPr/>
      <dgm:t>
        <a:bodyPr/>
        <a:lstStyle/>
        <a:p>
          <a:endParaRPr lang="en-US"/>
        </a:p>
      </dgm:t>
    </dgm:pt>
    <dgm:pt modelId="{DB2BFD48-F8B8-48C7-B431-DC961FAC50C2}">
      <dgm:prSet/>
      <dgm:spPr/>
      <dgm:t>
        <a:bodyPr/>
        <a:lstStyle/>
        <a:p>
          <a:r>
            <a:rPr lang="en-US" dirty="0"/>
            <a:t>Part 3: Issues of Style (editorial style, quotations)</a:t>
          </a:r>
        </a:p>
      </dgm:t>
    </dgm:pt>
    <dgm:pt modelId="{B30A67B5-A89A-4076-AD8E-56F5A1C96043}" type="parTrans" cxnId="{3DF3C21D-04D7-4EE6-BD80-FF777482147F}">
      <dgm:prSet/>
      <dgm:spPr/>
      <dgm:t>
        <a:bodyPr/>
        <a:lstStyle/>
        <a:p>
          <a:endParaRPr lang="en-US"/>
        </a:p>
      </dgm:t>
    </dgm:pt>
    <dgm:pt modelId="{862D91A4-71F0-45AC-97EC-675C6358453B}" type="sibTrans" cxnId="{3DF3C21D-04D7-4EE6-BD80-FF777482147F}">
      <dgm:prSet/>
      <dgm:spPr/>
      <dgm:t>
        <a:bodyPr/>
        <a:lstStyle/>
        <a:p>
          <a:endParaRPr lang="en-US"/>
        </a:p>
      </dgm:t>
    </dgm:pt>
    <dgm:pt modelId="{336FC801-D21E-49A9-9B70-0789D33D4F61}">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123825" indent="0" algn="l">
            <a:spcAft>
              <a:spcPts val="0"/>
            </a:spcAft>
            <a:tabLst/>
          </a:pPr>
          <a:r>
            <a:rPr lang="en-US" sz="1600" dirty="0"/>
            <a:t>In this presentation, section numbers from the manual are provided for further reference. </a:t>
          </a:r>
        </a:p>
        <a:p>
          <a:pPr marL="463550" indent="-112713" algn="l">
            <a:spcAft>
              <a:spcPts val="0"/>
            </a:spcAft>
            <a:tabLst/>
          </a:pPr>
          <a:r>
            <a:rPr lang="en-US" sz="1600" dirty="0"/>
            <a:t>• E.g., “17.1” refers to the section on citing books.</a:t>
          </a:r>
        </a:p>
      </dgm:t>
    </dgm:pt>
    <dgm:pt modelId="{862486F3-7DE7-43CE-8A2D-DE8CAB3B4E01}" type="parTrans" cxnId="{B7728EB6-AD34-4829-AD1C-88AEC9E1F44A}">
      <dgm:prSet/>
      <dgm:spPr/>
      <dgm:t>
        <a:bodyPr/>
        <a:lstStyle/>
        <a:p>
          <a:endParaRPr lang="en-US"/>
        </a:p>
      </dgm:t>
    </dgm:pt>
    <dgm:pt modelId="{FCB0F2C6-DF91-4EC0-8D47-8EA42E224531}" type="sibTrans" cxnId="{B7728EB6-AD34-4829-AD1C-88AEC9E1F44A}">
      <dgm:prSet/>
      <dgm:spPr/>
      <dgm:t>
        <a:bodyPr/>
        <a:lstStyle/>
        <a:p>
          <a:endParaRPr lang="en-US"/>
        </a:p>
      </dgm:t>
    </dgm:pt>
    <dgm:pt modelId="{D294A557-A1CF-F74B-9226-EF7822D27D68}" type="pres">
      <dgm:prSet presAssocID="{875A7584-3C5C-429B-9E82-D926EAB8BEC8}" presName="diagram" presStyleCnt="0">
        <dgm:presLayoutVars>
          <dgm:chPref val="1"/>
          <dgm:dir/>
          <dgm:animOne val="branch"/>
          <dgm:animLvl val="lvl"/>
          <dgm:resizeHandles val="exact"/>
        </dgm:presLayoutVars>
      </dgm:prSet>
      <dgm:spPr/>
    </dgm:pt>
    <dgm:pt modelId="{66F312EF-A182-8D41-A652-DDAA7D851D0C}" type="pres">
      <dgm:prSet presAssocID="{24F4A6D8-A8EB-44B1-A137-0C33300D4DD0}" presName="root1" presStyleCnt="0"/>
      <dgm:spPr/>
    </dgm:pt>
    <dgm:pt modelId="{9F88AA30-B3DB-6648-891F-7D792638365B}" type="pres">
      <dgm:prSet presAssocID="{24F4A6D8-A8EB-44B1-A137-0C33300D4DD0}" presName="LevelOneTextNode" presStyleLbl="node0" presStyleIdx="0" presStyleCnt="4" custScaleX="221317">
        <dgm:presLayoutVars>
          <dgm:chPref val="3"/>
        </dgm:presLayoutVars>
      </dgm:prSet>
      <dgm:spPr/>
    </dgm:pt>
    <dgm:pt modelId="{35247AB2-4B14-BB45-AFD4-BF695B2AFABA}" type="pres">
      <dgm:prSet presAssocID="{24F4A6D8-A8EB-44B1-A137-0C33300D4DD0}" presName="level2hierChild" presStyleCnt="0"/>
      <dgm:spPr/>
    </dgm:pt>
    <dgm:pt modelId="{C6674950-A52C-6642-B3CE-FF0B3AC647AE}" type="pres">
      <dgm:prSet presAssocID="{D70085E2-5ED9-4C56-AAF2-3CF3A23162B0}" presName="root1" presStyleCnt="0"/>
      <dgm:spPr/>
    </dgm:pt>
    <dgm:pt modelId="{05F29CA8-194D-444C-9CA0-FFA1388F42FF}" type="pres">
      <dgm:prSet presAssocID="{D70085E2-5ED9-4C56-AAF2-3CF3A23162B0}" presName="LevelOneTextNode" presStyleLbl="node0" presStyleIdx="1" presStyleCnt="4" custScaleX="221317">
        <dgm:presLayoutVars>
          <dgm:chPref val="3"/>
        </dgm:presLayoutVars>
      </dgm:prSet>
      <dgm:spPr/>
    </dgm:pt>
    <dgm:pt modelId="{2629FB9E-4F24-EB4F-95A1-D48FDE281CDC}" type="pres">
      <dgm:prSet presAssocID="{D70085E2-5ED9-4C56-AAF2-3CF3A23162B0}" presName="level2hierChild" presStyleCnt="0"/>
      <dgm:spPr/>
    </dgm:pt>
    <dgm:pt modelId="{3993631E-9963-1048-81FA-B990103C1852}" type="pres">
      <dgm:prSet presAssocID="{3195F868-0213-4E09-8CDA-3B1626DC9736}" presName="root1" presStyleCnt="0"/>
      <dgm:spPr/>
    </dgm:pt>
    <dgm:pt modelId="{7EC59E5F-7AB2-E640-826A-600855589BD4}" type="pres">
      <dgm:prSet presAssocID="{3195F868-0213-4E09-8CDA-3B1626DC9736}" presName="LevelOneTextNode" presStyleLbl="node0" presStyleIdx="2" presStyleCnt="4" custScaleX="221317">
        <dgm:presLayoutVars>
          <dgm:chPref val="3"/>
        </dgm:presLayoutVars>
      </dgm:prSet>
      <dgm:spPr/>
    </dgm:pt>
    <dgm:pt modelId="{8C15D66B-1A40-8246-A10D-C8CD766BBC07}" type="pres">
      <dgm:prSet presAssocID="{3195F868-0213-4E09-8CDA-3B1626DC9736}" presName="level2hierChild" presStyleCnt="0"/>
      <dgm:spPr/>
    </dgm:pt>
    <dgm:pt modelId="{283F12BC-95E0-034D-A94D-FFABB6EEDB21}" type="pres">
      <dgm:prSet presAssocID="{5574A8D0-E08B-4904-8CC7-0D161ADD0042}" presName="conn2-1" presStyleLbl="parChTrans1D2" presStyleIdx="0" presStyleCnt="3"/>
      <dgm:spPr/>
    </dgm:pt>
    <dgm:pt modelId="{FCC64B66-82D4-0747-BBF0-6BEE366DE1AC}" type="pres">
      <dgm:prSet presAssocID="{5574A8D0-E08B-4904-8CC7-0D161ADD0042}" presName="connTx" presStyleLbl="parChTrans1D2" presStyleIdx="0" presStyleCnt="3"/>
      <dgm:spPr/>
    </dgm:pt>
    <dgm:pt modelId="{6002E569-642D-794C-8C6B-D39E6197BBEE}" type="pres">
      <dgm:prSet presAssocID="{7EFD0607-A0CA-4C46-8610-D1A483AB0FC9}" presName="root2" presStyleCnt="0"/>
      <dgm:spPr/>
    </dgm:pt>
    <dgm:pt modelId="{4690AB7B-C96E-1E4A-9CEA-8B811DD327C9}" type="pres">
      <dgm:prSet presAssocID="{7EFD0607-A0CA-4C46-8610-D1A483AB0FC9}" presName="LevelTwoTextNode" presStyleLbl="node2" presStyleIdx="0" presStyleCnt="3" custLinFactNeighborX="2808" custLinFactNeighborY="-49602">
        <dgm:presLayoutVars>
          <dgm:chPref val="3"/>
        </dgm:presLayoutVars>
      </dgm:prSet>
      <dgm:spPr/>
    </dgm:pt>
    <dgm:pt modelId="{A06B9DFC-FE70-0842-BCF3-15C25AB13B75}" type="pres">
      <dgm:prSet presAssocID="{7EFD0607-A0CA-4C46-8610-D1A483AB0FC9}" presName="level3hierChild" presStyleCnt="0"/>
      <dgm:spPr/>
    </dgm:pt>
    <dgm:pt modelId="{F9C671C8-AD34-B341-B944-C4E4400951A3}" type="pres">
      <dgm:prSet presAssocID="{ACF38581-A2FA-447A-AFD3-B9D5556265EE}" presName="conn2-1" presStyleLbl="parChTrans1D2" presStyleIdx="1" presStyleCnt="3"/>
      <dgm:spPr/>
    </dgm:pt>
    <dgm:pt modelId="{ABD66B8D-3C89-3E47-A63B-4CEE245ECF1D}" type="pres">
      <dgm:prSet presAssocID="{ACF38581-A2FA-447A-AFD3-B9D5556265EE}" presName="connTx" presStyleLbl="parChTrans1D2" presStyleIdx="1" presStyleCnt="3"/>
      <dgm:spPr/>
    </dgm:pt>
    <dgm:pt modelId="{4D875960-5433-E840-9CEE-E7CEB4722FDE}" type="pres">
      <dgm:prSet presAssocID="{D6E3465C-7341-4B07-8B7D-54AAA3C406B6}" presName="root2" presStyleCnt="0"/>
      <dgm:spPr/>
    </dgm:pt>
    <dgm:pt modelId="{16E81702-4646-9E46-93BF-A96E3AFFB248}" type="pres">
      <dgm:prSet presAssocID="{D6E3465C-7341-4B07-8B7D-54AAA3C406B6}" presName="LevelTwoTextNode" presStyleLbl="node2" presStyleIdx="1" presStyleCnt="3" custLinFactNeighborX="2808" custLinFactNeighborY="-49602">
        <dgm:presLayoutVars>
          <dgm:chPref val="3"/>
        </dgm:presLayoutVars>
      </dgm:prSet>
      <dgm:spPr/>
    </dgm:pt>
    <dgm:pt modelId="{884CCEA6-A2F2-C649-8EB8-EBF568FEC7D2}" type="pres">
      <dgm:prSet presAssocID="{D6E3465C-7341-4B07-8B7D-54AAA3C406B6}" presName="level3hierChild" presStyleCnt="0"/>
      <dgm:spPr/>
    </dgm:pt>
    <dgm:pt modelId="{DCD567D8-F269-EF4D-BC5F-7B4746F212C9}" type="pres">
      <dgm:prSet presAssocID="{B30A67B5-A89A-4076-AD8E-56F5A1C96043}" presName="conn2-1" presStyleLbl="parChTrans1D2" presStyleIdx="2" presStyleCnt="3"/>
      <dgm:spPr/>
    </dgm:pt>
    <dgm:pt modelId="{C0295E79-2576-C74F-ADE0-A29005D87AFB}" type="pres">
      <dgm:prSet presAssocID="{B30A67B5-A89A-4076-AD8E-56F5A1C96043}" presName="connTx" presStyleLbl="parChTrans1D2" presStyleIdx="2" presStyleCnt="3"/>
      <dgm:spPr/>
    </dgm:pt>
    <dgm:pt modelId="{67C8BED1-C2AD-C543-A0D0-8FFD6509927E}" type="pres">
      <dgm:prSet presAssocID="{DB2BFD48-F8B8-48C7-B431-DC961FAC50C2}" presName="root2" presStyleCnt="0"/>
      <dgm:spPr/>
    </dgm:pt>
    <dgm:pt modelId="{114AA551-0A85-254C-918C-2736EDE6DE9A}" type="pres">
      <dgm:prSet presAssocID="{DB2BFD48-F8B8-48C7-B431-DC961FAC50C2}" presName="LevelTwoTextNode" presStyleLbl="node2" presStyleIdx="2" presStyleCnt="3" custLinFactNeighborX="2808" custLinFactNeighborY="-49602">
        <dgm:presLayoutVars>
          <dgm:chPref val="3"/>
        </dgm:presLayoutVars>
      </dgm:prSet>
      <dgm:spPr/>
    </dgm:pt>
    <dgm:pt modelId="{AF35D6DB-1FA7-074D-8A80-23864207E5DC}" type="pres">
      <dgm:prSet presAssocID="{DB2BFD48-F8B8-48C7-B431-DC961FAC50C2}" presName="level3hierChild" presStyleCnt="0"/>
      <dgm:spPr/>
    </dgm:pt>
    <dgm:pt modelId="{97DC6417-E00A-564F-8B84-F371C988EA88}" type="pres">
      <dgm:prSet presAssocID="{336FC801-D21E-49A9-9B70-0789D33D4F61}" presName="root1" presStyleCnt="0"/>
      <dgm:spPr/>
    </dgm:pt>
    <dgm:pt modelId="{B9C33300-DD34-024F-93B0-422FF40D36CD}" type="pres">
      <dgm:prSet presAssocID="{336FC801-D21E-49A9-9B70-0789D33D4F61}" presName="LevelOneTextNode" presStyleLbl="node0" presStyleIdx="3" presStyleCnt="4" custScaleX="221317">
        <dgm:presLayoutVars>
          <dgm:chPref val="3"/>
        </dgm:presLayoutVars>
      </dgm:prSet>
      <dgm:spPr/>
    </dgm:pt>
    <dgm:pt modelId="{A31307D9-9B81-AF43-B216-EC66B3B75E07}" type="pres">
      <dgm:prSet presAssocID="{336FC801-D21E-49A9-9B70-0789D33D4F61}" presName="level2hierChild" presStyleCnt="0"/>
      <dgm:spPr/>
    </dgm:pt>
  </dgm:ptLst>
  <dgm:cxnLst>
    <dgm:cxn modelId="{3DF3C21D-04D7-4EE6-BD80-FF777482147F}" srcId="{3195F868-0213-4E09-8CDA-3B1626DC9736}" destId="{DB2BFD48-F8B8-48C7-B431-DC961FAC50C2}" srcOrd="2" destOrd="0" parTransId="{B30A67B5-A89A-4076-AD8E-56F5A1C96043}" sibTransId="{862D91A4-71F0-45AC-97EC-675C6358453B}"/>
    <dgm:cxn modelId="{9C3E541F-6435-3140-A004-CBBB6E97F14C}" type="presOf" srcId="{DB2BFD48-F8B8-48C7-B431-DC961FAC50C2}" destId="{114AA551-0A85-254C-918C-2736EDE6DE9A}" srcOrd="0" destOrd="0" presId="urn:microsoft.com/office/officeart/2005/8/layout/hierarchy2"/>
    <dgm:cxn modelId="{E9BF5B26-564D-D844-BB1F-5F08197F65E5}" type="presOf" srcId="{ACF38581-A2FA-447A-AFD3-B9D5556265EE}" destId="{F9C671C8-AD34-B341-B944-C4E4400951A3}" srcOrd="0" destOrd="0" presId="urn:microsoft.com/office/officeart/2005/8/layout/hierarchy2"/>
    <dgm:cxn modelId="{87E16027-1C95-4062-83F0-2F12B8F70FC7}" srcId="{3195F868-0213-4E09-8CDA-3B1626DC9736}" destId="{7EFD0607-A0CA-4C46-8610-D1A483AB0FC9}" srcOrd="0" destOrd="0" parTransId="{5574A8D0-E08B-4904-8CC7-0D161ADD0042}" sibTransId="{3C6C6B7B-9D21-4363-8BEA-1E6CEAEA7AFD}"/>
    <dgm:cxn modelId="{8B53F229-CFDE-4857-A615-4F6D12EB306B}" srcId="{875A7584-3C5C-429B-9E82-D926EAB8BEC8}" destId="{24F4A6D8-A8EB-44B1-A137-0C33300D4DD0}" srcOrd="0" destOrd="0" parTransId="{995AEA77-8BCD-4223-95BC-FBCBCCDC2586}" sibTransId="{24ED5DAF-D62E-430B-9B3A-B8B783045B4F}"/>
    <dgm:cxn modelId="{DE51722E-FD33-7A47-AC90-9580B6F4958A}" type="presOf" srcId="{7EFD0607-A0CA-4C46-8610-D1A483AB0FC9}" destId="{4690AB7B-C96E-1E4A-9CEA-8B811DD327C9}" srcOrd="0" destOrd="0" presId="urn:microsoft.com/office/officeart/2005/8/layout/hierarchy2"/>
    <dgm:cxn modelId="{E7ECFC4E-2505-44DF-A3E4-02EABB726185}" srcId="{875A7584-3C5C-429B-9E82-D926EAB8BEC8}" destId="{D70085E2-5ED9-4C56-AAF2-3CF3A23162B0}" srcOrd="1" destOrd="0" parTransId="{1452FCCD-B904-4879-9535-4DDED15A70D6}" sibTransId="{8CEDD6E6-FAC2-43B2-95F7-703A39B9A858}"/>
    <dgm:cxn modelId="{55920951-F91D-1640-B1BA-DB71B88E3496}" type="presOf" srcId="{3195F868-0213-4E09-8CDA-3B1626DC9736}" destId="{7EC59E5F-7AB2-E640-826A-600855589BD4}" srcOrd="0" destOrd="0" presId="urn:microsoft.com/office/officeart/2005/8/layout/hierarchy2"/>
    <dgm:cxn modelId="{6820DC55-1D51-B145-B8C3-657C5811DD46}" type="presOf" srcId="{B30A67B5-A89A-4076-AD8E-56F5A1C96043}" destId="{C0295E79-2576-C74F-ADE0-A29005D87AFB}" srcOrd="1" destOrd="0" presId="urn:microsoft.com/office/officeart/2005/8/layout/hierarchy2"/>
    <dgm:cxn modelId="{6F1DED5C-214F-8946-8929-2D899FB43268}" type="presOf" srcId="{D6E3465C-7341-4B07-8B7D-54AAA3C406B6}" destId="{16E81702-4646-9E46-93BF-A96E3AFFB248}" srcOrd="0" destOrd="0" presId="urn:microsoft.com/office/officeart/2005/8/layout/hierarchy2"/>
    <dgm:cxn modelId="{3B6A9E5D-6B27-E146-953C-F8E46550D35F}" type="presOf" srcId="{5574A8D0-E08B-4904-8CC7-0D161ADD0042}" destId="{283F12BC-95E0-034D-A94D-FFABB6EEDB21}" srcOrd="0" destOrd="0" presId="urn:microsoft.com/office/officeart/2005/8/layout/hierarchy2"/>
    <dgm:cxn modelId="{E2C05D65-65CA-6141-BC82-1519FF9F66BF}" type="presOf" srcId="{ACF38581-A2FA-447A-AFD3-B9D5556265EE}" destId="{ABD66B8D-3C89-3E47-A63B-4CEE245ECF1D}" srcOrd="1" destOrd="0" presId="urn:microsoft.com/office/officeart/2005/8/layout/hierarchy2"/>
    <dgm:cxn modelId="{A12DF582-15D4-3E48-86C1-F44D6B2C3C51}" type="presOf" srcId="{D70085E2-5ED9-4C56-AAF2-3CF3A23162B0}" destId="{05F29CA8-194D-444C-9CA0-FFA1388F42FF}" srcOrd="0" destOrd="0" presId="urn:microsoft.com/office/officeart/2005/8/layout/hierarchy2"/>
    <dgm:cxn modelId="{34840998-FEA3-4E1F-9084-127F5A4DFBD6}" srcId="{875A7584-3C5C-429B-9E82-D926EAB8BEC8}" destId="{3195F868-0213-4E09-8CDA-3B1626DC9736}" srcOrd="2" destOrd="0" parTransId="{B2DABA6D-AF84-4E6F-817A-3748F4CFAA9B}" sibTransId="{D14B4EAE-9F1E-43A2-A538-65FC624AFDAC}"/>
    <dgm:cxn modelId="{6C73DD9F-5A91-9F4F-BED0-D9C6512CC708}" type="presOf" srcId="{875A7584-3C5C-429B-9E82-D926EAB8BEC8}" destId="{D294A557-A1CF-F74B-9226-EF7822D27D68}" srcOrd="0" destOrd="0" presId="urn:microsoft.com/office/officeart/2005/8/layout/hierarchy2"/>
    <dgm:cxn modelId="{79A2FC9F-4BBF-8C4D-BA8B-A297D4502804}" type="presOf" srcId="{B30A67B5-A89A-4076-AD8E-56F5A1C96043}" destId="{DCD567D8-F269-EF4D-BC5F-7B4746F212C9}" srcOrd="0" destOrd="0" presId="urn:microsoft.com/office/officeart/2005/8/layout/hierarchy2"/>
    <dgm:cxn modelId="{81FCA3A2-50EC-9E40-90BD-17352EFB23C4}" type="presOf" srcId="{336FC801-D21E-49A9-9B70-0789D33D4F61}" destId="{B9C33300-DD34-024F-93B0-422FF40D36CD}" srcOrd="0" destOrd="0" presId="urn:microsoft.com/office/officeart/2005/8/layout/hierarchy2"/>
    <dgm:cxn modelId="{475037B6-A5DF-4D40-9E2C-308F9973C346}" type="presOf" srcId="{5574A8D0-E08B-4904-8CC7-0D161ADD0042}" destId="{FCC64B66-82D4-0747-BBF0-6BEE366DE1AC}" srcOrd="1" destOrd="0" presId="urn:microsoft.com/office/officeart/2005/8/layout/hierarchy2"/>
    <dgm:cxn modelId="{B7728EB6-AD34-4829-AD1C-88AEC9E1F44A}" srcId="{875A7584-3C5C-429B-9E82-D926EAB8BEC8}" destId="{336FC801-D21E-49A9-9B70-0789D33D4F61}" srcOrd="3" destOrd="0" parTransId="{862486F3-7DE7-43CE-8A2D-DE8CAB3B4E01}" sibTransId="{FCB0F2C6-DF91-4EC0-8D47-8EA42E224531}"/>
    <dgm:cxn modelId="{B2314CE4-61EC-4B79-B828-E98FA81ED094}" srcId="{3195F868-0213-4E09-8CDA-3B1626DC9736}" destId="{D6E3465C-7341-4B07-8B7D-54AAA3C406B6}" srcOrd="1" destOrd="0" parTransId="{ACF38581-A2FA-447A-AFD3-B9D5556265EE}" sibTransId="{DA93556E-381A-4557-A9BD-CE2FE550EC6F}"/>
    <dgm:cxn modelId="{690993E7-BC4C-484B-9227-E2E9F67A2C6D}" type="presOf" srcId="{24F4A6D8-A8EB-44B1-A137-0C33300D4DD0}" destId="{9F88AA30-B3DB-6648-891F-7D792638365B}" srcOrd="0" destOrd="0" presId="urn:microsoft.com/office/officeart/2005/8/layout/hierarchy2"/>
    <dgm:cxn modelId="{78DAEEDA-F11A-224A-9376-CA710124289F}" type="presParOf" srcId="{D294A557-A1CF-F74B-9226-EF7822D27D68}" destId="{66F312EF-A182-8D41-A652-DDAA7D851D0C}" srcOrd="0" destOrd="0" presId="urn:microsoft.com/office/officeart/2005/8/layout/hierarchy2"/>
    <dgm:cxn modelId="{D9138B04-60ED-D840-A32F-0A948865C9C7}" type="presParOf" srcId="{66F312EF-A182-8D41-A652-DDAA7D851D0C}" destId="{9F88AA30-B3DB-6648-891F-7D792638365B}" srcOrd="0" destOrd="0" presId="urn:microsoft.com/office/officeart/2005/8/layout/hierarchy2"/>
    <dgm:cxn modelId="{64AF8C52-7A54-7A49-864D-01DECAB0BA44}" type="presParOf" srcId="{66F312EF-A182-8D41-A652-DDAA7D851D0C}" destId="{35247AB2-4B14-BB45-AFD4-BF695B2AFABA}" srcOrd="1" destOrd="0" presId="urn:microsoft.com/office/officeart/2005/8/layout/hierarchy2"/>
    <dgm:cxn modelId="{E17E7D9A-7A88-B74D-951D-4CB01C08F396}" type="presParOf" srcId="{D294A557-A1CF-F74B-9226-EF7822D27D68}" destId="{C6674950-A52C-6642-B3CE-FF0B3AC647AE}" srcOrd="1" destOrd="0" presId="urn:microsoft.com/office/officeart/2005/8/layout/hierarchy2"/>
    <dgm:cxn modelId="{51322442-7A0E-344A-B29A-59846F00B172}" type="presParOf" srcId="{C6674950-A52C-6642-B3CE-FF0B3AC647AE}" destId="{05F29CA8-194D-444C-9CA0-FFA1388F42FF}" srcOrd="0" destOrd="0" presId="urn:microsoft.com/office/officeart/2005/8/layout/hierarchy2"/>
    <dgm:cxn modelId="{08E3CEB5-34BA-B444-A62B-A32C98FBF52D}" type="presParOf" srcId="{C6674950-A52C-6642-B3CE-FF0B3AC647AE}" destId="{2629FB9E-4F24-EB4F-95A1-D48FDE281CDC}" srcOrd="1" destOrd="0" presId="urn:microsoft.com/office/officeart/2005/8/layout/hierarchy2"/>
    <dgm:cxn modelId="{54A389FB-6405-C549-AA19-18AE7E1C32C9}" type="presParOf" srcId="{D294A557-A1CF-F74B-9226-EF7822D27D68}" destId="{3993631E-9963-1048-81FA-B990103C1852}" srcOrd="2" destOrd="0" presId="urn:microsoft.com/office/officeart/2005/8/layout/hierarchy2"/>
    <dgm:cxn modelId="{A27E5DB7-764B-AE46-B16D-82BA3FAF974C}" type="presParOf" srcId="{3993631E-9963-1048-81FA-B990103C1852}" destId="{7EC59E5F-7AB2-E640-826A-600855589BD4}" srcOrd="0" destOrd="0" presId="urn:microsoft.com/office/officeart/2005/8/layout/hierarchy2"/>
    <dgm:cxn modelId="{F43E11C8-8C08-4B49-9029-26FDF0E92922}" type="presParOf" srcId="{3993631E-9963-1048-81FA-B990103C1852}" destId="{8C15D66B-1A40-8246-A10D-C8CD766BBC07}" srcOrd="1" destOrd="0" presId="urn:microsoft.com/office/officeart/2005/8/layout/hierarchy2"/>
    <dgm:cxn modelId="{7BA414A3-24FC-3B45-A56A-131A29B7B7EA}" type="presParOf" srcId="{8C15D66B-1A40-8246-A10D-C8CD766BBC07}" destId="{283F12BC-95E0-034D-A94D-FFABB6EEDB21}" srcOrd="0" destOrd="0" presId="urn:microsoft.com/office/officeart/2005/8/layout/hierarchy2"/>
    <dgm:cxn modelId="{560C7CE4-07F7-ED42-87ED-94B530398F37}" type="presParOf" srcId="{283F12BC-95E0-034D-A94D-FFABB6EEDB21}" destId="{FCC64B66-82D4-0747-BBF0-6BEE366DE1AC}" srcOrd="0" destOrd="0" presId="urn:microsoft.com/office/officeart/2005/8/layout/hierarchy2"/>
    <dgm:cxn modelId="{10B53DB4-519F-A540-BD20-5741EF306FD2}" type="presParOf" srcId="{8C15D66B-1A40-8246-A10D-C8CD766BBC07}" destId="{6002E569-642D-794C-8C6B-D39E6197BBEE}" srcOrd="1" destOrd="0" presId="urn:microsoft.com/office/officeart/2005/8/layout/hierarchy2"/>
    <dgm:cxn modelId="{3EF75D0C-C690-8E4C-951A-E201BD1771FA}" type="presParOf" srcId="{6002E569-642D-794C-8C6B-D39E6197BBEE}" destId="{4690AB7B-C96E-1E4A-9CEA-8B811DD327C9}" srcOrd="0" destOrd="0" presId="urn:microsoft.com/office/officeart/2005/8/layout/hierarchy2"/>
    <dgm:cxn modelId="{E1F68F3C-05A1-2D4E-A025-0199DA0C8321}" type="presParOf" srcId="{6002E569-642D-794C-8C6B-D39E6197BBEE}" destId="{A06B9DFC-FE70-0842-BCF3-15C25AB13B75}" srcOrd="1" destOrd="0" presId="urn:microsoft.com/office/officeart/2005/8/layout/hierarchy2"/>
    <dgm:cxn modelId="{62CFFBCD-284F-B649-8BD1-D5D1A9A32B22}" type="presParOf" srcId="{8C15D66B-1A40-8246-A10D-C8CD766BBC07}" destId="{F9C671C8-AD34-B341-B944-C4E4400951A3}" srcOrd="2" destOrd="0" presId="urn:microsoft.com/office/officeart/2005/8/layout/hierarchy2"/>
    <dgm:cxn modelId="{E2FD7CF7-9C4F-3645-99BC-66925651ACD6}" type="presParOf" srcId="{F9C671C8-AD34-B341-B944-C4E4400951A3}" destId="{ABD66B8D-3C89-3E47-A63B-4CEE245ECF1D}" srcOrd="0" destOrd="0" presId="urn:microsoft.com/office/officeart/2005/8/layout/hierarchy2"/>
    <dgm:cxn modelId="{0F1F7A54-8726-AC48-9B52-AA5128421349}" type="presParOf" srcId="{8C15D66B-1A40-8246-A10D-C8CD766BBC07}" destId="{4D875960-5433-E840-9CEE-E7CEB4722FDE}" srcOrd="3" destOrd="0" presId="urn:microsoft.com/office/officeart/2005/8/layout/hierarchy2"/>
    <dgm:cxn modelId="{A0448BB3-71C8-A24A-A8D5-FA9690241EBF}" type="presParOf" srcId="{4D875960-5433-E840-9CEE-E7CEB4722FDE}" destId="{16E81702-4646-9E46-93BF-A96E3AFFB248}" srcOrd="0" destOrd="0" presId="urn:microsoft.com/office/officeart/2005/8/layout/hierarchy2"/>
    <dgm:cxn modelId="{CFD24570-19EF-154A-BAAC-EDA4752DC0F0}" type="presParOf" srcId="{4D875960-5433-E840-9CEE-E7CEB4722FDE}" destId="{884CCEA6-A2F2-C649-8EB8-EBF568FEC7D2}" srcOrd="1" destOrd="0" presId="urn:microsoft.com/office/officeart/2005/8/layout/hierarchy2"/>
    <dgm:cxn modelId="{97E78DB8-7F48-874A-8B35-1F70E5473957}" type="presParOf" srcId="{8C15D66B-1A40-8246-A10D-C8CD766BBC07}" destId="{DCD567D8-F269-EF4D-BC5F-7B4746F212C9}" srcOrd="4" destOrd="0" presId="urn:microsoft.com/office/officeart/2005/8/layout/hierarchy2"/>
    <dgm:cxn modelId="{39FC1D6B-A32A-064B-A5CE-50FF6EE1299C}" type="presParOf" srcId="{DCD567D8-F269-EF4D-BC5F-7B4746F212C9}" destId="{C0295E79-2576-C74F-ADE0-A29005D87AFB}" srcOrd="0" destOrd="0" presId="urn:microsoft.com/office/officeart/2005/8/layout/hierarchy2"/>
    <dgm:cxn modelId="{F7B5B1B5-958D-B043-A228-070447A7EEC1}" type="presParOf" srcId="{8C15D66B-1A40-8246-A10D-C8CD766BBC07}" destId="{67C8BED1-C2AD-C543-A0D0-8FFD6509927E}" srcOrd="5" destOrd="0" presId="urn:microsoft.com/office/officeart/2005/8/layout/hierarchy2"/>
    <dgm:cxn modelId="{BFA78B38-8FDE-2046-9898-B15048D426A7}" type="presParOf" srcId="{67C8BED1-C2AD-C543-A0D0-8FFD6509927E}" destId="{114AA551-0A85-254C-918C-2736EDE6DE9A}" srcOrd="0" destOrd="0" presId="urn:microsoft.com/office/officeart/2005/8/layout/hierarchy2"/>
    <dgm:cxn modelId="{9796849B-BC2E-EE4E-A811-86BA1B5A7A82}" type="presParOf" srcId="{67C8BED1-C2AD-C543-A0D0-8FFD6509927E}" destId="{AF35D6DB-1FA7-074D-8A80-23864207E5DC}" srcOrd="1" destOrd="0" presId="urn:microsoft.com/office/officeart/2005/8/layout/hierarchy2"/>
    <dgm:cxn modelId="{65196260-6216-9147-97CE-901EC2F4E207}" type="presParOf" srcId="{D294A557-A1CF-F74B-9226-EF7822D27D68}" destId="{97DC6417-E00A-564F-8B84-F371C988EA88}" srcOrd="3" destOrd="0" presId="urn:microsoft.com/office/officeart/2005/8/layout/hierarchy2"/>
    <dgm:cxn modelId="{FAF7DD35-E959-3F46-878A-7B700351200E}" type="presParOf" srcId="{97DC6417-E00A-564F-8B84-F371C988EA88}" destId="{B9C33300-DD34-024F-93B0-422FF40D36CD}" srcOrd="0" destOrd="0" presId="urn:microsoft.com/office/officeart/2005/8/layout/hierarchy2"/>
    <dgm:cxn modelId="{045227F8-B5D6-3444-9D5E-52538A2E075C}" type="presParOf" srcId="{97DC6417-E00A-564F-8B84-F371C988EA88}" destId="{A31307D9-9B81-AF43-B216-EC66B3B75E0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30F6E5-EC78-47C5-BBC3-30709304724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1149E-9ECD-4C10-BEE1-211B76FF7A8C}">
      <dgm:prSet custT="1"/>
      <dgm:spPr/>
      <dgm:t>
        <a:bodyPr/>
        <a:lstStyle/>
        <a:p>
          <a:r>
            <a:rPr lang="en-US" sz="2800" dirty="0"/>
            <a:t>Capitalize: </a:t>
          </a:r>
        </a:p>
      </dgm:t>
    </dgm:pt>
    <dgm:pt modelId="{0F847D85-B69A-4B22-8F93-343B27BDB485}" type="parTrans" cxnId="{87611CA2-8B6F-41FB-BEF3-AA1D13E738AA}">
      <dgm:prSet/>
      <dgm:spPr/>
      <dgm:t>
        <a:bodyPr/>
        <a:lstStyle/>
        <a:p>
          <a:endParaRPr lang="en-US"/>
        </a:p>
      </dgm:t>
    </dgm:pt>
    <dgm:pt modelId="{50F3A24B-7A7F-4DA8-BF27-722B9D8F0BA9}" type="sibTrans" cxnId="{87611CA2-8B6F-41FB-BEF3-AA1D13E738AA}">
      <dgm:prSet/>
      <dgm:spPr/>
      <dgm:t>
        <a:bodyPr/>
        <a:lstStyle/>
        <a:p>
          <a:endParaRPr lang="en-US"/>
        </a:p>
      </dgm:t>
    </dgm:pt>
    <dgm:pt modelId="{88853225-EE82-4737-B09B-98EA8B6C4ACD}">
      <dgm:prSet custT="1"/>
      <dgm:spPr/>
      <dgm:t>
        <a:bodyPr/>
        <a:lstStyle/>
        <a:p>
          <a:r>
            <a:rPr lang="en-US" sz="2400" dirty="0"/>
            <a:t>the Bible, Holy Bible</a:t>
          </a:r>
        </a:p>
      </dgm:t>
    </dgm:pt>
    <dgm:pt modelId="{DA5B35CE-DC14-4EEC-A9F0-60555895A181}" type="parTrans" cxnId="{037BDE06-2A0C-4071-84E8-F554EB0B0EE3}">
      <dgm:prSet/>
      <dgm:spPr/>
      <dgm:t>
        <a:bodyPr/>
        <a:lstStyle/>
        <a:p>
          <a:endParaRPr lang="en-US"/>
        </a:p>
      </dgm:t>
    </dgm:pt>
    <dgm:pt modelId="{8F0304E0-3EA7-4BBE-9CD9-74863572E0F3}" type="sibTrans" cxnId="{037BDE06-2A0C-4071-84E8-F554EB0B0EE3}">
      <dgm:prSet/>
      <dgm:spPr/>
      <dgm:t>
        <a:bodyPr/>
        <a:lstStyle/>
        <a:p>
          <a:endParaRPr lang="en-US"/>
        </a:p>
      </dgm:t>
    </dgm:pt>
    <dgm:pt modelId="{A013CE52-B1EC-40F8-AC2B-E702F1881D57}">
      <dgm:prSet custT="1"/>
      <dgm:spPr/>
      <dgm:t>
        <a:bodyPr/>
        <a:lstStyle/>
        <a:p>
          <a:r>
            <a:rPr lang="en-US" sz="2400" dirty="0"/>
            <a:t>the Holy Scriptures</a:t>
          </a:r>
        </a:p>
      </dgm:t>
    </dgm:pt>
    <dgm:pt modelId="{77C4EB3B-486D-4D30-B3A8-DCC7D7AD8528}" type="parTrans" cxnId="{5BCE5EEB-A522-4C9C-AE7C-DCBF4D422ECD}">
      <dgm:prSet/>
      <dgm:spPr/>
      <dgm:t>
        <a:bodyPr/>
        <a:lstStyle/>
        <a:p>
          <a:endParaRPr lang="en-US"/>
        </a:p>
      </dgm:t>
    </dgm:pt>
    <dgm:pt modelId="{C1DFB422-14E0-4E0A-8897-016FF3426F2E}" type="sibTrans" cxnId="{5BCE5EEB-A522-4C9C-AE7C-DCBF4D422ECD}">
      <dgm:prSet/>
      <dgm:spPr/>
      <dgm:t>
        <a:bodyPr/>
        <a:lstStyle/>
        <a:p>
          <a:endParaRPr lang="en-US"/>
        </a:p>
      </dgm:t>
    </dgm:pt>
    <dgm:pt modelId="{FC21EB0C-F49B-4C72-AE30-7E54569336B6}">
      <dgm:prSet custT="1"/>
      <dgm:spPr/>
      <dgm:t>
        <a:bodyPr/>
        <a:lstStyle/>
        <a:p>
          <a:r>
            <a:rPr lang="en-US" sz="2400" dirty="0"/>
            <a:t>the Word of God</a:t>
          </a:r>
        </a:p>
      </dgm:t>
    </dgm:pt>
    <dgm:pt modelId="{88E22793-42E6-4CE2-B0FA-4B90BBCE165C}" type="parTrans" cxnId="{4A0E05AA-50C5-4215-BF85-DB13E75A03CB}">
      <dgm:prSet/>
      <dgm:spPr/>
      <dgm:t>
        <a:bodyPr/>
        <a:lstStyle/>
        <a:p>
          <a:endParaRPr lang="en-US"/>
        </a:p>
      </dgm:t>
    </dgm:pt>
    <dgm:pt modelId="{BB3DE746-F891-48F0-8104-30CAE6776A19}" type="sibTrans" cxnId="{4A0E05AA-50C5-4215-BF85-DB13E75A03CB}">
      <dgm:prSet/>
      <dgm:spPr/>
      <dgm:t>
        <a:bodyPr/>
        <a:lstStyle/>
        <a:p>
          <a:endParaRPr lang="en-US"/>
        </a:p>
      </dgm:t>
    </dgm:pt>
    <dgm:pt modelId="{C1BFAA63-AA25-4D44-82D6-8C75B3D28547}">
      <dgm:prSet custT="1"/>
      <dgm:spPr/>
      <dgm:t>
        <a:bodyPr/>
        <a:lstStyle/>
        <a:p>
          <a:r>
            <a:rPr lang="en-US" sz="2800" dirty="0"/>
            <a:t>Do not capitalize:</a:t>
          </a:r>
        </a:p>
      </dgm:t>
    </dgm:pt>
    <dgm:pt modelId="{86565BBF-589C-4058-BCD5-8984A9608145}" type="parTrans" cxnId="{DFB68E21-EFED-49E4-A09B-A16501D1A223}">
      <dgm:prSet/>
      <dgm:spPr/>
      <dgm:t>
        <a:bodyPr/>
        <a:lstStyle/>
        <a:p>
          <a:endParaRPr lang="en-US"/>
        </a:p>
      </dgm:t>
    </dgm:pt>
    <dgm:pt modelId="{1B0188BE-F548-4781-9388-E9DBC3F115BF}" type="sibTrans" cxnId="{DFB68E21-EFED-49E4-A09B-A16501D1A223}">
      <dgm:prSet/>
      <dgm:spPr/>
      <dgm:t>
        <a:bodyPr/>
        <a:lstStyle/>
        <a:p>
          <a:endParaRPr lang="en-US"/>
        </a:p>
      </dgm:t>
    </dgm:pt>
    <dgm:pt modelId="{F25DA664-1C08-43C8-9C2B-CE36FDCB5032}">
      <dgm:prSet custT="1"/>
      <dgm:spPr/>
      <dgm:t>
        <a:bodyPr/>
        <a:lstStyle/>
        <a:p>
          <a:r>
            <a:rPr lang="en-US" sz="2400" dirty="0"/>
            <a:t>scripture or scriptural</a:t>
          </a:r>
        </a:p>
      </dgm:t>
    </dgm:pt>
    <dgm:pt modelId="{00BDA047-6C95-4349-8769-527A290E8FE5}" type="parTrans" cxnId="{2D8C714E-AB7F-43EE-BC10-4FAFEC7B96F8}">
      <dgm:prSet/>
      <dgm:spPr/>
      <dgm:t>
        <a:bodyPr/>
        <a:lstStyle/>
        <a:p>
          <a:endParaRPr lang="en-US"/>
        </a:p>
      </dgm:t>
    </dgm:pt>
    <dgm:pt modelId="{CDEDE4EF-A7E2-45B7-936F-6735997B76F5}" type="sibTrans" cxnId="{2D8C714E-AB7F-43EE-BC10-4FAFEC7B96F8}">
      <dgm:prSet/>
      <dgm:spPr/>
      <dgm:t>
        <a:bodyPr/>
        <a:lstStyle/>
        <a:p>
          <a:endParaRPr lang="en-US"/>
        </a:p>
      </dgm:t>
    </dgm:pt>
    <dgm:pt modelId="{AE9FFF3A-882A-9D46-BCB8-D470445B7A0F}">
      <dgm:prSet/>
      <dgm:spPr/>
      <dgm:t>
        <a:bodyPr/>
        <a:lstStyle/>
        <a:p>
          <a:endParaRPr lang="en-US" sz="2200" dirty="0"/>
        </a:p>
      </dgm:t>
    </dgm:pt>
    <dgm:pt modelId="{C58F98BC-A22E-4F4C-8695-ABFFC0849A87}" type="parTrans" cxnId="{1C764BCA-02C7-004D-8F64-C97EE230B2BE}">
      <dgm:prSet/>
      <dgm:spPr/>
      <dgm:t>
        <a:bodyPr/>
        <a:lstStyle/>
        <a:p>
          <a:endParaRPr lang="en-US"/>
        </a:p>
      </dgm:t>
    </dgm:pt>
    <dgm:pt modelId="{EB66FC95-A050-284C-9ADD-DA7F0038FFF4}" type="sibTrans" cxnId="{1C764BCA-02C7-004D-8F64-C97EE230B2BE}">
      <dgm:prSet/>
      <dgm:spPr/>
      <dgm:t>
        <a:bodyPr/>
        <a:lstStyle/>
        <a:p>
          <a:endParaRPr lang="en-US"/>
        </a:p>
      </dgm:t>
    </dgm:pt>
    <dgm:pt modelId="{3A411BA0-C71D-0149-BE10-968D3060B453}">
      <dgm:prSet/>
      <dgm:spPr/>
      <dgm:t>
        <a:bodyPr/>
        <a:lstStyle/>
        <a:p>
          <a:endParaRPr lang="en-US" sz="2200" dirty="0"/>
        </a:p>
      </dgm:t>
    </dgm:pt>
    <dgm:pt modelId="{02D4CAB5-C05F-0C4F-B362-EEADF19FF02C}" type="parTrans" cxnId="{03B93292-108D-E642-A40F-4EC480133BD6}">
      <dgm:prSet/>
      <dgm:spPr/>
      <dgm:t>
        <a:bodyPr/>
        <a:lstStyle/>
        <a:p>
          <a:endParaRPr lang="en-US"/>
        </a:p>
      </dgm:t>
    </dgm:pt>
    <dgm:pt modelId="{80D81FEC-EE24-B347-9B15-A6A5484B0AAB}" type="sibTrans" cxnId="{03B93292-108D-E642-A40F-4EC480133BD6}">
      <dgm:prSet/>
      <dgm:spPr/>
      <dgm:t>
        <a:bodyPr/>
        <a:lstStyle/>
        <a:p>
          <a:endParaRPr lang="en-US"/>
        </a:p>
      </dgm:t>
    </dgm:pt>
    <dgm:pt modelId="{5AADE8BA-0FE5-084E-9E54-E56DA2674526}">
      <dgm:prSet/>
      <dgm:spPr/>
      <dgm:t>
        <a:bodyPr/>
        <a:lstStyle/>
        <a:p>
          <a:endParaRPr lang="en-US" sz="2200" dirty="0"/>
        </a:p>
      </dgm:t>
    </dgm:pt>
    <dgm:pt modelId="{F4C7F611-04C9-CD4A-A199-38A5BFDEAEC2}" type="parTrans" cxnId="{64463F81-46C6-C248-9E9D-A62D1DEA0133}">
      <dgm:prSet/>
      <dgm:spPr/>
      <dgm:t>
        <a:bodyPr/>
        <a:lstStyle/>
        <a:p>
          <a:endParaRPr lang="en-US"/>
        </a:p>
      </dgm:t>
    </dgm:pt>
    <dgm:pt modelId="{74F90DD0-6AA6-3241-84D0-5846001686FA}" type="sibTrans" cxnId="{64463F81-46C6-C248-9E9D-A62D1DEA0133}">
      <dgm:prSet/>
      <dgm:spPr/>
      <dgm:t>
        <a:bodyPr/>
        <a:lstStyle/>
        <a:p>
          <a:endParaRPr lang="en-US"/>
        </a:p>
      </dgm:t>
    </dgm:pt>
    <dgm:pt modelId="{7E34677E-5BC6-FD4D-BC70-DA5240ACA715}">
      <dgm:prSet custT="1"/>
      <dgm:spPr/>
      <dgm:t>
        <a:bodyPr/>
        <a:lstStyle/>
        <a:p>
          <a:r>
            <a:rPr lang="en-US" sz="2400" dirty="0"/>
            <a:t>biblical, biblical studies, biblical narrative</a:t>
          </a:r>
        </a:p>
      </dgm:t>
    </dgm:pt>
    <dgm:pt modelId="{3815D674-F00A-9D40-ACFC-73725EFC26C0}" type="sibTrans" cxnId="{172DDD59-8EC4-1F41-B6CA-5856D78ED1E3}">
      <dgm:prSet/>
      <dgm:spPr/>
      <dgm:t>
        <a:bodyPr/>
        <a:lstStyle/>
        <a:p>
          <a:endParaRPr lang="en-US"/>
        </a:p>
      </dgm:t>
    </dgm:pt>
    <dgm:pt modelId="{470C13E9-AE2B-9247-94C7-A3DE2405C22A}" type="parTrans" cxnId="{172DDD59-8EC4-1F41-B6CA-5856D78ED1E3}">
      <dgm:prSet/>
      <dgm:spPr/>
      <dgm:t>
        <a:bodyPr/>
        <a:lstStyle/>
        <a:p>
          <a:endParaRPr lang="en-US"/>
        </a:p>
      </dgm:t>
    </dgm:pt>
    <dgm:pt modelId="{956AE0ED-F470-184F-B1AD-F2BF7A9E7A8B}">
      <dgm:prSet custT="1"/>
      <dgm:spPr/>
      <dgm:t>
        <a:bodyPr/>
        <a:lstStyle/>
        <a:p>
          <a:r>
            <a:rPr lang="en-US" sz="2400" dirty="0"/>
            <a:t>Gospel (specific gospel, e.g., Gospel of Mark)</a:t>
          </a:r>
        </a:p>
      </dgm:t>
    </dgm:pt>
    <dgm:pt modelId="{C99F5D55-5F99-0146-B7D3-85089F41274A}" type="parTrans" cxnId="{67FF0DA9-3BB5-2945-9C07-38B54D5C86F1}">
      <dgm:prSet/>
      <dgm:spPr/>
      <dgm:t>
        <a:bodyPr/>
        <a:lstStyle/>
        <a:p>
          <a:endParaRPr lang="en-US"/>
        </a:p>
      </dgm:t>
    </dgm:pt>
    <dgm:pt modelId="{E4942AFF-2099-9345-A323-FF82814DA7E8}" type="sibTrans" cxnId="{67FF0DA9-3BB5-2945-9C07-38B54D5C86F1}">
      <dgm:prSet/>
      <dgm:spPr/>
      <dgm:t>
        <a:bodyPr/>
        <a:lstStyle/>
        <a:p>
          <a:endParaRPr lang="en-US"/>
        </a:p>
      </dgm:t>
    </dgm:pt>
    <dgm:pt modelId="{1B530F16-6770-6543-9E03-083D1733B81D}">
      <dgm:prSet custT="1"/>
      <dgm:spPr/>
      <dgm:t>
        <a:bodyPr/>
        <a:lstStyle/>
        <a:p>
          <a:r>
            <a:rPr lang="en-US" sz="2400" dirty="0"/>
            <a:t>gospel (the content of scripture)</a:t>
          </a:r>
        </a:p>
      </dgm:t>
    </dgm:pt>
    <dgm:pt modelId="{4653AB0B-789D-D945-8F1F-80F0CD7DC61D}" type="parTrans" cxnId="{F9B1F9F4-82ED-7842-81A0-7515F57C93E6}">
      <dgm:prSet/>
      <dgm:spPr/>
      <dgm:t>
        <a:bodyPr/>
        <a:lstStyle/>
        <a:p>
          <a:endParaRPr lang="en-US"/>
        </a:p>
      </dgm:t>
    </dgm:pt>
    <dgm:pt modelId="{1E8AE727-FD0C-5A43-97AB-C7CAFE061DAC}" type="sibTrans" cxnId="{F9B1F9F4-82ED-7842-81A0-7515F57C93E6}">
      <dgm:prSet/>
      <dgm:spPr/>
      <dgm:t>
        <a:bodyPr/>
        <a:lstStyle/>
        <a:p>
          <a:endParaRPr lang="en-US"/>
        </a:p>
      </dgm:t>
    </dgm:pt>
    <dgm:pt modelId="{236017A3-F0F9-D94D-ACEA-800509D187D5}" type="pres">
      <dgm:prSet presAssocID="{0730F6E5-EC78-47C5-BBC3-30709304724C}" presName="linear" presStyleCnt="0">
        <dgm:presLayoutVars>
          <dgm:animLvl val="lvl"/>
          <dgm:resizeHandles val="exact"/>
        </dgm:presLayoutVars>
      </dgm:prSet>
      <dgm:spPr/>
    </dgm:pt>
    <dgm:pt modelId="{1C44BF35-6B5C-EB4D-A368-C63D0E339107}" type="pres">
      <dgm:prSet presAssocID="{C961149E-9ECD-4C10-BEE1-211B76FF7A8C}" presName="parentText" presStyleLbl="node1" presStyleIdx="0" presStyleCnt="2" custScaleY="356179" custLinFactNeighborY="-49517">
        <dgm:presLayoutVars>
          <dgm:chMax val="0"/>
          <dgm:bulletEnabled val="1"/>
        </dgm:presLayoutVars>
      </dgm:prSet>
      <dgm:spPr/>
    </dgm:pt>
    <dgm:pt modelId="{6F2CCBE3-0D51-D54A-9666-D01DF749DA39}" type="pres">
      <dgm:prSet presAssocID="{C961149E-9ECD-4C10-BEE1-211B76FF7A8C}" presName="childText" presStyleLbl="revTx" presStyleIdx="0" presStyleCnt="2" custScaleY="140038" custLinFactY="-30284" custLinFactNeighborY="-100000">
        <dgm:presLayoutVars>
          <dgm:bulletEnabled val="1"/>
        </dgm:presLayoutVars>
      </dgm:prSet>
      <dgm:spPr/>
    </dgm:pt>
    <dgm:pt modelId="{5F3EE53F-3889-7046-8B29-AAA4A959C25E}" type="pres">
      <dgm:prSet presAssocID="{C1BFAA63-AA25-4D44-82D6-8C75B3D28547}" presName="parentText" presStyleLbl="node1" presStyleIdx="1" presStyleCnt="2" custScaleY="394849" custLinFactNeighborY="19800">
        <dgm:presLayoutVars>
          <dgm:chMax val="0"/>
          <dgm:bulletEnabled val="1"/>
        </dgm:presLayoutVars>
      </dgm:prSet>
      <dgm:spPr/>
    </dgm:pt>
    <dgm:pt modelId="{7D4D130D-DA11-D847-BB38-E5B9691A53DE}" type="pres">
      <dgm:prSet presAssocID="{C1BFAA63-AA25-4D44-82D6-8C75B3D28547}" presName="childText" presStyleLbl="revTx" presStyleIdx="1" presStyleCnt="2" custLinFactNeighborY="-75044">
        <dgm:presLayoutVars>
          <dgm:bulletEnabled val="1"/>
        </dgm:presLayoutVars>
      </dgm:prSet>
      <dgm:spPr/>
    </dgm:pt>
  </dgm:ptLst>
  <dgm:cxnLst>
    <dgm:cxn modelId="{037BDE06-2A0C-4071-84E8-F554EB0B0EE3}" srcId="{C961149E-9ECD-4C10-BEE1-211B76FF7A8C}" destId="{88853225-EE82-4737-B09B-98EA8B6C4ACD}" srcOrd="1" destOrd="0" parTransId="{DA5B35CE-DC14-4EEC-A9F0-60555895A181}" sibTransId="{8F0304E0-3EA7-4BBE-9CD9-74863572E0F3}"/>
    <dgm:cxn modelId="{ED979D1A-C75C-1D4A-9A7A-22029A52FEC9}" type="presOf" srcId="{1B530F16-6770-6543-9E03-083D1733B81D}" destId="{7D4D130D-DA11-D847-BB38-E5B9691A53DE}" srcOrd="0" destOrd="3" presId="urn:microsoft.com/office/officeart/2005/8/layout/vList2"/>
    <dgm:cxn modelId="{859F7F20-1A40-2047-AD9C-22545E426A00}" type="presOf" srcId="{88853225-EE82-4737-B09B-98EA8B6C4ACD}" destId="{6F2CCBE3-0D51-D54A-9666-D01DF749DA39}" srcOrd="0" destOrd="1" presId="urn:microsoft.com/office/officeart/2005/8/layout/vList2"/>
    <dgm:cxn modelId="{DFB68E21-EFED-49E4-A09B-A16501D1A223}" srcId="{0730F6E5-EC78-47C5-BBC3-30709304724C}" destId="{C1BFAA63-AA25-4D44-82D6-8C75B3D28547}" srcOrd="1" destOrd="0" parTransId="{86565BBF-589C-4058-BCD5-8984A9608145}" sibTransId="{1B0188BE-F548-4781-9388-E9DBC3F115BF}"/>
    <dgm:cxn modelId="{F24C6728-41A2-A347-B190-6103B537C30B}" type="presOf" srcId="{C961149E-9ECD-4C10-BEE1-211B76FF7A8C}" destId="{1C44BF35-6B5C-EB4D-A368-C63D0E339107}" srcOrd="0" destOrd="0" presId="urn:microsoft.com/office/officeart/2005/8/layout/vList2"/>
    <dgm:cxn modelId="{B3CE123A-3C9C-AB4D-8E4D-FB103BBC25AB}" type="presOf" srcId="{5AADE8BA-0FE5-084E-9E54-E56DA2674526}" destId="{7D4D130D-DA11-D847-BB38-E5B9691A53DE}" srcOrd="0" destOrd="0" presId="urn:microsoft.com/office/officeart/2005/8/layout/vList2"/>
    <dgm:cxn modelId="{ACC4673A-F21A-B14E-ABFF-EF197E7239E1}" type="presOf" srcId="{3A411BA0-C71D-0149-BE10-968D3060B453}" destId="{6F2CCBE3-0D51-D54A-9666-D01DF749DA39}" srcOrd="0" destOrd="0" presId="urn:microsoft.com/office/officeart/2005/8/layout/vList2"/>
    <dgm:cxn modelId="{2D8C714E-AB7F-43EE-BC10-4FAFEC7B96F8}" srcId="{C1BFAA63-AA25-4D44-82D6-8C75B3D28547}" destId="{F25DA664-1C08-43C8-9C2B-CE36FDCB5032}" srcOrd="1" destOrd="0" parTransId="{00BDA047-6C95-4349-8769-527A290E8FE5}" sibTransId="{CDEDE4EF-A7E2-45B7-936F-6735997B76F5}"/>
    <dgm:cxn modelId="{172DDD59-8EC4-1F41-B6CA-5856D78ED1E3}" srcId="{C1BFAA63-AA25-4D44-82D6-8C75B3D28547}" destId="{7E34677E-5BC6-FD4D-BC70-DA5240ACA715}" srcOrd="2" destOrd="0" parTransId="{470C13E9-AE2B-9247-94C7-A3DE2405C22A}" sibTransId="{3815D674-F00A-9D40-ACFC-73725EFC26C0}"/>
    <dgm:cxn modelId="{CC3AF173-574B-5D43-86A3-296C711349D0}" type="presOf" srcId="{7E34677E-5BC6-FD4D-BC70-DA5240ACA715}" destId="{7D4D130D-DA11-D847-BB38-E5B9691A53DE}" srcOrd="0" destOrd="2" presId="urn:microsoft.com/office/officeart/2005/8/layout/vList2"/>
    <dgm:cxn modelId="{64463F81-46C6-C248-9E9D-A62D1DEA0133}" srcId="{C1BFAA63-AA25-4D44-82D6-8C75B3D28547}" destId="{5AADE8BA-0FE5-084E-9E54-E56DA2674526}" srcOrd="0" destOrd="0" parTransId="{F4C7F611-04C9-CD4A-A199-38A5BFDEAEC2}" sibTransId="{74F90DD0-6AA6-3241-84D0-5846001686FA}"/>
    <dgm:cxn modelId="{A460B382-BD07-DD44-8F6C-5215CBEE7654}" type="presOf" srcId="{AE9FFF3A-882A-9D46-BCB8-D470445B7A0F}" destId="{6F2CCBE3-0D51-D54A-9666-D01DF749DA39}" srcOrd="0" destOrd="5" presId="urn:microsoft.com/office/officeart/2005/8/layout/vList2"/>
    <dgm:cxn modelId="{52CCA885-74A2-144B-A1AD-B364C0AF10F2}" type="presOf" srcId="{C1BFAA63-AA25-4D44-82D6-8C75B3D28547}" destId="{5F3EE53F-3889-7046-8B29-AAA4A959C25E}" srcOrd="0" destOrd="0" presId="urn:microsoft.com/office/officeart/2005/8/layout/vList2"/>
    <dgm:cxn modelId="{08576187-3008-D744-98C6-278EBD0BAC54}" type="presOf" srcId="{FC21EB0C-F49B-4C72-AE30-7E54569336B6}" destId="{6F2CCBE3-0D51-D54A-9666-D01DF749DA39}" srcOrd="0" destOrd="3" presId="urn:microsoft.com/office/officeart/2005/8/layout/vList2"/>
    <dgm:cxn modelId="{03B93292-108D-E642-A40F-4EC480133BD6}" srcId="{C961149E-9ECD-4C10-BEE1-211B76FF7A8C}" destId="{3A411BA0-C71D-0149-BE10-968D3060B453}" srcOrd="0" destOrd="0" parTransId="{02D4CAB5-C05F-0C4F-B362-EEADF19FF02C}" sibTransId="{80D81FEC-EE24-B347-9B15-A6A5484B0AAB}"/>
    <dgm:cxn modelId="{74FE7A92-2709-414C-9214-BBA90336732A}" type="presOf" srcId="{F25DA664-1C08-43C8-9C2B-CE36FDCB5032}" destId="{7D4D130D-DA11-D847-BB38-E5B9691A53DE}" srcOrd="0" destOrd="1" presId="urn:microsoft.com/office/officeart/2005/8/layout/vList2"/>
    <dgm:cxn modelId="{87611CA2-8B6F-41FB-BEF3-AA1D13E738AA}" srcId="{0730F6E5-EC78-47C5-BBC3-30709304724C}" destId="{C961149E-9ECD-4C10-BEE1-211B76FF7A8C}" srcOrd="0" destOrd="0" parTransId="{0F847D85-B69A-4B22-8F93-343B27BDB485}" sibTransId="{50F3A24B-7A7F-4DA8-BF27-722B9D8F0BA9}"/>
    <dgm:cxn modelId="{E9B9B9A2-0B5D-DE41-82B4-5A2EFA8047D3}" type="presOf" srcId="{956AE0ED-F470-184F-B1AD-F2BF7A9E7A8B}" destId="{6F2CCBE3-0D51-D54A-9666-D01DF749DA39}" srcOrd="0" destOrd="4" presId="urn:microsoft.com/office/officeart/2005/8/layout/vList2"/>
    <dgm:cxn modelId="{67FF0DA9-3BB5-2945-9C07-38B54D5C86F1}" srcId="{C961149E-9ECD-4C10-BEE1-211B76FF7A8C}" destId="{956AE0ED-F470-184F-B1AD-F2BF7A9E7A8B}" srcOrd="4" destOrd="0" parTransId="{C99F5D55-5F99-0146-B7D3-85089F41274A}" sibTransId="{E4942AFF-2099-9345-A323-FF82814DA7E8}"/>
    <dgm:cxn modelId="{4A0E05AA-50C5-4215-BF85-DB13E75A03CB}" srcId="{C961149E-9ECD-4C10-BEE1-211B76FF7A8C}" destId="{FC21EB0C-F49B-4C72-AE30-7E54569336B6}" srcOrd="3" destOrd="0" parTransId="{88E22793-42E6-4CE2-B0FA-4B90BBCE165C}" sibTransId="{BB3DE746-F891-48F0-8104-30CAE6776A19}"/>
    <dgm:cxn modelId="{4A1242AF-5D11-F148-B401-8247ED855F3B}" type="presOf" srcId="{0730F6E5-EC78-47C5-BBC3-30709304724C}" destId="{236017A3-F0F9-D94D-ACEA-800509D187D5}" srcOrd="0" destOrd="0" presId="urn:microsoft.com/office/officeart/2005/8/layout/vList2"/>
    <dgm:cxn modelId="{8ECE65C2-AA90-BB46-8549-4AAB39317618}" type="presOf" srcId="{A013CE52-B1EC-40F8-AC2B-E702F1881D57}" destId="{6F2CCBE3-0D51-D54A-9666-D01DF749DA39}" srcOrd="0" destOrd="2" presId="urn:microsoft.com/office/officeart/2005/8/layout/vList2"/>
    <dgm:cxn modelId="{1C764BCA-02C7-004D-8F64-C97EE230B2BE}" srcId="{C961149E-9ECD-4C10-BEE1-211B76FF7A8C}" destId="{AE9FFF3A-882A-9D46-BCB8-D470445B7A0F}" srcOrd="5" destOrd="0" parTransId="{C58F98BC-A22E-4F4C-8695-ABFFC0849A87}" sibTransId="{EB66FC95-A050-284C-9ADD-DA7F0038FFF4}"/>
    <dgm:cxn modelId="{5BCE5EEB-A522-4C9C-AE7C-DCBF4D422ECD}" srcId="{C961149E-9ECD-4C10-BEE1-211B76FF7A8C}" destId="{A013CE52-B1EC-40F8-AC2B-E702F1881D57}" srcOrd="2" destOrd="0" parTransId="{77C4EB3B-486D-4D30-B3A8-DCC7D7AD8528}" sibTransId="{C1DFB422-14E0-4E0A-8897-016FF3426F2E}"/>
    <dgm:cxn modelId="{F9B1F9F4-82ED-7842-81A0-7515F57C93E6}" srcId="{C1BFAA63-AA25-4D44-82D6-8C75B3D28547}" destId="{1B530F16-6770-6543-9E03-083D1733B81D}" srcOrd="3" destOrd="0" parTransId="{4653AB0B-789D-D945-8F1F-80F0CD7DC61D}" sibTransId="{1E8AE727-FD0C-5A43-97AB-C7CAFE061DAC}"/>
    <dgm:cxn modelId="{2B9184F3-A2F7-1441-842C-848CD74DA393}" type="presParOf" srcId="{236017A3-F0F9-D94D-ACEA-800509D187D5}" destId="{1C44BF35-6B5C-EB4D-A368-C63D0E339107}" srcOrd="0" destOrd="0" presId="urn:microsoft.com/office/officeart/2005/8/layout/vList2"/>
    <dgm:cxn modelId="{6FCB1826-375D-8C40-AAB5-5844D9179ECE}" type="presParOf" srcId="{236017A3-F0F9-D94D-ACEA-800509D187D5}" destId="{6F2CCBE3-0D51-D54A-9666-D01DF749DA39}" srcOrd="1" destOrd="0" presId="urn:microsoft.com/office/officeart/2005/8/layout/vList2"/>
    <dgm:cxn modelId="{42D8EE8A-6F3B-C74A-9980-07463AC94845}" type="presParOf" srcId="{236017A3-F0F9-D94D-ACEA-800509D187D5}" destId="{5F3EE53F-3889-7046-8B29-AAA4A959C25E}" srcOrd="2" destOrd="0" presId="urn:microsoft.com/office/officeart/2005/8/layout/vList2"/>
    <dgm:cxn modelId="{DD3FF54C-1A68-2246-8D86-8F26EB33C66E}" type="presParOf" srcId="{236017A3-F0F9-D94D-ACEA-800509D187D5}" destId="{7D4D130D-DA11-D847-BB38-E5B9691A53D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277F0-16EF-4FAA-9CB6-7D941D918AC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3C20D58-8979-480D-A124-683B6735F9D2}">
      <dgm:prSet/>
      <dgm:spPr/>
      <dgm:t>
        <a:bodyPr/>
        <a:lstStyle/>
        <a:p>
          <a:pPr>
            <a:lnSpc>
              <a:spcPct val="100000"/>
            </a:lnSpc>
          </a:pPr>
          <a:r>
            <a:rPr lang="en-US" dirty="0"/>
            <a:t>Italicize:</a:t>
          </a:r>
        </a:p>
        <a:p>
          <a:pPr>
            <a:lnSpc>
              <a:spcPct val="100000"/>
            </a:lnSpc>
          </a:pPr>
          <a:r>
            <a:rPr lang="en-US" dirty="0"/>
            <a:t>Foreign language terms and transliterations of Greek and Hebrew.</a:t>
          </a:r>
        </a:p>
      </dgm:t>
    </dgm:pt>
    <dgm:pt modelId="{B718538C-7F50-40B8-8DC5-55BB4C165062}" type="parTrans" cxnId="{8D67CB25-D475-4C7F-A99F-BCB51ADF463A}">
      <dgm:prSet/>
      <dgm:spPr/>
      <dgm:t>
        <a:bodyPr/>
        <a:lstStyle/>
        <a:p>
          <a:endParaRPr lang="en-US"/>
        </a:p>
      </dgm:t>
    </dgm:pt>
    <dgm:pt modelId="{84B07DA1-9490-4110-81B1-1885A5F44A67}" type="sibTrans" cxnId="{8D67CB25-D475-4C7F-A99F-BCB51ADF463A}">
      <dgm:prSet phldrT="01" phldr="0"/>
      <dgm:spPr/>
      <dgm:t>
        <a:bodyPr/>
        <a:lstStyle/>
        <a:p>
          <a:endParaRPr lang="en-US"/>
        </a:p>
      </dgm:t>
    </dgm:pt>
    <dgm:pt modelId="{5226923E-59AC-4F19-9EFF-945A4C467D06}">
      <dgm:prSet/>
      <dgm:spPr/>
      <dgm:t>
        <a:bodyPr/>
        <a:lstStyle/>
        <a:p>
          <a:pPr marL="742950" indent="-388938">
            <a:lnSpc>
              <a:spcPct val="100000"/>
            </a:lnSpc>
            <a:buNone/>
            <a:tabLst/>
          </a:pPr>
          <a:r>
            <a:rPr lang="en-US" dirty="0"/>
            <a:t>Examples:</a:t>
          </a:r>
        </a:p>
      </dgm:t>
    </dgm:pt>
    <dgm:pt modelId="{6CB473B2-C360-4D72-9EA4-3CD8687E2941}" type="parTrans" cxnId="{82629078-A85F-4EA7-A2E1-703DFEABC401}">
      <dgm:prSet/>
      <dgm:spPr/>
      <dgm:t>
        <a:bodyPr/>
        <a:lstStyle/>
        <a:p>
          <a:endParaRPr lang="en-US"/>
        </a:p>
      </dgm:t>
    </dgm:pt>
    <dgm:pt modelId="{2EEE0EA7-0826-4CED-BE85-F8402672F8DB}" type="sibTrans" cxnId="{82629078-A85F-4EA7-A2E1-703DFEABC401}">
      <dgm:prSet/>
      <dgm:spPr/>
      <dgm:t>
        <a:bodyPr/>
        <a:lstStyle/>
        <a:p>
          <a:endParaRPr lang="en-US"/>
        </a:p>
      </dgm:t>
    </dgm:pt>
    <dgm:pt modelId="{1612B5DC-B2C4-4C76-81C0-9DB44DD7B46F}">
      <dgm:prSet/>
      <dgm:spPr/>
      <dgm:t>
        <a:bodyPr/>
        <a:lstStyle/>
        <a:p>
          <a:pPr marL="742950" indent="-388938">
            <a:tabLst/>
          </a:pPr>
          <a:r>
            <a:rPr lang="en-US" dirty="0"/>
            <a:t>The transliteration for “word” in Greek is </a:t>
          </a:r>
          <a:r>
            <a:rPr lang="en-US" i="1" dirty="0"/>
            <a:t>logos</a:t>
          </a:r>
          <a:r>
            <a:rPr lang="en-US" dirty="0"/>
            <a:t>.</a:t>
          </a:r>
        </a:p>
      </dgm:t>
    </dgm:pt>
    <dgm:pt modelId="{90327FC1-4B51-4F7D-955C-088775D2818E}" type="parTrans" cxnId="{E27FBCAC-34FC-4D61-8555-0102D1BD53F7}">
      <dgm:prSet/>
      <dgm:spPr/>
      <dgm:t>
        <a:bodyPr/>
        <a:lstStyle/>
        <a:p>
          <a:endParaRPr lang="en-US"/>
        </a:p>
      </dgm:t>
    </dgm:pt>
    <dgm:pt modelId="{91886FC2-13CF-486E-81AD-1543417D5572}" type="sibTrans" cxnId="{E27FBCAC-34FC-4D61-8555-0102D1BD53F7}">
      <dgm:prSet/>
      <dgm:spPr/>
      <dgm:t>
        <a:bodyPr/>
        <a:lstStyle/>
        <a:p>
          <a:endParaRPr lang="en-US"/>
        </a:p>
      </dgm:t>
    </dgm:pt>
    <dgm:pt modelId="{1DDC9D28-4A68-43E2-99B0-05E61F9C4C55}">
      <dgm:prSet/>
      <dgm:spPr/>
      <dgm:t>
        <a:bodyPr/>
        <a:lstStyle/>
        <a:p>
          <a:pPr marL="742950" indent="-388938">
            <a:tabLst/>
          </a:pPr>
          <a:r>
            <a:rPr lang="en-US" dirty="0"/>
            <a:t>The word for “rest” in the original Hebrew is </a:t>
          </a:r>
          <a:r>
            <a:rPr lang="en-US" i="1" dirty="0" err="1"/>
            <a:t>nuwach</a:t>
          </a:r>
          <a:r>
            <a:rPr lang="en-US" dirty="0"/>
            <a:t>.</a:t>
          </a:r>
        </a:p>
      </dgm:t>
    </dgm:pt>
    <dgm:pt modelId="{8AB5B5F3-9BF8-4231-9633-EAA6501C2D2E}" type="parTrans" cxnId="{5F531189-7E6B-40F7-A8CE-2160E6EF8930}">
      <dgm:prSet/>
      <dgm:spPr/>
      <dgm:t>
        <a:bodyPr/>
        <a:lstStyle/>
        <a:p>
          <a:endParaRPr lang="en-US"/>
        </a:p>
      </dgm:t>
    </dgm:pt>
    <dgm:pt modelId="{D5A3FA2F-1CE1-4909-8135-9D87AFD04FD9}" type="sibTrans" cxnId="{5F531189-7E6B-40F7-A8CE-2160E6EF8930}">
      <dgm:prSet/>
      <dgm:spPr/>
      <dgm:t>
        <a:bodyPr/>
        <a:lstStyle/>
        <a:p>
          <a:endParaRPr lang="en-US"/>
        </a:p>
      </dgm:t>
    </dgm:pt>
    <dgm:pt modelId="{EAAC48F7-7D68-4BD3-88E7-252482325273}">
      <dgm:prSet/>
      <dgm:spPr/>
      <dgm:t>
        <a:bodyPr/>
        <a:lstStyle/>
        <a:p>
          <a:pPr>
            <a:lnSpc>
              <a:spcPct val="100000"/>
            </a:lnSpc>
          </a:pPr>
          <a:r>
            <a:rPr lang="en-US" dirty="0"/>
            <a:t>Do not italicize:</a:t>
          </a:r>
        </a:p>
        <a:p>
          <a:pPr>
            <a:lnSpc>
              <a:spcPct val="100000"/>
            </a:lnSpc>
          </a:pPr>
          <a:r>
            <a:rPr lang="en-US" dirty="0"/>
            <a:t>Familiar terms (e.g., de facto, vis-à-vis) or Greek and Hebrew terms when written in Greek and Hebrew letters. </a:t>
          </a:r>
        </a:p>
      </dgm:t>
    </dgm:pt>
    <dgm:pt modelId="{6E7290CF-B7E6-4D18-8E18-3C045D1D9CD4}" type="parTrans" cxnId="{F31E7069-8974-4B6E-97B3-3797BFF0CB28}">
      <dgm:prSet/>
      <dgm:spPr/>
      <dgm:t>
        <a:bodyPr/>
        <a:lstStyle/>
        <a:p>
          <a:endParaRPr lang="en-US"/>
        </a:p>
      </dgm:t>
    </dgm:pt>
    <dgm:pt modelId="{67C17923-AF0A-40D0-922A-A8062A4291E2}" type="sibTrans" cxnId="{F31E7069-8974-4B6E-97B3-3797BFF0CB28}">
      <dgm:prSet phldrT="02" phldr="0"/>
      <dgm:spPr/>
      <dgm:t>
        <a:bodyPr/>
        <a:lstStyle/>
        <a:p>
          <a:endParaRPr lang="en-US"/>
        </a:p>
      </dgm:t>
    </dgm:pt>
    <dgm:pt modelId="{9DE88BCE-6E05-BD4E-B548-63866937EE9D}" type="pres">
      <dgm:prSet presAssocID="{703277F0-16EF-4FAA-9CB6-7D941D918ACC}" presName="linear" presStyleCnt="0">
        <dgm:presLayoutVars>
          <dgm:animLvl val="lvl"/>
          <dgm:resizeHandles val="exact"/>
        </dgm:presLayoutVars>
      </dgm:prSet>
      <dgm:spPr/>
    </dgm:pt>
    <dgm:pt modelId="{BD3EB070-A28E-874A-90BB-D26F2A133021}" type="pres">
      <dgm:prSet presAssocID="{63C20D58-8979-480D-A124-683B6735F9D2}" presName="parentText" presStyleLbl="node1" presStyleIdx="0" presStyleCnt="2">
        <dgm:presLayoutVars>
          <dgm:chMax val="0"/>
          <dgm:bulletEnabled val="1"/>
        </dgm:presLayoutVars>
      </dgm:prSet>
      <dgm:spPr/>
    </dgm:pt>
    <dgm:pt modelId="{47B4B559-5660-614B-BFCF-385425856041}" type="pres">
      <dgm:prSet presAssocID="{63C20D58-8979-480D-A124-683B6735F9D2}" presName="childText" presStyleLbl="revTx" presStyleIdx="0" presStyleCnt="1">
        <dgm:presLayoutVars>
          <dgm:bulletEnabled val="1"/>
        </dgm:presLayoutVars>
      </dgm:prSet>
      <dgm:spPr/>
    </dgm:pt>
    <dgm:pt modelId="{5DCD5CE5-B448-864A-A39E-684C2ABFF426}" type="pres">
      <dgm:prSet presAssocID="{EAAC48F7-7D68-4BD3-88E7-252482325273}" presName="parentText" presStyleLbl="node1" presStyleIdx="1" presStyleCnt="2" custLinFactNeighborX="-740" custLinFactNeighborY="21541">
        <dgm:presLayoutVars>
          <dgm:chMax val="0"/>
          <dgm:bulletEnabled val="1"/>
        </dgm:presLayoutVars>
      </dgm:prSet>
      <dgm:spPr/>
    </dgm:pt>
  </dgm:ptLst>
  <dgm:cxnLst>
    <dgm:cxn modelId="{8D67CB25-D475-4C7F-A99F-BCB51ADF463A}" srcId="{703277F0-16EF-4FAA-9CB6-7D941D918ACC}" destId="{63C20D58-8979-480D-A124-683B6735F9D2}" srcOrd="0" destOrd="0" parTransId="{B718538C-7F50-40B8-8DC5-55BB4C165062}" sibTransId="{84B07DA1-9490-4110-81B1-1885A5F44A67}"/>
    <dgm:cxn modelId="{A2F5CD58-C070-0846-8B75-50419B019EBA}" type="presOf" srcId="{1612B5DC-B2C4-4C76-81C0-9DB44DD7B46F}" destId="{47B4B559-5660-614B-BFCF-385425856041}" srcOrd="0" destOrd="1" presId="urn:microsoft.com/office/officeart/2005/8/layout/vList2"/>
    <dgm:cxn modelId="{F31E7069-8974-4B6E-97B3-3797BFF0CB28}" srcId="{703277F0-16EF-4FAA-9CB6-7D941D918ACC}" destId="{EAAC48F7-7D68-4BD3-88E7-252482325273}" srcOrd="1" destOrd="0" parTransId="{6E7290CF-B7E6-4D18-8E18-3C045D1D9CD4}" sibTransId="{67C17923-AF0A-40D0-922A-A8062A4291E2}"/>
    <dgm:cxn modelId="{82629078-A85F-4EA7-A2E1-703DFEABC401}" srcId="{63C20D58-8979-480D-A124-683B6735F9D2}" destId="{5226923E-59AC-4F19-9EFF-945A4C467D06}" srcOrd="0" destOrd="0" parTransId="{6CB473B2-C360-4D72-9EA4-3CD8687E2941}" sibTransId="{2EEE0EA7-0826-4CED-BE85-F8402672F8DB}"/>
    <dgm:cxn modelId="{503AD688-7FC5-7D48-8367-7E8BB3419002}" type="presOf" srcId="{EAAC48F7-7D68-4BD3-88E7-252482325273}" destId="{5DCD5CE5-B448-864A-A39E-684C2ABFF426}" srcOrd="0" destOrd="0" presId="urn:microsoft.com/office/officeart/2005/8/layout/vList2"/>
    <dgm:cxn modelId="{5F531189-7E6B-40F7-A8CE-2160E6EF8930}" srcId="{5226923E-59AC-4F19-9EFF-945A4C467D06}" destId="{1DDC9D28-4A68-43E2-99B0-05E61F9C4C55}" srcOrd="1" destOrd="0" parTransId="{8AB5B5F3-9BF8-4231-9633-EAA6501C2D2E}" sibTransId="{D5A3FA2F-1CE1-4909-8135-9D87AFD04FD9}"/>
    <dgm:cxn modelId="{E27FBCAC-34FC-4D61-8555-0102D1BD53F7}" srcId="{5226923E-59AC-4F19-9EFF-945A4C467D06}" destId="{1612B5DC-B2C4-4C76-81C0-9DB44DD7B46F}" srcOrd="0" destOrd="0" parTransId="{90327FC1-4B51-4F7D-955C-088775D2818E}" sibTransId="{91886FC2-13CF-486E-81AD-1543417D5572}"/>
    <dgm:cxn modelId="{3BDCB4B9-38A3-B54C-BA97-965303A9188A}" type="presOf" srcId="{703277F0-16EF-4FAA-9CB6-7D941D918ACC}" destId="{9DE88BCE-6E05-BD4E-B548-63866937EE9D}" srcOrd="0" destOrd="0" presId="urn:microsoft.com/office/officeart/2005/8/layout/vList2"/>
    <dgm:cxn modelId="{164CC4DE-6356-4C44-BAA8-3BB4C9F0F91E}" type="presOf" srcId="{5226923E-59AC-4F19-9EFF-945A4C467D06}" destId="{47B4B559-5660-614B-BFCF-385425856041}" srcOrd="0" destOrd="0" presId="urn:microsoft.com/office/officeart/2005/8/layout/vList2"/>
    <dgm:cxn modelId="{0DCF72DF-9CD7-C241-A82E-B6C12C3E87FC}" type="presOf" srcId="{63C20D58-8979-480D-A124-683B6735F9D2}" destId="{BD3EB070-A28E-874A-90BB-D26F2A133021}" srcOrd="0" destOrd="0" presId="urn:microsoft.com/office/officeart/2005/8/layout/vList2"/>
    <dgm:cxn modelId="{A07BB2F9-7B46-C54D-8322-157DB8F10736}" type="presOf" srcId="{1DDC9D28-4A68-43E2-99B0-05E61F9C4C55}" destId="{47B4B559-5660-614B-BFCF-385425856041}" srcOrd="0" destOrd="2" presId="urn:microsoft.com/office/officeart/2005/8/layout/vList2"/>
    <dgm:cxn modelId="{E15A7981-D12A-AD42-98C3-E76E5601DE21}" type="presParOf" srcId="{9DE88BCE-6E05-BD4E-B548-63866937EE9D}" destId="{BD3EB070-A28E-874A-90BB-D26F2A133021}" srcOrd="0" destOrd="0" presId="urn:microsoft.com/office/officeart/2005/8/layout/vList2"/>
    <dgm:cxn modelId="{5086193A-371E-DF43-AC4A-FC976B176CF2}" type="presParOf" srcId="{9DE88BCE-6E05-BD4E-B548-63866937EE9D}" destId="{47B4B559-5660-614B-BFCF-385425856041}" srcOrd="1" destOrd="0" presId="urn:microsoft.com/office/officeart/2005/8/layout/vList2"/>
    <dgm:cxn modelId="{F40B0E1C-0D3A-6C45-8E5C-9FFEC5932432}" type="presParOf" srcId="{9DE88BCE-6E05-BD4E-B548-63866937EE9D}" destId="{5DCD5CE5-B448-864A-A39E-684C2ABFF42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86902A-8B3B-45C5-85E8-3C36EDBD86A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909F49E-820F-48F5-96FE-87F89C6FE256}">
      <dgm:prSet/>
      <dgm:spPr/>
      <dgm:t>
        <a:bodyPr/>
        <a:lstStyle/>
        <a:p>
          <a:r>
            <a:rPr lang="en-US"/>
            <a:t>To avoid plagiarism, which is claiming other people’s work as your own by not documenting your sources, whether intentionally or not.</a:t>
          </a:r>
        </a:p>
      </dgm:t>
    </dgm:pt>
    <dgm:pt modelId="{6CBF4F11-A46B-459A-9AB9-71ED24B75E41}" type="parTrans" cxnId="{431524DA-CAB4-4DE6-A998-04B89C498FA5}">
      <dgm:prSet/>
      <dgm:spPr/>
      <dgm:t>
        <a:bodyPr/>
        <a:lstStyle/>
        <a:p>
          <a:endParaRPr lang="en-US"/>
        </a:p>
      </dgm:t>
    </dgm:pt>
    <dgm:pt modelId="{783FDEE8-C8E5-4260-9DFC-68883EAC29A8}" type="sibTrans" cxnId="{431524DA-CAB4-4DE6-A998-04B89C498FA5}">
      <dgm:prSet/>
      <dgm:spPr/>
      <dgm:t>
        <a:bodyPr/>
        <a:lstStyle/>
        <a:p>
          <a:endParaRPr lang="en-US"/>
        </a:p>
      </dgm:t>
    </dgm:pt>
    <dgm:pt modelId="{E61ACB95-5F71-41A0-8728-5137C4AF1763}">
      <dgm:prSet/>
      <dgm:spPr/>
      <dgm:t>
        <a:bodyPr/>
        <a:lstStyle/>
        <a:p>
          <a:r>
            <a:rPr lang="en-US"/>
            <a:t>To give credit where credit is due. Sources deserve credit for the exact contribution they provide.</a:t>
          </a:r>
        </a:p>
      </dgm:t>
    </dgm:pt>
    <dgm:pt modelId="{169CC46E-A483-48C9-AD42-A9A8F28BB003}" type="parTrans" cxnId="{2D93AA41-F659-4EDA-B4AA-5274C59717BE}">
      <dgm:prSet/>
      <dgm:spPr/>
      <dgm:t>
        <a:bodyPr/>
        <a:lstStyle/>
        <a:p>
          <a:endParaRPr lang="en-US"/>
        </a:p>
      </dgm:t>
    </dgm:pt>
    <dgm:pt modelId="{67AAD118-51F9-4695-9E4F-9B51D5CFC3F3}" type="sibTrans" cxnId="{2D93AA41-F659-4EDA-B4AA-5274C59717BE}">
      <dgm:prSet/>
      <dgm:spPr/>
      <dgm:t>
        <a:bodyPr/>
        <a:lstStyle/>
        <a:p>
          <a:endParaRPr lang="en-US"/>
        </a:p>
      </dgm:t>
    </dgm:pt>
    <dgm:pt modelId="{CFFD3A7E-8F9B-4510-9B82-FC7E7B8D3BFA}">
      <dgm:prSet/>
      <dgm:spPr/>
      <dgm:t>
        <a:bodyPr/>
        <a:lstStyle/>
        <a:p>
          <a:pPr marL="633413" indent="0" algn="l">
            <a:tabLst/>
          </a:pPr>
          <a:r>
            <a:rPr lang="en-US" dirty="0"/>
            <a:t>For more information on plagiarism, along with examples, visit the </a:t>
          </a:r>
          <a:r>
            <a:rPr lang="en-US" dirty="0">
              <a:solidFill>
                <a:schemeClr val="accent5"/>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dirty="0"/>
            <a:t> page and download “Avoiding Plagiarism.”</a:t>
          </a:r>
        </a:p>
      </dgm:t>
    </dgm:pt>
    <dgm:pt modelId="{F18E0726-B81E-45D4-A09C-07FAAE15FC65}" type="parTrans" cxnId="{0D9F03EF-8894-45BA-B82A-0C9D9676D1FC}">
      <dgm:prSet/>
      <dgm:spPr/>
      <dgm:t>
        <a:bodyPr/>
        <a:lstStyle/>
        <a:p>
          <a:endParaRPr lang="en-US"/>
        </a:p>
      </dgm:t>
    </dgm:pt>
    <dgm:pt modelId="{0B936DA4-71EC-4800-9438-93F6DA0C7D30}" type="sibTrans" cxnId="{0D9F03EF-8894-45BA-B82A-0C9D9676D1FC}">
      <dgm:prSet/>
      <dgm:spPr/>
      <dgm:t>
        <a:bodyPr/>
        <a:lstStyle/>
        <a:p>
          <a:endParaRPr lang="en-US"/>
        </a:p>
      </dgm:t>
    </dgm:pt>
    <dgm:pt modelId="{D79EC7C2-1158-A848-BBF0-0014B2ACEAD1}" type="pres">
      <dgm:prSet presAssocID="{2486902A-8B3B-45C5-85E8-3C36EDBD86AF}" presName="hierChild1" presStyleCnt="0">
        <dgm:presLayoutVars>
          <dgm:chPref val="1"/>
          <dgm:dir/>
          <dgm:animOne val="branch"/>
          <dgm:animLvl val="lvl"/>
          <dgm:resizeHandles/>
        </dgm:presLayoutVars>
      </dgm:prSet>
      <dgm:spPr/>
    </dgm:pt>
    <dgm:pt modelId="{8DAB8A67-CB25-DD4A-9E02-1D9C58EB8412}" type="pres">
      <dgm:prSet presAssocID="{3909F49E-820F-48F5-96FE-87F89C6FE256}" presName="hierRoot1" presStyleCnt="0"/>
      <dgm:spPr/>
    </dgm:pt>
    <dgm:pt modelId="{34148D74-F8D9-D943-8ACD-9DA2E613D3F7}" type="pres">
      <dgm:prSet presAssocID="{3909F49E-820F-48F5-96FE-87F89C6FE256}" presName="composite" presStyleCnt="0"/>
      <dgm:spPr/>
    </dgm:pt>
    <dgm:pt modelId="{D4BADEC9-4713-1C4A-A1EB-70360128D3B3}" type="pres">
      <dgm:prSet presAssocID="{3909F49E-820F-48F5-96FE-87F89C6FE256}" presName="background" presStyleLbl="node0" presStyleIdx="0" presStyleCnt="3"/>
      <dgm:spPr/>
    </dgm:pt>
    <dgm:pt modelId="{48E90E2D-F931-334F-BBBD-E4D9BA35FD40}" type="pres">
      <dgm:prSet presAssocID="{3909F49E-820F-48F5-96FE-87F89C6FE256}" presName="text" presStyleLbl="fgAcc0" presStyleIdx="0" presStyleCnt="3">
        <dgm:presLayoutVars>
          <dgm:chPref val="3"/>
        </dgm:presLayoutVars>
      </dgm:prSet>
      <dgm:spPr/>
    </dgm:pt>
    <dgm:pt modelId="{762E26F0-DC4A-2E4D-B8AD-62325621F926}" type="pres">
      <dgm:prSet presAssocID="{3909F49E-820F-48F5-96FE-87F89C6FE256}" presName="hierChild2" presStyleCnt="0"/>
      <dgm:spPr/>
    </dgm:pt>
    <dgm:pt modelId="{48151396-465E-AD4E-9E3D-4B95591BFA90}" type="pres">
      <dgm:prSet presAssocID="{E61ACB95-5F71-41A0-8728-5137C4AF1763}" presName="hierRoot1" presStyleCnt="0"/>
      <dgm:spPr/>
    </dgm:pt>
    <dgm:pt modelId="{B1504B91-3E6A-C744-B6CF-73BC6DE9FCC3}" type="pres">
      <dgm:prSet presAssocID="{E61ACB95-5F71-41A0-8728-5137C4AF1763}" presName="composite" presStyleCnt="0"/>
      <dgm:spPr/>
    </dgm:pt>
    <dgm:pt modelId="{161C0D61-DB58-F345-B921-3957BFAA3126}" type="pres">
      <dgm:prSet presAssocID="{E61ACB95-5F71-41A0-8728-5137C4AF1763}" presName="background" presStyleLbl="node0" presStyleIdx="1" presStyleCnt="3"/>
      <dgm:spPr/>
    </dgm:pt>
    <dgm:pt modelId="{DC81C3A4-B3BB-0843-9418-94E6F5985C2D}" type="pres">
      <dgm:prSet presAssocID="{E61ACB95-5F71-41A0-8728-5137C4AF1763}" presName="text" presStyleLbl="fgAcc0" presStyleIdx="1" presStyleCnt="3">
        <dgm:presLayoutVars>
          <dgm:chPref val="3"/>
        </dgm:presLayoutVars>
      </dgm:prSet>
      <dgm:spPr/>
    </dgm:pt>
    <dgm:pt modelId="{ACAACCEF-E8AB-D045-B898-23300AC51EDD}" type="pres">
      <dgm:prSet presAssocID="{E61ACB95-5F71-41A0-8728-5137C4AF1763}" presName="hierChild2" presStyleCnt="0"/>
      <dgm:spPr/>
    </dgm:pt>
    <dgm:pt modelId="{1948A269-7C1F-324B-A779-1FFC0368FC3B}" type="pres">
      <dgm:prSet presAssocID="{CFFD3A7E-8F9B-4510-9B82-FC7E7B8D3BFA}" presName="hierRoot1" presStyleCnt="0"/>
      <dgm:spPr/>
    </dgm:pt>
    <dgm:pt modelId="{FE89FE69-3A74-E145-ABCB-CF3859D81747}" type="pres">
      <dgm:prSet presAssocID="{CFFD3A7E-8F9B-4510-9B82-FC7E7B8D3BFA}" presName="composite" presStyleCnt="0"/>
      <dgm:spPr/>
    </dgm:pt>
    <dgm:pt modelId="{2290BBFC-D41B-AE46-A3B7-83C8B00907E2}" type="pres">
      <dgm:prSet presAssocID="{CFFD3A7E-8F9B-4510-9B82-FC7E7B8D3BFA}" presName="background" presStyleLbl="node0" presStyleIdx="2" presStyleCnt="3"/>
      <dgm:spPr/>
    </dgm:pt>
    <dgm:pt modelId="{624E0142-29AC-4644-A68F-3E8CE973BB5B}" type="pres">
      <dgm:prSet presAssocID="{CFFD3A7E-8F9B-4510-9B82-FC7E7B8D3BFA}" presName="text" presStyleLbl="fgAcc0" presStyleIdx="2" presStyleCnt="3">
        <dgm:presLayoutVars>
          <dgm:chPref val="3"/>
        </dgm:presLayoutVars>
      </dgm:prSet>
      <dgm:spPr/>
    </dgm:pt>
    <dgm:pt modelId="{EA809ADB-A6FA-1C43-83DD-14C18F8B5872}" type="pres">
      <dgm:prSet presAssocID="{CFFD3A7E-8F9B-4510-9B82-FC7E7B8D3BFA}" presName="hierChild2" presStyleCnt="0"/>
      <dgm:spPr/>
    </dgm:pt>
  </dgm:ptLst>
  <dgm:cxnLst>
    <dgm:cxn modelId="{CFF41E10-ADDD-FC41-A41F-CC3CB0642FF9}" type="presOf" srcId="{E61ACB95-5F71-41A0-8728-5137C4AF1763}" destId="{DC81C3A4-B3BB-0843-9418-94E6F5985C2D}" srcOrd="0" destOrd="0" presId="urn:microsoft.com/office/officeart/2005/8/layout/hierarchy1"/>
    <dgm:cxn modelId="{3BBF0B28-A788-0E4E-A1E5-45115B5FBE82}" type="presOf" srcId="{3909F49E-820F-48F5-96FE-87F89C6FE256}" destId="{48E90E2D-F931-334F-BBBD-E4D9BA35FD40}" srcOrd="0" destOrd="0" presId="urn:microsoft.com/office/officeart/2005/8/layout/hierarchy1"/>
    <dgm:cxn modelId="{2D93AA41-F659-4EDA-B4AA-5274C59717BE}" srcId="{2486902A-8B3B-45C5-85E8-3C36EDBD86AF}" destId="{E61ACB95-5F71-41A0-8728-5137C4AF1763}" srcOrd="1" destOrd="0" parTransId="{169CC46E-A483-48C9-AD42-A9A8F28BB003}" sibTransId="{67AAD118-51F9-4695-9E4F-9B51D5CFC3F3}"/>
    <dgm:cxn modelId="{8F29F74B-0CC6-D542-9C96-08E5165CA83D}" type="presOf" srcId="{2486902A-8B3B-45C5-85E8-3C36EDBD86AF}" destId="{D79EC7C2-1158-A848-BBF0-0014B2ACEAD1}" srcOrd="0" destOrd="0" presId="urn:microsoft.com/office/officeart/2005/8/layout/hierarchy1"/>
    <dgm:cxn modelId="{960C9F4E-51A5-504C-80E5-1A5067D6B90F}" type="presOf" srcId="{CFFD3A7E-8F9B-4510-9B82-FC7E7B8D3BFA}" destId="{624E0142-29AC-4644-A68F-3E8CE973BB5B}" srcOrd="0" destOrd="0" presId="urn:microsoft.com/office/officeart/2005/8/layout/hierarchy1"/>
    <dgm:cxn modelId="{431524DA-CAB4-4DE6-A998-04B89C498FA5}" srcId="{2486902A-8B3B-45C5-85E8-3C36EDBD86AF}" destId="{3909F49E-820F-48F5-96FE-87F89C6FE256}" srcOrd="0" destOrd="0" parTransId="{6CBF4F11-A46B-459A-9AB9-71ED24B75E41}" sibTransId="{783FDEE8-C8E5-4260-9DFC-68883EAC29A8}"/>
    <dgm:cxn modelId="{0D9F03EF-8894-45BA-B82A-0C9D9676D1FC}" srcId="{2486902A-8B3B-45C5-85E8-3C36EDBD86AF}" destId="{CFFD3A7E-8F9B-4510-9B82-FC7E7B8D3BFA}" srcOrd="2" destOrd="0" parTransId="{F18E0726-B81E-45D4-A09C-07FAAE15FC65}" sibTransId="{0B936DA4-71EC-4800-9438-93F6DA0C7D30}"/>
    <dgm:cxn modelId="{7567B469-A912-8841-942B-27930953540E}" type="presParOf" srcId="{D79EC7C2-1158-A848-BBF0-0014B2ACEAD1}" destId="{8DAB8A67-CB25-DD4A-9E02-1D9C58EB8412}" srcOrd="0" destOrd="0" presId="urn:microsoft.com/office/officeart/2005/8/layout/hierarchy1"/>
    <dgm:cxn modelId="{20D6FB83-3FAC-7F4F-ACA9-6A74277A2830}" type="presParOf" srcId="{8DAB8A67-CB25-DD4A-9E02-1D9C58EB8412}" destId="{34148D74-F8D9-D943-8ACD-9DA2E613D3F7}" srcOrd="0" destOrd="0" presId="urn:microsoft.com/office/officeart/2005/8/layout/hierarchy1"/>
    <dgm:cxn modelId="{A6FA475C-DEDD-9E45-B01E-4F1025DA06CE}" type="presParOf" srcId="{34148D74-F8D9-D943-8ACD-9DA2E613D3F7}" destId="{D4BADEC9-4713-1C4A-A1EB-70360128D3B3}" srcOrd="0" destOrd="0" presId="urn:microsoft.com/office/officeart/2005/8/layout/hierarchy1"/>
    <dgm:cxn modelId="{0CF325E8-F1EB-D449-917C-1E2CE15BE2D3}" type="presParOf" srcId="{34148D74-F8D9-D943-8ACD-9DA2E613D3F7}" destId="{48E90E2D-F931-334F-BBBD-E4D9BA35FD40}" srcOrd="1" destOrd="0" presId="urn:microsoft.com/office/officeart/2005/8/layout/hierarchy1"/>
    <dgm:cxn modelId="{5820CF40-27C7-474F-8A5B-DF40A75B4003}" type="presParOf" srcId="{8DAB8A67-CB25-DD4A-9E02-1D9C58EB8412}" destId="{762E26F0-DC4A-2E4D-B8AD-62325621F926}" srcOrd="1" destOrd="0" presId="urn:microsoft.com/office/officeart/2005/8/layout/hierarchy1"/>
    <dgm:cxn modelId="{6878F593-32B5-A84A-B83B-B33742569D1E}" type="presParOf" srcId="{D79EC7C2-1158-A848-BBF0-0014B2ACEAD1}" destId="{48151396-465E-AD4E-9E3D-4B95591BFA90}" srcOrd="1" destOrd="0" presId="urn:microsoft.com/office/officeart/2005/8/layout/hierarchy1"/>
    <dgm:cxn modelId="{D9F37D18-726B-7A47-83C1-4B0B475CBF82}" type="presParOf" srcId="{48151396-465E-AD4E-9E3D-4B95591BFA90}" destId="{B1504B91-3E6A-C744-B6CF-73BC6DE9FCC3}" srcOrd="0" destOrd="0" presId="urn:microsoft.com/office/officeart/2005/8/layout/hierarchy1"/>
    <dgm:cxn modelId="{405E4F6F-0FE7-AA40-A7AB-5A9CD6197BE8}" type="presParOf" srcId="{B1504B91-3E6A-C744-B6CF-73BC6DE9FCC3}" destId="{161C0D61-DB58-F345-B921-3957BFAA3126}" srcOrd="0" destOrd="0" presId="urn:microsoft.com/office/officeart/2005/8/layout/hierarchy1"/>
    <dgm:cxn modelId="{9AA8326C-2315-0847-A54A-6A94C27E43D9}" type="presParOf" srcId="{B1504B91-3E6A-C744-B6CF-73BC6DE9FCC3}" destId="{DC81C3A4-B3BB-0843-9418-94E6F5985C2D}" srcOrd="1" destOrd="0" presId="urn:microsoft.com/office/officeart/2005/8/layout/hierarchy1"/>
    <dgm:cxn modelId="{0EFF26FA-A66A-0443-A353-4A498A677928}" type="presParOf" srcId="{48151396-465E-AD4E-9E3D-4B95591BFA90}" destId="{ACAACCEF-E8AB-D045-B898-23300AC51EDD}" srcOrd="1" destOrd="0" presId="urn:microsoft.com/office/officeart/2005/8/layout/hierarchy1"/>
    <dgm:cxn modelId="{422C74D6-7E83-1A4F-90E8-7E2B332E1482}" type="presParOf" srcId="{D79EC7C2-1158-A848-BBF0-0014B2ACEAD1}" destId="{1948A269-7C1F-324B-A779-1FFC0368FC3B}" srcOrd="2" destOrd="0" presId="urn:microsoft.com/office/officeart/2005/8/layout/hierarchy1"/>
    <dgm:cxn modelId="{668EC443-3116-2244-BB0B-4AAB44486229}" type="presParOf" srcId="{1948A269-7C1F-324B-A779-1FFC0368FC3B}" destId="{FE89FE69-3A74-E145-ABCB-CF3859D81747}" srcOrd="0" destOrd="0" presId="urn:microsoft.com/office/officeart/2005/8/layout/hierarchy1"/>
    <dgm:cxn modelId="{879A3586-94B4-464A-B5B1-F3CAFCA5D18E}" type="presParOf" srcId="{FE89FE69-3A74-E145-ABCB-CF3859D81747}" destId="{2290BBFC-D41B-AE46-A3B7-83C8B00907E2}" srcOrd="0" destOrd="0" presId="urn:microsoft.com/office/officeart/2005/8/layout/hierarchy1"/>
    <dgm:cxn modelId="{E31D32EA-ECEA-B340-91DD-50879989EE64}" type="presParOf" srcId="{FE89FE69-3A74-E145-ABCB-CF3859D81747}" destId="{624E0142-29AC-4644-A68F-3E8CE973BB5B}" srcOrd="1" destOrd="0" presId="urn:microsoft.com/office/officeart/2005/8/layout/hierarchy1"/>
    <dgm:cxn modelId="{4C15968B-5A2F-6845-80B4-E16F4210F10A}" type="presParOf" srcId="{1948A269-7C1F-324B-A779-1FFC0368FC3B}" destId="{EA809ADB-A6FA-1C43-83DD-14C18F8B58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AE24EF-9D70-4463-BC8E-B0B1FC2072B9}"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27D88579-30C7-4933-9D7B-F1DCDF535C66}">
      <dgm:prSet/>
      <dgm:spPr/>
      <dgm:t>
        <a:bodyPr/>
        <a:lstStyle/>
        <a:p>
          <a:pPr>
            <a:lnSpc>
              <a:spcPct val="100000"/>
            </a:lnSpc>
            <a:defRPr b="1"/>
          </a:pPr>
          <a:r>
            <a:rPr lang="en-US" dirty="0">
              <a:solidFill>
                <a:schemeClr val="bg2"/>
              </a:solidFill>
            </a:rPr>
            <a:t>Parentheses:</a:t>
          </a:r>
        </a:p>
      </dgm:t>
    </dgm:pt>
    <dgm:pt modelId="{946455B9-B986-4C79-8D78-2A77C0911FCE}" type="parTrans" cxnId="{4B1111E9-87F4-4D51-8E1C-AC21D5146A39}">
      <dgm:prSet/>
      <dgm:spPr/>
      <dgm:t>
        <a:bodyPr/>
        <a:lstStyle/>
        <a:p>
          <a:endParaRPr lang="en-US"/>
        </a:p>
      </dgm:t>
    </dgm:pt>
    <dgm:pt modelId="{953EBB4C-6732-47F1-A577-51AF17F7EBBB}" type="sibTrans" cxnId="{4B1111E9-87F4-4D51-8E1C-AC21D5146A39}">
      <dgm:prSet/>
      <dgm:spPr/>
      <dgm:t>
        <a:bodyPr/>
        <a:lstStyle/>
        <a:p>
          <a:endParaRPr lang="en-US"/>
        </a:p>
      </dgm:t>
    </dgm:pt>
    <dgm:pt modelId="{5492E357-925D-45D4-B88D-336650C37D72}">
      <dgm:prSet custT="1"/>
      <dgm:spPr/>
      <dgm:t>
        <a:bodyPr/>
        <a:lstStyle/>
        <a:p>
          <a:pPr>
            <a:lnSpc>
              <a:spcPct val="100000"/>
            </a:lnSpc>
          </a:pPr>
          <a:r>
            <a:rPr lang="en-US" sz="1700" dirty="0">
              <a:solidFill>
                <a:schemeClr val="bg2"/>
              </a:solidFill>
            </a:rPr>
            <a:t>Note the version in parentheses using abbreviations: </a:t>
          </a:r>
        </a:p>
      </dgm:t>
    </dgm:pt>
    <dgm:pt modelId="{4C8EDB41-3363-41D9-A29A-D530BFDC0702}" type="parTrans" cxnId="{EB5132D6-4738-405E-BFA5-41AA8F40BD4B}">
      <dgm:prSet/>
      <dgm:spPr/>
      <dgm:t>
        <a:bodyPr/>
        <a:lstStyle/>
        <a:p>
          <a:endParaRPr lang="en-US"/>
        </a:p>
      </dgm:t>
    </dgm:pt>
    <dgm:pt modelId="{7FAC9FFE-6022-4664-AB07-3E3858A2E0F2}" type="sibTrans" cxnId="{EB5132D6-4738-405E-BFA5-41AA8F40BD4B}">
      <dgm:prSet/>
      <dgm:spPr/>
      <dgm:t>
        <a:bodyPr/>
        <a:lstStyle/>
        <a:p>
          <a:endParaRPr lang="en-US"/>
        </a:p>
      </dgm:t>
    </dgm:pt>
    <dgm:pt modelId="{F6A299D5-8878-44B6-803B-24177463A77D}">
      <dgm:prSet custT="1"/>
      <dgm:spPr/>
      <dgm:t>
        <a:bodyPr/>
        <a:lstStyle/>
        <a:p>
          <a:r>
            <a:rPr lang="en-US" sz="1700" dirty="0">
              <a:solidFill>
                <a:schemeClr val="bg2"/>
              </a:solidFill>
            </a:rPr>
            <a:t> “Jesus wept” (John 11:35 NIV). </a:t>
          </a:r>
        </a:p>
      </dgm:t>
    </dgm:pt>
    <dgm:pt modelId="{68F76014-8C2C-468C-A743-CBC92F13B033}" type="parTrans" cxnId="{3AA4EC7C-CDE4-4114-8429-CAB5637D6B9A}">
      <dgm:prSet/>
      <dgm:spPr/>
      <dgm:t>
        <a:bodyPr/>
        <a:lstStyle/>
        <a:p>
          <a:endParaRPr lang="en-US"/>
        </a:p>
      </dgm:t>
    </dgm:pt>
    <dgm:pt modelId="{3AB582EB-FBD6-4CAA-9F3A-C850EF4DEECD}" type="sibTrans" cxnId="{3AA4EC7C-CDE4-4114-8429-CAB5637D6B9A}">
      <dgm:prSet/>
      <dgm:spPr/>
      <dgm:t>
        <a:bodyPr/>
        <a:lstStyle/>
        <a:p>
          <a:endParaRPr lang="en-US"/>
        </a:p>
      </dgm:t>
    </dgm:pt>
    <dgm:pt modelId="{FD6C795C-DC82-4F98-A3A4-3D50F9046F29}">
      <dgm:prSet/>
      <dgm:spPr/>
      <dgm:t>
        <a:bodyPr/>
        <a:lstStyle/>
        <a:p>
          <a:pPr>
            <a:lnSpc>
              <a:spcPct val="100000"/>
            </a:lnSpc>
            <a:defRPr b="1"/>
          </a:pPr>
          <a:r>
            <a:rPr lang="en-US" dirty="0">
              <a:solidFill>
                <a:schemeClr val="bg2"/>
              </a:solidFill>
            </a:rPr>
            <a:t>Footnotes:</a:t>
          </a:r>
        </a:p>
      </dgm:t>
    </dgm:pt>
    <dgm:pt modelId="{26DE3872-2261-4059-B735-C6EF3BAFAFF8}" type="parTrans" cxnId="{93424F59-AA84-4CFF-B90B-5247C131A871}">
      <dgm:prSet/>
      <dgm:spPr/>
      <dgm:t>
        <a:bodyPr/>
        <a:lstStyle/>
        <a:p>
          <a:endParaRPr lang="en-US"/>
        </a:p>
      </dgm:t>
    </dgm:pt>
    <dgm:pt modelId="{FE5DFA52-F22B-4FB2-9F6C-7DD714239ECB}" type="sibTrans" cxnId="{93424F59-AA84-4CFF-B90B-5247C131A871}">
      <dgm:prSet/>
      <dgm:spPr/>
      <dgm:t>
        <a:bodyPr/>
        <a:lstStyle/>
        <a:p>
          <a:endParaRPr lang="en-US"/>
        </a:p>
      </dgm:t>
    </dgm:pt>
    <dgm:pt modelId="{0CD2396D-2F3D-41D4-AC12-6EC1953F0865}">
      <dgm:prSet custT="1"/>
      <dgm:spPr/>
      <dgm:t>
        <a:bodyPr/>
        <a:lstStyle/>
        <a:p>
          <a:pPr>
            <a:lnSpc>
              <a:spcPct val="100000"/>
            </a:lnSpc>
          </a:pPr>
          <a:r>
            <a:rPr lang="en-US" sz="1700" dirty="0">
              <a:solidFill>
                <a:schemeClr val="bg2"/>
              </a:solidFill>
            </a:rPr>
            <a:t>Footnote the first occurrence and identify the version. Thereafter, only identify the version when you diverge from your primary one. (See footnote example below.) </a:t>
          </a:r>
        </a:p>
      </dgm:t>
    </dgm:pt>
    <dgm:pt modelId="{CFEC5E51-DC55-48CE-B8D7-4C4B431F748A}" type="parTrans" cxnId="{B04E85AF-632E-423D-B3E4-C708606A93C7}">
      <dgm:prSet/>
      <dgm:spPr/>
      <dgm:t>
        <a:bodyPr/>
        <a:lstStyle/>
        <a:p>
          <a:endParaRPr lang="en-US"/>
        </a:p>
      </dgm:t>
    </dgm:pt>
    <dgm:pt modelId="{9FED9D01-B8B1-44FE-A84D-A5292CB70878}" type="sibTrans" cxnId="{B04E85AF-632E-423D-B3E4-C708606A93C7}">
      <dgm:prSet/>
      <dgm:spPr/>
      <dgm:t>
        <a:bodyPr/>
        <a:lstStyle/>
        <a:p>
          <a:endParaRPr lang="en-US"/>
        </a:p>
      </dgm:t>
    </dgm:pt>
    <dgm:pt modelId="{373D334B-BB51-4ACA-B56E-FEAE2D9CCCE0}">
      <dgm:prSet custT="1"/>
      <dgm:spPr/>
      <dgm:t>
        <a:bodyPr/>
        <a:lstStyle/>
        <a:p>
          <a:r>
            <a:rPr lang="en-US" sz="1700" dirty="0">
              <a:solidFill>
                <a:schemeClr val="bg2"/>
              </a:solidFill>
            </a:rPr>
            <a:t> “Jesus began to weep” (John 11:35).</a:t>
          </a:r>
          <a:r>
            <a:rPr lang="en-US" sz="1700" baseline="30000" dirty="0">
              <a:solidFill>
                <a:schemeClr val="bg2"/>
              </a:solidFill>
            </a:rPr>
            <a:t>1</a:t>
          </a:r>
          <a:r>
            <a:rPr lang="en-US" sz="1700" dirty="0">
              <a:solidFill>
                <a:schemeClr val="bg2"/>
              </a:solidFill>
            </a:rPr>
            <a:t> </a:t>
          </a:r>
        </a:p>
      </dgm:t>
    </dgm:pt>
    <dgm:pt modelId="{79396750-0A47-4E71-84E3-8AB820CBB26A}" type="parTrans" cxnId="{0F769794-96B0-415F-BBF4-1FEE0470A838}">
      <dgm:prSet/>
      <dgm:spPr/>
      <dgm:t>
        <a:bodyPr/>
        <a:lstStyle/>
        <a:p>
          <a:endParaRPr lang="en-US"/>
        </a:p>
      </dgm:t>
    </dgm:pt>
    <dgm:pt modelId="{F8840377-66AA-409D-B869-43F9C34B415A}" type="sibTrans" cxnId="{0F769794-96B0-415F-BBF4-1FEE0470A838}">
      <dgm:prSet/>
      <dgm:spPr/>
      <dgm:t>
        <a:bodyPr/>
        <a:lstStyle/>
        <a:p>
          <a:endParaRPr lang="en-US"/>
        </a:p>
      </dgm:t>
    </dgm:pt>
    <dgm:pt modelId="{A358B3F8-B272-461B-97F0-966E6030BFDE}">
      <dgm:prSet/>
      <dgm:spPr/>
      <dgm:t>
        <a:bodyPr/>
        <a:lstStyle/>
        <a:p>
          <a:pPr>
            <a:lnSpc>
              <a:spcPct val="100000"/>
            </a:lnSpc>
            <a:defRPr b="1"/>
          </a:pPr>
          <a:r>
            <a:rPr lang="en-US" dirty="0">
              <a:solidFill>
                <a:schemeClr val="bg2"/>
              </a:solidFill>
            </a:rPr>
            <a:t>Bibliography</a:t>
          </a:r>
        </a:p>
      </dgm:t>
    </dgm:pt>
    <dgm:pt modelId="{033E30F9-E039-4F49-8B52-6D330B17B95D}" type="parTrans" cxnId="{06A2DED0-F86E-4458-9003-F77F8A104345}">
      <dgm:prSet/>
      <dgm:spPr/>
      <dgm:t>
        <a:bodyPr/>
        <a:lstStyle/>
        <a:p>
          <a:endParaRPr lang="en-US"/>
        </a:p>
      </dgm:t>
    </dgm:pt>
    <dgm:pt modelId="{0767BAF0-337A-4B5F-AB4D-864B61D16DF7}" type="sibTrans" cxnId="{06A2DED0-F86E-4458-9003-F77F8A104345}">
      <dgm:prSet/>
      <dgm:spPr/>
      <dgm:t>
        <a:bodyPr/>
        <a:lstStyle/>
        <a:p>
          <a:endParaRPr lang="en-US"/>
        </a:p>
      </dgm:t>
    </dgm:pt>
    <dgm:pt modelId="{CD8A3F9C-5DED-4E95-A3C8-2ED27FBF671B}">
      <dgm:prSet custT="1"/>
      <dgm:spPr/>
      <dgm:t>
        <a:bodyPr/>
        <a:lstStyle/>
        <a:p>
          <a:pPr>
            <a:lnSpc>
              <a:spcPct val="100000"/>
            </a:lnSpc>
          </a:pPr>
          <a:r>
            <a:rPr lang="en-US" sz="1700" dirty="0">
              <a:solidFill>
                <a:schemeClr val="bg2"/>
              </a:solidFill>
            </a:rPr>
            <a:t>Do not cite the Bible in your Bibliography (17.8.2). </a:t>
          </a:r>
        </a:p>
      </dgm:t>
    </dgm:pt>
    <dgm:pt modelId="{32451183-3F3C-4FBB-9DB8-D8BCD0295398}" type="parTrans" cxnId="{84408BA7-8CB0-47E8-AB3B-60E909A55337}">
      <dgm:prSet/>
      <dgm:spPr/>
      <dgm:t>
        <a:bodyPr/>
        <a:lstStyle/>
        <a:p>
          <a:endParaRPr lang="en-US"/>
        </a:p>
      </dgm:t>
    </dgm:pt>
    <dgm:pt modelId="{1CCD2C06-D85A-4747-B315-F0E62A22891C}" type="sibTrans" cxnId="{84408BA7-8CB0-47E8-AB3B-60E909A55337}">
      <dgm:prSet/>
      <dgm:spPr/>
      <dgm:t>
        <a:bodyPr/>
        <a:lstStyle/>
        <a:p>
          <a:endParaRPr lang="en-US"/>
        </a:p>
      </dgm:t>
    </dgm:pt>
    <dgm:pt modelId="{0F43F912-431B-4B50-86EF-4C8C3FE9EA70}">
      <dgm:prSet custT="1"/>
      <dgm:spPr/>
      <dgm:t>
        <a:bodyPr/>
        <a:lstStyle/>
        <a:p>
          <a:r>
            <a:rPr lang="en-US" sz="1700" dirty="0">
              <a:solidFill>
                <a:schemeClr val="bg2"/>
              </a:solidFill>
            </a:rPr>
            <a:t>Exception: If citing study notes or other portions of a Bible, include the Bible in your bibliography. Format as a part of an edited collection (17.1.8.2).</a:t>
          </a:r>
        </a:p>
      </dgm:t>
    </dgm:pt>
    <dgm:pt modelId="{ADD442E8-54C6-4C9A-97D8-A0147176B060}" type="parTrans" cxnId="{257CBF82-20E2-41DE-A72C-1C53A6072A66}">
      <dgm:prSet/>
      <dgm:spPr/>
      <dgm:t>
        <a:bodyPr/>
        <a:lstStyle/>
        <a:p>
          <a:endParaRPr lang="en-US"/>
        </a:p>
      </dgm:t>
    </dgm:pt>
    <dgm:pt modelId="{5F91BE5D-A202-46DD-8CF5-FCF7C32988DB}" type="sibTrans" cxnId="{257CBF82-20E2-41DE-A72C-1C53A6072A66}">
      <dgm:prSet/>
      <dgm:spPr/>
      <dgm:t>
        <a:bodyPr/>
        <a:lstStyle/>
        <a:p>
          <a:endParaRPr lang="en-US"/>
        </a:p>
      </dgm:t>
    </dgm:pt>
    <dgm:pt modelId="{10A3BD69-848A-4BC2-A0A0-A514D0630A28}" type="pres">
      <dgm:prSet presAssocID="{7EAE24EF-9D70-4463-BC8E-B0B1FC2072B9}" presName="root" presStyleCnt="0">
        <dgm:presLayoutVars>
          <dgm:dir/>
          <dgm:resizeHandles val="exact"/>
        </dgm:presLayoutVars>
      </dgm:prSet>
      <dgm:spPr/>
    </dgm:pt>
    <dgm:pt modelId="{6FCA7D86-09C5-4779-82E7-9977945A6996}" type="pres">
      <dgm:prSet presAssocID="{27D88579-30C7-4933-9D7B-F1DCDF535C66}" presName="compNode" presStyleCnt="0"/>
      <dgm:spPr/>
    </dgm:pt>
    <dgm:pt modelId="{5DB279E4-C249-4DCE-AE59-29D7627AA147}" type="pres">
      <dgm:prSet presAssocID="{27D88579-30C7-4933-9D7B-F1DCDF535C6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BAC98BF5-2190-44F6-B836-53B3819A2A78}" type="pres">
      <dgm:prSet presAssocID="{27D88579-30C7-4933-9D7B-F1DCDF535C66}" presName="iconSpace" presStyleCnt="0"/>
      <dgm:spPr/>
    </dgm:pt>
    <dgm:pt modelId="{A6134B95-93E2-4399-8600-3529EA3C61BA}" type="pres">
      <dgm:prSet presAssocID="{27D88579-30C7-4933-9D7B-F1DCDF535C66}" presName="parTx" presStyleLbl="revTx" presStyleIdx="0" presStyleCnt="6">
        <dgm:presLayoutVars>
          <dgm:chMax val="0"/>
          <dgm:chPref val="0"/>
        </dgm:presLayoutVars>
      </dgm:prSet>
      <dgm:spPr/>
    </dgm:pt>
    <dgm:pt modelId="{3DB35FD3-2D93-48FD-9E8B-0D638B5B1669}" type="pres">
      <dgm:prSet presAssocID="{27D88579-30C7-4933-9D7B-F1DCDF535C66}" presName="txSpace" presStyleCnt="0"/>
      <dgm:spPr/>
    </dgm:pt>
    <dgm:pt modelId="{400B4DDA-0140-4537-B658-A949E4D681FD}" type="pres">
      <dgm:prSet presAssocID="{27D88579-30C7-4933-9D7B-F1DCDF535C66}" presName="desTx" presStyleLbl="revTx" presStyleIdx="1" presStyleCnt="6" custScaleX="89223" custLinFactNeighborX="15886" custLinFactNeighborY="3419">
        <dgm:presLayoutVars/>
      </dgm:prSet>
      <dgm:spPr/>
    </dgm:pt>
    <dgm:pt modelId="{97E39D3B-8E78-BA44-9895-996AECA19C0F}" type="pres">
      <dgm:prSet presAssocID="{953EBB4C-6732-47F1-A577-51AF17F7EBBB}" presName="sibTrans" presStyleCnt="0"/>
      <dgm:spPr/>
    </dgm:pt>
    <dgm:pt modelId="{FC8646CB-5411-494E-BF83-71583A74A147}" type="pres">
      <dgm:prSet presAssocID="{FD6C795C-DC82-4F98-A3A4-3D50F9046F29}" presName="compNode" presStyleCnt="0"/>
      <dgm:spPr/>
    </dgm:pt>
    <dgm:pt modelId="{5DBEF1AC-4DC3-497E-80C3-4B6F0A16BD89}" type="pres">
      <dgm:prSet presAssocID="{FD6C795C-DC82-4F98-A3A4-3D50F9046F29}"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st with solid fill"/>
        </a:ext>
      </dgm:extLst>
    </dgm:pt>
    <dgm:pt modelId="{D983A636-E15F-45F6-991B-B90E737BB093}" type="pres">
      <dgm:prSet presAssocID="{FD6C795C-DC82-4F98-A3A4-3D50F9046F29}" presName="iconSpace" presStyleCnt="0"/>
      <dgm:spPr/>
    </dgm:pt>
    <dgm:pt modelId="{77A8ABEA-BA30-4589-A11C-95C70A5B4F46}" type="pres">
      <dgm:prSet presAssocID="{FD6C795C-DC82-4F98-A3A4-3D50F9046F29}" presName="parTx" presStyleLbl="revTx" presStyleIdx="2" presStyleCnt="6">
        <dgm:presLayoutVars>
          <dgm:chMax val="0"/>
          <dgm:chPref val="0"/>
        </dgm:presLayoutVars>
      </dgm:prSet>
      <dgm:spPr/>
    </dgm:pt>
    <dgm:pt modelId="{9AA6A0E7-87FE-495B-B1C8-3A2CC922221E}" type="pres">
      <dgm:prSet presAssocID="{FD6C795C-DC82-4F98-A3A4-3D50F9046F29}" presName="txSpace" presStyleCnt="0"/>
      <dgm:spPr/>
    </dgm:pt>
    <dgm:pt modelId="{E0B0EE31-52C2-4DD3-928D-5AC6D34594EB}" type="pres">
      <dgm:prSet presAssocID="{FD6C795C-DC82-4F98-A3A4-3D50F9046F29}" presName="desTx" presStyleLbl="revTx" presStyleIdx="3" presStyleCnt="6" custLinFactNeighborX="8319" custLinFactNeighborY="3897">
        <dgm:presLayoutVars/>
      </dgm:prSet>
      <dgm:spPr/>
    </dgm:pt>
    <dgm:pt modelId="{59745A6E-D569-40B0-B153-82C644CD0F0C}" type="pres">
      <dgm:prSet presAssocID="{FE5DFA52-F22B-4FB2-9F6C-7DD714239ECB}" presName="sibTrans" presStyleCnt="0"/>
      <dgm:spPr/>
    </dgm:pt>
    <dgm:pt modelId="{327EA4EB-7807-4F47-B73B-5FD1A0E9AA59}" type="pres">
      <dgm:prSet presAssocID="{A358B3F8-B272-461B-97F0-966E6030BFDE}" presName="compNode" presStyleCnt="0"/>
      <dgm:spPr/>
    </dgm:pt>
    <dgm:pt modelId="{277E8AC6-6A12-42B0-BA59-117567CA0352}" type="pres">
      <dgm:prSet presAssocID="{A358B3F8-B272-461B-97F0-966E6030BFD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humbs up sign outline"/>
        </a:ext>
      </dgm:extLst>
    </dgm:pt>
    <dgm:pt modelId="{6E45E9A4-3766-4B47-BAB3-379BBE0BB0C6}" type="pres">
      <dgm:prSet presAssocID="{A358B3F8-B272-461B-97F0-966E6030BFDE}" presName="iconSpace" presStyleCnt="0"/>
      <dgm:spPr/>
    </dgm:pt>
    <dgm:pt modelId="{8D133234-4D1E-4BDE-9B88-1AED9D3C34D9}" type="pres">
      <dgm:prSet presAssocID="{A358B3F8-B272-461B-97F0-966E6030BFDE}" presName="parTx" presStyleLbl="revTx" presStyleIdx="4" presStyleCnt="6">
        <dgm:presLayoutVars>
          <dgm:chMax val="0"/>
          <dgm:chPref val="0"/>
        </dgm:presLayoutVars>
      </dgm:prSet>
      <dgm:spPr/>
    </dgm:pt>
    <dgm:pt modelId="{0636C6A1-3DEB-4C45-A89C-D09EE8AEE6BB}" type="pres">
      <dgm:prSet presAssocID="{A358B3F8-B272-461B-97F0-966E6030BFDE}" presName="txSpace" presStyleCnt="0"/>
      <dgm:spPr/>
    </dgm:pt>
    <dgm:pt modelId="{B2838BE7-8CAE-4E31-A046-9395D9EC4621}" type="pres">
      <dgm:prSet presAssocID="{A358B3F8-B272-461B-97F0-966E6030BFDE}" presName="desTx" presStyleLbl="revTx" presStyleIdx="5" presStyleCnt="6" custLinFactNeighborX="635" custLinFactNeighborY="3419">
        <dgm:presLayoutVars/>
      </dgm:prSet>
      <dgm:spPr/>
    </dgm:pt>
  </dgm:ptLst>
  <dgm:cxnLst>
    <dgm:cxn modelId="{700AD726-19DB-9E4F-8A86-2D15C24A05C1}" type="presOf" srcId="{0CD2396D-2F3D-41D4-AC12-6EC1953F0865}" destId="{E0B0EE31-52C2-4DD3-928D-5AC6D34594EB}" srcOrd="0" destOrd="0" presId="urn:microsoft.com/office/officeart/2018/5/layout/CenteredIconLabelDescriptionList"/>
    <dgm:cxn modelId="{D1963328-FA8A-6A47-8795-2F5DBB0B0A8B}" type="presOf" srcId="{FD6C795C-DC82-4F98-A3A4-3D50F9046F29}" destId="{77A8ABEA-BA30-4589-A11C-95C70A5B4F46}" srcOrd="0" destOrd="0" presId="urn:microsoft.com/office/officeart/2018/5/layout/CenteredIconLabelDescriptionList"/>
    <dgm:cxn modelId="{8E13EC45-9C7F-E548-A4CA-776A28698953}" type="presOf" srcId="{0F43F912-431B-4B50-86EF-4C8C3FE9EA70}" destId="{B2838BE7-8CAE-4E31-A046-9395D9EC4621}" srcOrd="0" destOrd="1" presId="urn:microsoft.com/office/officeart/2018/5/layout/CenteredIconLabelDescriptionList"/>
    <dgm:cxn modelId="{B76B9E52-0FD1-5E4D-BA4C-71AE900ED2E1}" type="presOf" srcId="{7EAE24EF-9D70-4463-BC8E-B0B1FC2072B9}" destId="{10A3BD69-848A-4BC2-A0A0-A514D0630A28}" srcOrd="0" destOrd="0" presId="urn:microsoft.com/office/officeart/2018/5/layout/CenteredIconLabelDescriptionList"/>
    <dgm:cxn modelId="{93424F59-AA84-4CFF-B90B-5247C131A871}" srcId="{7EAE24EF-9D70-4463-BC8E-B0B1FC2072B9}" destId="{FD6C795C-DC82-4F98-A3A4-3D50F9046F29}" srcOrd="1" destOrd="0" parTransId="{26DE3872-2261-4059-B735-C6EF3BAFAFF8}" sibTransId="{FE5DFA52-F22B-4FB2-9F6C-7DD714239ECB}"/>
    <dgm:cxn modelId="{3AA4EC7C-CDE4-4114-8429-CAB5637D6B9A}" srcId="{5492E357-925D-45D4-B88D-336650C37D72}" destId="{F6A299D5-8878-44B6-803B-24177463A77D}" srcOrd="0" destOrd="0" parTransId="{68F76014-8C2C-468C-A743-CBC92F13B033}" sibTransId="{3AB582EB-FBD6-4CAA-9F3A-C850EF4DEECD}"/>
    <dgm:cxn modelId="{257CBF82-20E2-41DE-A72C-1C53A6072A66}" srcId="{CD8A3F9C-5DED-4E95-A3C8-2ED27FBF671B}" destId="{0F43F912-431B-4B50-86EF-4C8C3FE9EA70}" srcOrd="0" destOrd="0" parTransId="{ADD442E8-54C6-4C9A-97D8-A0147176B060}" sibTransId="{5F91BE5D-A202-46DD-8CF5-FCF7C32988DB}"/>
    <dgm:cxn modelId="{49BD4791-81A3-6F48-BBBD-F1ECDD2C87FB}" type="presOf" srcId="{CD8A3F9C-5DED-4E95-A3C8-2ED27FBF671B}" destId="{B2838BE7-8CAE-4E31-A046-9395D9EC4621}" srcOrd="0" destOrd="0" presId="urn:microsoft.com/office/officeart/2018/5/layout/CenteredIconLabelDescriptionList"/>
    <dgm:cxn modelId="{0F769794-96B0-415F-BBF4-1FEE0470A838}" srcId="{0CD2396D-2F3D-41D4-AC12-6EC1953F0865}" destId="{373D334B-BB51-4ACA-B56E-FEAE2D9CCCE0}" srcOrd="0" destOrd="0" parTransId="{79396750-0A47-4E71-84E3-8AB820CBB26A}" sibTransId="{F8840377-66AA-409D-B869-43F9C34B415A}"/>
    <dgm:cxn modelId="{475AD7A3-3E34-1E4A-9915-F54443BCAF7C}" type="presOf" srcId="{F6A299D5-8878-44B6-803B-24177463A77D}" destId="{400B4DDA-0140-4537-B658-A949E4D681FD}" srcOrd="0" destOrd="1" presId="urn:microsoft.com/office/officeart/2018/5/layout/CenteredIconLabelDescriptionList"/>
    <dgm:cxn modelId="{51081DA5-6293-0742-8A6D-A2337F913CC7}" type="presOf" srcId="{5492E357-925D-45D4-B88D-336650C37D72}" destId="{400B4DDA-0140-4537-B658-A949E4D681FD}" srcOrd="0" destOrd="0" presId="urn:microsoft.com/office/officeart/2018/5/layout/CenteredIconLabelDescriptionList"/>
    <dgm:cxn modelId="{84408BA7-8CB0-47E8-AB3B-60E909A55337}" srcId="{A358B3F8-B272-461B-97F0-966E6030BFDE}" destId="{CD8A3F9C-5DED-4E95-A3C8-2ED27FBF671B}" srcOrd="0" destOrd="0" parTransId="{32451183-3F3C-4FBB-9DB8-D8BCD0295398}" sibTransId="{1CCD2C06-D85A-4747-B315-F0E62A22891C}"/>
    <dgm:cxn modelId="{B04E85AF-632E-423D-B3E4-C708606A93C7}" srcId="{FD6C795C-DC82-4F98-A3A4-3D50F9046F29}" destId="{0CD2396D-2F3D-41D4-AC12-6EC1953F0865}" srcOrd="0" destOrd="0" parTransId="{CFEC5E51-DC55-48CE-B8D7-4C4B431F748A}" sibTransId="{9FED9D01-B8B1-44FE-A84D-A5292CB70878}"/>
    <dgm:cxn modelId="{06A2DED0-F86E-4458-9003-F77F8A104345}" srcId="{7EAE24EF-9D70-4463-BC8E-B0B1FC2072B9}" destId="{A358B3F8-B272-461B-97F0-966E6030BFDE}" srcOrd="2" destOrd="0" parTransId="{033E30F9-E039-4F49-8B52-6D330B17B95D}" sibTransId="{0767BAF0-337A-4B5F-AB4D-864B61D16DF7}"/>
    <dgm:cxn modelId="{EB5132D6-4738-405E-BFA5-41AA8F40BD4B}" srcId="{27D88579-30C7-4933-9D7B-F1DCDF535C66}" destId="{5492E357-925D-45D4-B88D-336650C37D72}" srcOrd="0" destOrd="0" parTransId="{4C8EDB41-3363-41D9-A29A-D530BFDC0702}" sibTransId="{7FAC9FFE-6022-4664-AB07-3E3858A2E0F2}"/>
    <dgm:cxn modelId="{311D66DC-213A-B644-96FC-0D0C1761D1AD}" type="presOf" srcId="{27D88579-30C7-4933-9D7B-F1DCDF535C66}" destId="{A6134B95-93E2-4399-8600-3529EA3C61BA}" srcOrd="0" destOrd="0" presId="urn:microsoft.com/office/officeart/2018/5/layout/CenteredIconLabelDescriptionList"/>
    <dgm:cxn modelId="{4B1111E9-87F4-4D51-8E1C-AC21D5146A39}" srcId="{7EAE24EF-9D70-4463-BC8E-B0B1FC2072B9}" destId="{27D88579-30C7-4933-9D7B-F1DCDF535C66}" srcOrd="0" destOrd="0" parTransId="{946455B9-B986-4C79-8D78-2A77C0911FCE}" sibTransId="{953EBB4C-6732-47F1-A577-51AF17F7EBBB}"/>
    <dgm:cxn modelId="{91649CE9-1CB3-B94E-AFFE-B649601630F2}" type="presOf" srcId="{373D334B-BB51-4ACA-B56E-FEAE2D9CCCE0}" destId="{E0B0EE31-52C2-4DD3-928D-5AC6D34594EB}" srcOrd="0" destOrd="1" presId="urn:microsoft.com/office/officeart/2018/5/layout/CenteredIconLabelDescriptionList"/>
    <dgm:cxn modelId="{BB3009F4-8213-4447-A682-B35F83BE46B2}" type="presOf" srcId="{A358B3F8-B272-461B-97F0-966E6030BFDE}" destId="{8D133234-4D1E-4BDE-9B88-1AED9D3C34D9}" srcOrd="0" destOrd="0" presId="urn:microsoft.com/office/officeart/2018/5/layout/CenteredIconLabelDescriptionList"/>
    <dgm:cxn modelId="{172898BE-8480-ED40-B923-586F127D8E3B}" type="presParOf" srcId="{10A3BD69-848A-4BC2-A0A0-A514D0630A28}" destId="{6FCA7D86-09C5-4779-82E7-9977945A6996}" srcOrd="0" destOrd="0" presId="urn:microsoft.com/office/officeart/2018/5/layout/CenteredIconLabelDescriptionList"/>
    <dgm:cxn modelId="{96C85400-37D6-E444-AC7B-95F5D31D9454}" type="presParOf" srcId="{6FCA7D86-09C5-4779-82E7-9977945A6996}" destId="{5DB279E4-C249-4DCE-AE59-29D7627AA147}" srcOrd="0" destOrd="0" presId="urn:microsoft.com/office/officeart/2018/5/layout/CenteredIconLabelDescriptionList"/>
    <dgm:cxn modelId="{98EB5495-A1E3-174E-992F-DE23E3777CE0}" type="presParOf" srcId="{6FCA7D86-09C5-4779-82E7-9977945A6996}" destId="{BAC98BF5-2190-44F6-B836-53B3819A2A78}" srcOrd="1" destOrd="0" presId="urn:microsoft.com/office/officeart/2018/5/layout/CenteredIconLabelDescriptionList"/>
    <dgm:cxn modelId="{B98B7DF5-56B0-5345-A3AC-06AE15019058}" type="presParOf" srcId="{6FCA7D86-09C5-4779-82E7-9977945A6996}" destId="{A6134B95-93E2-4399-8600-3529EA3C61BA}" srcOrd="2" destOrd="0" presId="urn:microsoft.com/office/officeart/2018/5/layout/CenteredIconLabelDescriptionList"/>
    <dgm:cxn modelId="{1C535CEA-99F0-2245-BA16-5F46C8D81702}" type="presParOf" srcId="{6FCA7D86-09C5-4779-82E7-9977945A6996}" destId="{3DB35FD3-2D93-48FD-9E8B-0D638B5B1669}" srcOrd="3" destOrd="0" presId="urn:microsoft.com/office/officeart/2018/5/layout/CenteredIconLabelDescriptionList"/>
    <dgm:cxn modelId="{20CAB561-4AF7-214B-AC25-3622BD59E85C}" type="presParOf" srcId="{6FCA7D86-09C5-4779-82E7-9977945A6996}" destId="{400B4DDA-0140-4537-B658-A949E4D681FD}" srcOrd="4" destOrd="0" presId="urn:microsoft.com/office/officeart/2018/5/layout/CenteredIconLabelDescriptionList"/>
    <dgm:cxn modelId="{D7C83ECC-665D-124D-BE39-D328CB8A754A}" type="presParOf" srcId="{10A3BD69-848A-4BC2-A0A0-A514D0630A28}" destId="{97E39D3B-8E78-BA44-9895-996AECA19C0F}" srcOrd="1" destOrd="0" presId="urn:microsoft.com/office/officeart/2018/5/layout/CenteredIconLabelDescriptionList"/>
    <dgm:cxn modelId="{F5D25634-C629-B346-86DD-7B55A20D7D89}" type="presParOf" srcId="{10A3BD69-848A-4BC2-A0A0-A514D0630A28}" destId="{FC8646CB-5411-494E-BF83-71583A74A147}" srcOrd="2" destOrd="0" presId="urn:microsoft.com/office/officeart/2018/5/layout/CenteredIconLabelDescriptionList"/>
    <dgm:cxn modelId="{B273C6B0-F52B-AB42-A19B-7192B705C4F1}" type="presParOf" srcId="{FC8646CB-5411-494E-BF83-71583A74A147}" destId="{5DBEF1AC-4DC3-497E-80C3-4B6F0A16BD89}" srcOrd="0" destOrd="0" presId="urn:microsoft.com/office/officeart/2018/5/layout/CenteredIconLabelDescriptionList"/>
    <dgm:cxn modelId="{AE51087F-8DAC-EA47-843C-40E4F6418DF2}" type="presParOf" srcId="{FC8646CB-5411-494E-BF83-71583A74A147}" destId="{D983A636-E15F-45F6-991B-B90E737BB093}" srcOrd="1" destOrd="0" presId="urn:microsoft.com/office/officeart/2018/5/layout/CenteredIconLabelDescriptionList"/>
    <dgm:cxn modelId="{CB091810-E44F-CC48-BEC3-3B140F229D44}" type="presParOf" srcId="{FC8646CB-5411-494E-BF83-71583A74A147}" destId="{77A8ABEA-BA30-4589-A11C-95C70A5B4F46}" srcOrd="2" destOrd="0" presId="urn:microsoft.com/office/officeart/2018/5/layout/CenteredIconLabelDescriptionList"/>
    <dgm:cxn modelId="{4CD1C63D-2578-DA49-8B62-9D73B2E89456}" type="presParOf" srcId="{FC8646CB-5411-494E-BF83-71583A74A147}" destId="{9AA6A0E7-87FE-495B-B1C8-3A2CC922221E}" srcOrd="3" destOrd="0" presId="urn:microsoft.com/office/officeart/2018/5/layout/CenteredIconLabelDescriptionList"/>
    <dgm:cxn modelId="{87DF737A-CCE5-5944-A26E-29A4BCB02927}" type="presParOf" srcId="{FC8646CB-5411-494E-BF83-71583A74A147}" destId="{E0B0EE31-52C2-4DD3-928D-5AC6D34594EB}" srcOrd="4" destOrd="0" presId="urn:microsoft.com/office/officeart/2018/5/layout/CenteredIconLabelDescriptionList"/>
    <dgm:cxn modelId="{39AF9C37-F8E0-2641-8D36-D908BBECF1AB}" type="presParOf" srcId="{10A3BD69-848A-4BC2-A0A0-A514D0630A28}" destId="{59745A6E-D569-40B0-B153-82C644CD0F0C}" srcOrd="3" destOrd="0" presId="urn:microsoft.com/office/officeart/2018/5/layout/CenteredIconLabelDescriptionList"/>
    <dgm:cxn modelId="{F3DECBA8-49EF-C240-914C-082B9AC99AE3}" type="presParOf" srcId="{10A3BD69-848A-4BC2-A0A0-A514D0630A28}" destId="{327EA4EB-7807-4F47-B73B-5FD1A0E9AA59}" srcOrd="4" destOrd="0" presId="urn:microsoft.com/office/officeart/2018/5/layout/CenteredIconLabelDescriptionList"/>
    <dgm:cxn modelId="{26CFA133-6984-CD46-914A-167DBA084666}" type="presParOf" srcId="{327EA4EB-7807-4F47-B73B-5FD1A0E9AA59}" destId="{277E8AC6-6A12-42B0-BA59-117567CA0352}" srcOrd="0" destOrd="0" presId="urn:microsoft.com/office/officeart/2018/5/layout/CenteredIconLabelDescriptionList"/>
    <dgm:cxn modelId="{01C1D7BF-5DF8-3449-BFC5-3E8409DE8AF8}" type="presParOf" srcId="{327EA4EB-7807-4F47-B73B-5FD1A0E9AA59}" destId="{6E45E9A4-3766-4B47-BAB3-379BBE0BB0C6}" srcOrd="1" destOrd="0" presId="urn:microsoft.com/office/officeart/2018/5/layout/CenteredIconLabelDescriptionList"/>
    <dgm:cxn modelId="{380CF7DC-635A-0844-8340-76F31734F008}" type="presParOf" srcId="{327EA4EB-7807-4F47-B73B-5FD1A0E9AA59}" destId="{8D133234-4D1E-4BDE-9B88-1AED9D3C34D9}" srcOrd="2" destOrd="0" presId="urn:microsoft.com/office/officeart/2018/5/layout/CenteredIconLabelDescriptionList"/>
    <dgm:cxn modelId="{CD6AF968-E950-8B42-9B79-A7EFB7EC209F}" type="presParOf" srcId="{327EA4EB-7807-4F47-B73B-5FD1A0E9AA59}" destId="{0636C6A1-3DEB-4C45-A89C-D09EE8AEE6BB}" srcOrd="3" destOrd="0" presId="urn:microsoft.com/office/officeart/2018/5/layout/CenteredIconLabelDescriptionList"/>
    <dgm:cxn modelId="{34CF9197-BDB1-0F47-8392-6EF7E57105C0}" type="presParOf" srcId="{327EA4EB-7807-4F47-B73B-5FD1A0E9AA59}" destId="{B2838BE7-8CAE-4E31-A046-9395D9EC462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16AFB0-F6DB-0346-B56A-2CB06F3BDBB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E613FBA-46A2-894F-83AA-28B95F4F0E2F}">
      <dgm:prSet phldrT="[Text]">
        <dgm:style>
          <a:lnRef idx="1">
            <a:schemeClr val="accent5"/>
          </a:lnRef>
          <a:fillRef idx="2">
            <a:schemeClr val="accent5"/>
          </a:fillRef>
          <a:effectRef idx="1">
            <a:schemeClr val="accent5"/>
          </a:effectRef>
          <a:fontRef idx="minor">
            <a:schemeClr val="dk1"/>
          </a:fontRef>
        </dgm:style>
      </dgm:prSet>
      <dgm:spPr/>
      <dgm:t>
        <a:bodyPr/>
        <a:lstStyle/>
        <a:p>
          <a:pPr>
            <a:buFont typeface="Wingdings" charset="2"/>
            <a:buChar char="§"/>
          </a:pPr>
          <a:r>
            <a:rPr lang="en-US" dirty="0">
              <a:effectLst>
                <a:outerShdw blurRad="50800" dist="38100" dir="2700000" algn="tl" rotWithShape="0">
                  <a:prstClr val="black">
                    <a:alpha val="40000"/>
                  </a:prstClr>
                </a:outerShdw>
              </a:effectLst>
              <a:latin typeface="+mn-lt"/>
              <a:cs typeface="Calibri"/>
            </a:rPr>
            <a:t>Cite interviews only in text. Include a specific interview in your bibliography only if it is critical to your argument (17.6.1).</a:t>
          </a:r>
          <a:endParaRPr lang="en-US" dirty="0"/>
        </a:p>
      </dgm:t>
    </dgm:pt>
    <dgm:pt modelId="{5D5797C8-87A3-604A-92E1-52038D8AC8CD}" type="parTrans" cxnId="{3CFD0F98-7513-5843-9BA1-D9397A395F5A}">
      <dgm:prSet/>
      <dgm:spPr/>
      <dgm:t>
        <a:bodyPr/>
        <a:lstStyle/>
        <a:p>
          <a:endParaRPr lang="en-US"/>
        </a:p>
      </dgm:t>
    </dgm:pt>
    <dgm:pt modelId="{5A6764FB-3462-A742-9AB1-3D4EB33AC8AB}" type="sibTrans" cxnId="{3CFD0F98-7513-5843-9BA1-D9397A395F5A}">
      <dgm:prSet/>
      <dgm:spPr/>
      <dgm:t>
        <a:bodyPr/>
        <a:lstStyle/>
        <a:p>
          <a:endParaRPr lang="en-US"/>
        </a:p>
      </dgm:t>
    </dgm:pt>
    <dgm:pt modelId="{908D8032-8E8B-744D-A629-58EEBA74FE6B}">
      <dgm:prSet phldrT="[Text]"/>
      <dgm:spPr/>
      <dgm:t>
        <a:bodyPr/>
        <a:lstStyle/>
        <a:p>
          <a:pPr>
            <a:buClr>
              <a:srgbClr val="E61414"/>
            </a:buClr>
            <a:buFont typeface="Wingdings" charset="2"/>
            <a:buChar char="§"/>
          </a:pPr>
          <a:r>
            <a:rPr lang="en-US">
              <a:effectLst>
                <a:outerShdw blurRad="50800" dist="38100" dir="2700000" algn="tl" rotWithShape="0">
                  <a:prstClr val="black">
                    <a:alpha val="40000"/>
                  </a:prstClr>
                </a:outerShdw>
              </a:effectLst>
              <a:latin typeface="+mn-lt"/>
              <a:cs typeface="Calibri"/>
            </a:rPr>
            <a:t>Personal communication</a:t>
          </a:r>
          <a:endParaRPr lang="en-US"/>
        </a:p>
      </dgm:t>
    </dgm:pt>
    <dgm:pt modelId="{FC212525-2999-4E45-A902-96C03B3B0241}" type="parTrans" cxnId="{94B8EFA8-B3C8-7D4A-A33C-3592FD2B778F}">
      <dgm:prSet/>
      <dgm:spPr/>
      <dgm:t>
        <a:bodyPr/>
        <a:lstStyle/>
        <a:p>
          <a:endParaRPr lang="en-US"/>
        </a:p>
      </dgm:t>
    </dgm:pt>
    <dgm:pt modelId="{BF38EC06-2F0D-264C-B355-38EBBDFD3C19}" type="sibTrans" cxnId="{94B8EFA8-B3C8-7D4A-A33C-3592FD2B778F}">
      <dgm:prSet/>
      <dgm:spPr/>
      <dgm:t>
        <a:bodyPr/>
        <a:lstStyle/>
        <a:p>
          <a:endParaRPr lang="en-US"/>
        </a:p>
      </dgm:t>
    </dgm:pt>
    <dgm:pt modelId="{FF8A9967-508E-4C4B-8543-C38D2E6939FE}">
      <dgm:prSet phldrT="[Text]">
        <dgm:style>
          <a:lnRef idx="1">
            <a:schemeClr val="accent5"/>
          </a:lnRef>
          <a:fillRef idx="2">
            <a:schemeClr val="accent5"/>
          </a:fillRef>
          <a:effectRef idx="1">
            <a:schemeClr val="accent5"/>
          </a:effectRef>
          <a:fontRef idx="minor">
            <a:schemeClr val="dk1"/>
          </a:fontRef>
        </dgm:style>
      </dgm:prSet>
      <dgm:spPr/>
      <dgm:t>
        <a:bodyPr/>
        <a:lstStyle/>
        <a:p>
          <a:pPr>
            <a:buFont typeface="Wingdings" charset="2"/>
            <a:buChar char="§"/>
          </a:pPr>
          <a:r>
            <a:rPr lang="en-US" dirty="0">
              <a:effectLst>
                <a:outerShdw blurRad="50800" dist="38100" dir="2700000" algn="tl" rotWithShape="0">
                  <a:prstClr val="black">
                    <a:alpha val="40000"/>
                  </a:prstClr>
                </a:outerShdw>
              </a:effectLst>
              <a:latin typeface="+mn-lt"/>
              <a:cs typeface="Calibri"/>
            </a:rPr>
            <a:t>“Cite conversations, letters, email or text messages, and direct or private messages shared through social media only in notes” (17.6.2).</a:t>
          </a:r>
          <a:endParaRPr lang="en-US" dirty="0"/>
        </a:p>
      </dgm:t>
    </dgm:pt>
    <dgm:pt modelId="{B112DDF0-F9DD-6346-AA68-2A92C276DB37}" type="parTrans" cxnId="{530970BE-616D-0242-96AE-ACE3B5D7AB30}">
      <dgm:prSet/>
      <dgm:spPr/>
      <dgm:t>
        <a:bodyPr/>
        <a:lstStyle/>
        <a:p>
          <a:endParaRPr lang="en-US"/>
        </a:p>
      </dgm:t>
    </dgm:pt>
    <dgm:pt modelId="{3A6D01BC-8202-5740-8BCB-4C2383C5193D}" type="sibTrans" cxnId="{530970BE-616D-0242-96AE-ACE3B5D7AB30}">
      <dgm:prSet/>
      <dgm:spPr/>
      <dgm:t>
        <a:bodyPr/>
        <a:lstStyle/>
        <a:p>
          <a:endParaRPr lang="en-US"/>
        </a:p>
      </dgm:t>
    </dgm:pt>
    <dgm:pt modelId="{D042178B-D219-394B-BA12-BDC1A74E66AD}">
      <dgm:prSet phldrT="[Text]"/>
      <dgm:spPr/>
      <dgm:t>
        <a:bodyPr/>
        <a:lstStyle/>
        <a:p>
          <a:r>
            <a:rPr lang="en-US" dirty="0"/>
            <a:t>Interviews</a:t>
          </a:r>
        </a:p>
      </dgm:t>
    </dgm:pt>
    <dgm:pt modelId="{43DF977A-8A02-714C-8C42-D0898AFF3A32}" type="sibTrans" cxnId="{0B1AA58A-AD8D-5A4D-82BF-A0D989CBAD58}">
      <dgm:prSet/>
      <dgm:spPr/>
      <dgm:t>
        <a:bodyPr/>
        <a:lstStyle/>
        <a:p>
          <a:endParaRPr lang="en-US"/>
        </a:p>
      </dgm:t>
    </dgm:pt>
    <dgm:pt modelId="{A0FF7A2D-B4AA-1F4F-B137-2043DA874540}" type="parTrans" cxnId="{0B1AA58A-AD8D-5A4D-82BF-A0D989CBAD58}">
      <dgm:prSet/>
      <dgm:spPr/>
      <dgm:t>
        <a:bodyPr/>
        <a:lstStyle/>
        <a:p>
          <a:endParaRPr lang="en-US"/>
        </a:p>
      </dgm:t>
    </dgm:pt>
    <dgm:pt modelId="{400FBE35-714D-114D-990E-05E1E030861C}" type="pres">
      <dgm:prSet presAssocID="{2916AFB0-F6DB-0346-B56A-2CB06F3BDBB3}" presName="linear" presStyleCnt="0">
        <dgm:presLayoutVars>
          <dgm:dir/>
          <dgm:animLvl val="lvl"/>
          <dgm:resizeHandles val="exact"/>
        </dgm:presLayoutVars>
      </dgm:prSet>
      <dgm:spPr/>
    </dgm:pt>
    <dgm:pt modelId="{D3B0064E-4F9D-0D4E-930E-3BA0E1125B45}" type="pres">
      <dgm:prSet presAssocID="{D042178B-D219-394B-BA12-BDC1A74E66AD}" presName="parentLin" presStyleCnt="0"/>
      <dgm:spPr/>
    </dgm:pt>
    <dgm:pt modelId="{932D8255-327E-EF48-9640-6CA9C67B81F5}" type="pres">
      <dgm:prSet presAssocID="{D042178B-D219-394B-BA12-BDC1A74E66AD}" presName="parentLeftMargin" presStyleLbl="node1" presStyleIdx="0" presStyleCnt="2"/>
      <dgm:spPr/>
    </dgm:pt>
    <dgm:pt modelId="{B88CE0AE-A726-B644-932E-2490C99112C8}" type="pres">
      <dgm:prSet presAssocID="{D042178B-D219-394B-BA12-BDC1A74E66AD}" presName="parentText" presStyleLbl="node1" presStyleIdx="0" presStyleCnt="2" custLinFactNeighborY="-7744">
        <dgm:presLayoutVars>
          <dgm:chMax val="0"/>
          <dgm:bulletEnabled val="1"/>
        </dgm:presLayoutVars>
      </dgm:prSet>
      <dgm:spPr/>
    </dgm:pt>
    <dgm:pt modelId="{DC5321A0-1213-134B-AD93-9C9785196F70}" type="pres">
      <dgm:prSet presAssocID="{D042178B-D219-394B-BA12-BDC1A74E66AD}" presName="negativeSpace" presStyleCnt="0"/>
      <dgm:spPr/>
    </dgm:pt>
    <dgm:pt modelId="{EF104341-42BA-C440-AFBB-8D2D4D93FD4C}" type="pres">
      <dgm:prSet presAssocID="{D042178B-D219-394B-BA12-BDC1A74E66AD}" presName="childText" presStyleLbl="conFgAcc1" presStyleIdx="0" presStyleCnt="2" custScaleY="102028">
        <dgm:presLayoutVars>
          <dgm:bulletEnabled val="1"/>
        </dgm:presLayoutVars>
      </dgm:prSet>
      <dgm:spPr/>
    </dgm:pt>
    <dgm:pt modelId="{F5ADE30D-2222-EE4F-AEDB-FB3EE45A7833}" type="pres">
      <dgm:prSet presAssocID="{43DF977A-8A02-714C-8C42-D0898AFF3A32}" presName="spaceBetweenRectangles" presStyleCnt="0"/>
      <dgm:spPr/>
    </dgm:pt>
    <dgm:pt modelId="{3E23C3D8-4797-A84C-9D6F-BE5BE271AC7F}" type="pres">
      <dgm:prSet presAssocID="{908D8032-8E8B-744D-A629-58EEBA74FE6B}" presName="parentLin" presStyleCnt="0"/>
      <dgm:spPr/>
    </dgm:pt>
    <dgm:pt modelId="{48B44017-6FDC-EE46-912C-DC71E6A39665}" type="pres">
      <dgm:prSet presAssocID="{908D8032-8E8B-744D-A629-58EEBA74FE6B}" presName="parentLeftMargin" presStyleLbl="node1" presStyleIdx="0" presStyleCnt="2"/>
      <dgm:spPr/>
    </dgm:pt>
    <dgm:pt modelId="{EB24FE58-3ED1-DC4A-B03C-C9439F54102F}" type="pres">
      <dgm:prSet presAssocID="{908D8032-8E8B-744D-A629-58EEBA74FE6B}" presName="parentText" presStyleLbl="node1" presStyleIdx="1" presStyleCnt="2">
        <dgm:presLayoutVars>
          <dgm:chMax val="0"/>
          <dgm:bulletEnabled val="1"/>
        </dgm:presLayoutVars>
      </dgm:prSet>
      <dgm:spPr/>
    </dgm:pt>
    <dgm:pt modelId="{098B5399-8C02-B149-B821-E40375141590}" type="pres">
      <dgm:prSet presAssocID="{908D8032-8E8B-744D-A629-58EEBA74FE6B}" presName="negativeSpace" presStyleCnt="0"/>
      <dgm:spPr/>
    </dgm:pt>
    <dgm:pt modelId="{CE5C1005-C436-544D-AD99-492987F02EE4}" type="pres">
      <dgm:prSet presAssocID="{908D8032-8E8B-744D-A629-58EEBA74FE6B}" presName="childText" presStyleLbl="conFgAcc1" presStyleIdx="1" presStyleCnt="2">
        <dgm:presLayoutVars>
          <dgm:bulletEnabled val="1"/>
        </dgm:presLayoutVars>
      </dgm:prSet>
      <dgm:spPr/>
    </dgm:pt>
  </dgm:ptLst>
  <dgm:cxnLst>
    <dgm:cxn modelId="{B32BB404-0A45-644B-99C3-7AC31EE4C383}" type="presOf" srcId="{2916AFB0-F6DB-0346-B56A-2CB06F3BDBB3}" destId="{400FBE35-714D-114D-990E-05E1E030861C}" srcOrd="0" destOrd="0" presId="urn:microsoft.com/office/officeart/2005/8/layout/list1"/>
    <dgm:cxn modelId="{A972C43C-064B-F944-908C-6E8AEF0F70F6}" type="presOf" srcId="{3E613FBA-46A2-894F-83AA-28B95F4F0E2F}" destId="{EF104341-42BA-C440-AFBB-8D2D4D93FD4C}" srcOrd="0" destOrd="0" presId="urn:microsoft.com/office/officeart/2005/8/layout/list1"/>
    <dgm:cxn modelId="{62677C58-647A-F043-BA71-4812DD4300FD}" type="presOf" srcId="{908D8032-8E8B-744D-A629-58EEBA74FE6B}" destId="{48B44017-6FDC-EE46-912C-DC71E6A39665}" srcOrd="0" destOrd="0" presId="urn:microsoft.com/office/officeart/2005/8/layout/list1"/>
    <dgm:cxn modelId="{DADA966B-0B32-A54E-8DBE-7FA844D6BC26}" type="presOf" srcId="{D042178B-D219-394B-BA12-BDC1A74E66AD}" destId="{932D8255-327E-EF48-9640-6CA9C67B81F5}" srcOrd="0" destOrd="0" presId="urn:microsoft.com/office/officeart/2005/8/layout/list1"/>
    <dgm:cxn modelId="{0B1AA58A-AD8D-5A4D-82BF-A0D989CBAD58}" srcId="{2916AFB0-F6DB-0346-B56A-2CB06F3BDBB3}" destId="{D042178B-D219-394B-BA12-BDC1A74E66AD}" srcOrd="0" destOrd="0" parTransId="{A0FF7A2D-B4AA-1F4F-B137-2043DA874540}" sibTransId="{43DF977A-8A02-714C-8C42-D0898AFF3A32}"/>
    <dgm:cxn modelId="{3CFD0F98-7513-5843-9BA1-D9397A395F5A}" srcId="{D042178B-D219-394B-BA12-BDC1A74E66AD}" destId="{3E613FBA-46A2-894F-83AA-28B95F4F0E2F}" srcOrd="0" destOrd="0" parTransId="{5D5797C8-87A3-604A-92E1-52038D8AC8CD}" sibTransId="{5A6764FB-3462-A742-9AB1-3D4EB33AC8AB}"/>
    <dgm:cxn modelId="{ACBF7E9D-BD19-C047-A637-53C30B0A1F00}" type="presOf" srcId="{908D8032-8E8B-744D-A629-58EEBA74FE6B}" destId="{EB24FE58-3ED1-DC4A-B03C-C9439F54102F}" srcOrd="1" destOrd="0" presId="urn:microsoft.com/office/officeart/2005/8/layout/list1"/>
    <dgm:cxn modelId="{94B8EFA8-B3C8-7D4A-A33C-3592FD2B778F}" srcId="{2916AFB0-F6DB-0346-B56A-2CB06F3BDBB3}" destId="{908D8032-8E8B-744D-A629-58EEBA74FE6B}" srcOrd="1" destOrd="0" parTransId="{FC212525-2999-4E45-A902-96C03B3B0241}" sibTransId="{BF38EC06-2F0D-264C-B355-38EBBDFD3C19}"/>
    <dgm:cxn modelId="{530970BE-616D-0242-96AE-ACE3B5D7AB30}" srcId="{908D8032-8E8B-744D-A629-58EEBA74FE6B}" destId="{FF8A9967-508E-4C4B-8543-C38D2E6939FE}" srcOrd="0" destOrd="0" parTransId="{B112DDF0-F9DD-6346-AA68-2A92C276DB37}" sibTransId="{3A6D01BC-8202-5740-8BCB-4C2383C5193D}"/>
    <dgm:cxn modelId="{9580B5C4-01C5-5245-A5DE-70FB39F66E0D}" type="presOf" srcId="{FF8A9967-508E-4C4B-8543-C38D2E6939FE}" destId="{CE5C1005-C436-544D-AD99-492987F02EE4}" srcOrd="0" destOrd="0" presId="urn:microsoft.com/office/officeart/2005/8/layout/list1"/>
    <dgm:cxn modelId="{73D28EEE-DE81-1D45-A632-53FDCF639040}" type="presOf" srcId="{D042178B-D219-394B-BA12-BDC1A74E66AD}" destId="{B88CE0AE-A726-B644-932E-2490C99112C8}" srcOrd="1" destOrd="0" presId="urn:microsoft.com/office/officeart/2005/8/layout/list1"/>
    <dgm:cxn modelId="{F8744408-4AA3-7C4C-99F3-4F64B7BB6C71}" type="presParOf" srcId="{400FBE35-714D-114D-990E-05E1E030861C}" destId="{D3B0064E-4F9D-0D4E-930E-3BA0E1125B45}" srcOrd="0" destOrd="0" presId="urn:microsoft.com/office/officeart/2005/8/layout/list1"/>
    <dgm:cxn modelId="{3658BE2B-D713-B643-BA7C-A389785B4F91}" type="presParOf" srcId="{D3B0064E-4F9D-0D4E-930E-3BA0E1125B45}" destId="{932D8255-327E-EF48-9640-6CA9C67B81F5}" srcOrd="0" destOrd="0" presId="urn:microsoft.com/office/officeart/2005/8/layout/list1"/>
    <dgm:cxn modelId="{46F6EEA1-2B52-1742-A230-49C045D0AA31}" type="presParOf" srcId="{D3B0064E-4F9D-0D4E-930E-3BA0E1125B45}" destId="{B88CE0AE-A726-B644-932E-2490C99112C8}" srcOrd="1" destOrd="0" presId="urn:microsoft.com/office/officeart/2005/8/layout/list1"/>
    <dgm:cxn modelId="{3F68E3BA-C18D-D941-B6B3-1DC89CC2DBB2}" type="presParOf" srcId="{400FBE35-714D-114D-990E-05E1E030861C}" destId="{DC5321A0-1213-134B-AD93-9C9785196F70}" srcOrd="1" destOrd="0" presId="urn:microsoft.com/office/officeart/2005/8/layout/list1"/>
    <dgm:cxn modelId="{DF58F38D-0477-554B-B7B8-8B6CFB0B5F72}" type="presParOf" srcId="{400FBE35-714D-114D-990E-05E1E030861C}" destId="{EF104341-42BA-C440-AFBB-8D2D4D93FD4C}" srcOrd="2" destOrd="0" presId="urn:microsoft.com/office/officeart/2005/8/layout/list1"/>
    <dgm:cxn modelId="{A29ECA88-5146-044E-8A8E-D8ABE6FDA757}" type="presParOf" srcId="{400FBE35-714D-114D-990E-05E1E030861C}" destId="{F5ADE30D-2222-EE4F-AEDB-FB3EE45A7833}" srcOrd="3" destOrd="0" presId="urn:microsoft.com/office/officeart/2005/8/layout/list1"/>
    <dgm:cxn modelId="{EEAA98B2-53A1-2946-86F3-9BA8E7D5E3BB}" type="presParOf" srcId="{400FBE35-714D-114D-990E-05E1E030861C}" destId="{3E23C3D8-4797-A84C-9D6F-BE5BE271AC7F}" srcOrd="4" destOrd="0" presId="urn:microsoft.com/office/officeart/2005/8/layout/list1"/>
    <dgm:cxn modelId="{B5BE47CA-8D82-B14E-BC97-8F9DDEE9E060}" type="presParOf" srcId="{3E23C3D8-4797-A84C-9D6F-BE5BE271AC7F}" destId="{48B44017-6FDC-EE46-912C-DC71E6A39665}" srcOrd="0" destOrd="0" presId="urn:microsoft.com/office/officeart/2005/8/layout/list1"/>
    <dgm:cxn modelId="{1EE78252-9C00-F741-9281-F9D950FCF040}" type="presParOf" srcId="{3E23C3D8-4797-A84C-9D6F-BE5BE271AC7F}" destId="{EB24FE58-3ED1-DC4A-B03C-C9439F54102F}" srcOrd="1" destOrd="0" presId="urn:microsoft.com/office/officeart/2005/8/layout/list1"/>
    <dgm:cxn modelId="{C1CA62E3-2239-194D-AF02-E11E757C907D}" type="presParOf" srcId="{400FBE35-714D-114D-990E-05E1E030861C}" destId="{098B5399-8C02-B149-B821-E40375141590}" srcOrd="5" destOrd="0" presId="urn:microsoft.com/office/officeart/2005/8/layout/list1"/>
    <dgm:cxn modelId="{2E2B2FF6-52B9-FA4B-AFA8-8B5E36FD9CB3}" type="presParOf" srcId="{400FBE35-714D-114D-990E-05E1E030861C}" destId="{CE5C1005-C436-544D-AD99-492987F02EE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16AFB0-F6DB-0346-B56A-2CB06F3BDBB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E613FBA-46A2-894F-83AA-28B95F4F0E2F}">
      <dgm:prSet phldrT="[Tex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Theses and dissertations are cited much like books except for the title, which is enclosed in quotation marks. List the kind of paper, the academic institution, and the date.  Abbreviate </a:t>
          </a:r>
          <a:r>
            <a:rPr lang="en-US" i="1"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dissertation</a:t>
          </a: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 as </a:t>
          </a:r>
          <a:r>
            <a:rPr lang="en-US" i="1"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 </a:t>
          </a: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Include a URL if consulted online, or the database (17.7.1).</a:t>
          </a:r>
          <a:endParaRPr lang="en-US" dirty="0">
            <a:solidFill>
              <a:schemeClr val="accent1">
                <a:lumMod val="90000"/>
                <a:lumOff val="10000"/>
              </a:schemeClr>
            </a:solidFill>
          </a:endParaRPr>
        </a:p>
      </dgm:t>
    </dgm:pt>
    <dgm:pt modelId="{5D5797C8-87A3-604A-92E1-52038D8AC8CD}" type="parTrans" cxnId="{3CFD0F98-7513-5843-9BA1-D9397A395F5A}">
      <dgm:prSet/>
      <dgm:spPr/>
      <dgm:t>
        <a:bodyPr/>
        <a:lstStyle/>
        <a:p>
          <a:endParaRPr lang="en-US"/>
        </a:p>
      </dgm:t>
    </dgm:pt>
    <dgm:pt modelId="{5A6764FB-3462-A742-9AB1-3D4EB33AC8AB}" type="sibTrans" cxnId="{3CFD0F98-7513-5843-9BA1-D9397A395F5A}">
      <dgm:prSet/>
      <dgm:spPr/>
      <dgm:t>
        <a:bodyPr/>
        <a:lstStyle/>
        <a:p>
          <a:endParaRPr lang="en-US"/>
        </a:p>
      </dgm:t>
    </dgm:pt>
    <dgm:pt modelId="{908D8032-8E8B-744D-A629-58EEBA74FE6B}">
      <dgm:prSet phldrT="[Text]"/>
      <dgm:spPr/>
      <dgm:t>
        <a:bodyPr/>
        <a:lstStyle/>
        <a:p>
          <a:pPr>
            <a:buClr>
              <a:srgbClr val="E61414"/>
            </a:buClr>
            <a:buFont typeface="Wingdings" charset="2"/>
            <a:buChar char="§"/>
          </a:pPr>
          <a:r>
            <a:rPr lang="en-US" dirty="0">
              <a:ln w="18415" cmpd="sng">
                <a:solidFill>
                  <a:srgbClr val="FFFFFF">
                    <a:alpha val="0"/>
                  </a:srgbClr>
                </a:solidFill>
                <a:prstDash val="solid"/>
              </a:ln>
              <a:solidFill>
                <a:srgbClr val="FFFFFF"/>
              </a:solidFill>
              <a:effectLst>
                <a:outerShdw blurRad="50800" dist="38100" dir="2700000" algn="tl" rotWithShape="0">
                  <a:prstClr val="black">
                    <a:alpha val="40000"/>
                  </a:prstClr>
                </a:outerShdw>
              </a:effectLst>
              <a:latin typeface="+mn-lt"/>
              <a:cs typeface="Calibri"/>
            </a:rPr>
            <a:t>Lectures &amp; information presented in classes</a:t>
          </a:r>
          <a:endParaRPr lang="en-US" dirty="0"/>
        </a:p>
      </dgm:t>
    </dgm:pt>
    <dgm:pt modelId="{FC212525-2999-4E45-A902-96C03B3B0241}" type="parTrans" cxnId="{94B8EFA8-B3C8-7D4A-A33C-3592FD2B778F}">
      <dgm:prSet/>
      <dgm:spPr/>
      <dgm:t>
        <a:bodyPr/>
        <a:lstStyle/>
        <a:p>
          <a:endParaRPr lang="en-US"/>
        </a:p>
      </dgm:t>
    </dgm:pt>
    <dgm:pt modelId="{BF38EC06-2F0D-264C-B355-38EBBDFD3C19}" type="sibTrans" cxnId="{94B8EFA8-B3C8-7D4A-A33C-3592FD2B778F}">
      <dgm:prSet/>
      <dgm:spPr/>
      <dgm:t>
        <a:bodyPr/>
        <a:lstStyle/>
        <a:p>
          <a:endParaRPr lang="en-US"/>
        </a:p>
      </dgm:t>
    </dgm:pt>
    <dgm:pt modelId="{FF8A9967-508E-4C4B-8543-C38D2E6939FE}">
      <dgm:prSet phldrT="[Tex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from classes: see following slide for Denver Seminary’s format.</a:t>
          </a:r>
          <a:endParaRPr lang="en-US" dirty="0">
            <a:solidFill>
              <a:schemeClr val="accent1">
                <a:lumMod val="90000"/>
                <a:lumOff val="10000"/>
              </a:schemeClr>
            </a:solidFill>
          </a:endParaRPr>
        </a:p>
      </dgm:t>
    </dgm:pt>
    <dgm:pt modelId="{B112DDF0-F9DD-6346-AA68-2A92C276DB37}" type="parTrans" cxnId="{530970BE-616D-0242-96AE-ACE3B5D7AB30}">
      <dgm:prSet/>
      <dgm:spPr/>
      <dgm:t>
        <a:bodyPr/>
        <a:lstStyle/>
        <a:p>
          <a:endParaRPr lang="en-US"/>
        </a:p>
      </dgm:t>
    </dgm:pt>
    <dgm:pt modelId="{3A6D01BC-8202-5740-8BCB-4C2383C5193D}" type="sibTrans" cxnId="{530970BE-616D-0242-96AE-ACE3B5D7AB30}">
      <dgm:prSet/>
      <dgm:spPr/>
      <dgm:t>
        <a:bodyPr/>
        <a:lstStyle/>
        <a:p>
          <a:endParaRPr lang="en-US"/>
        </a:p>
      </dgm:t>
    </dgm:pt>
    <dgm:pt modelId="{D042178B-D219-394B-BA12-BDC1A74E66AD}">
      <dgm:prSet phldrT="[Text]"/>
      <dgm:spPr/>
      <dgm:t>
        <a:bodyPr/>
        <a:lstStyle/>
        <a:p>
          <a:r>
            <a:rPr lang="en-US" dirty="0"/>
            <a:t>Theses &amp; dissertations</a:t>
          </a:r>
        </a:p>
      </dgm:t>
    </dgm:pt>
    <dgm:pt modelId="{43DF977A-8A02-714C-8C42-D0898AFF3A32}" type="sibTrans" cxnId="{0B1AA58A-AD8D-5A4D-82BF-A0D989CBAD58}">
      <dgm:prSet/>
      <dgm:spPr/>
      <dgm:t>
        <a:bodyPr/>
        <a:lstStyle/>
        <a:p>
          <a:endParaRPr lang="en-US"/>
        </a:p>
      </dgm:t>
    </dgm:pt>
    <dgm:pt modelId="{A0FF7A2D-B4AA-1F4F-B137-2043DA874540}" type="parTrans" cxnId="{0B1AA58A-AD8D-5A4D-82BF-A0D989CBAD58}">
      <dgm:prSet/>
      <dgm:spPr/>
      <dgm:t>
        <a:bodyPr/>
        <a:lstStyle/>
        <a:p>
          <a:endParaRPr lang="en-US"/>
        </a:p>
      </dgm:t>
    </dgm:pt>
    <dgm:pt modelId="{B494DAAC-6DFA-2B46-AB4C-C75EB084B80C}">
      <dgm:prSe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and papers presented at meetings: cite a lecture at a meeting by the name of the presenter and the title of the presentation (in quotation marks), followed by sponsorship and location, and the date (17.7.2). </a:t>
          </a:r>
        </a:p>
      </dgm:t>
    </dgm:pt>
    <dgm:pt modelId="{CB62B4DB-CC49-0F44-88F0-AAA9CD8C668B}" type="parTrans" cxnId="{331E2F0E-1301-ED4E-A4C3-9DB7F34507EB}">
      <dgm:prSet/>
      <dgm:spPr/>
      <dgm:t>
        <a:bodyPr/>
        <a:lstStyle/>
        <a:p>
          <a:endParaRPr lang="en-US"/>
        </a:p>
      </dgm:t>
    </dgm:pt>
    <dgm:pt modelId="{5934B895-4D26-8046-A87D-1621043F8733}" type="sibTrans" cxnId="{331E2F0E-1301-ED4E-A4C3-9DB7F34507EB}">
      <dgm:prSet/>
      <dgm:spPr/>
      <dgm:t>
        <a:bodyPr/>
        <a:lstStyle/>
        <a:p>
          <a:endParaRPr lang="en-US"/>
        </a:p>
      </dgm:t>
    </dgm:pt>
    <dgm:pt modelId="{400FBE35-714D-114D-990E-05E1E030861C}" type="pres">
      <dgm:prSet presAssocID="{2916AFB0-F6DB-0346-B56A-2CB06F3BDBB3}" presName="linear" presStyleCnt="0">
        <dgm:presLayoutVars>
          <dgm:dir/>
          <dgm:animLvl val="lvl"/>
          <dgm:resizeHandles val="exact"/>
        </dgm:presLayoutVars>
      </dgm:prSet>
      <dgm:spPr/>
    </dgm:pt>
    <dgm:pt modelId="{D3B0064E-4F9D-0D4E-930E-3BA0E1125B45}" type="pres">
      <dgm:prSet presAssocID="{D042178B-D219-394B-BA12-BDC1A74E66AD}" presName="parentLin" presStyleCnt="0"/>
      <dgm:spPr/>
    </dgm:pt>
    <dgm:pt modelId="{932D8255-327E-EF48-9640-6CA9C67B81F5}" type="pres">
      <dgm:prSet presAssocID="{D042178B-D219-394B-BA12-BDC1A74E66AD}" presName="parentLeftMargin" presStyleLbl="node1" presStyleIdx="0" presStyleCnt="2"/>
      <dgm:spPr/>
    </dgm:pt>
    <dgm:pt modelId="{B88CE0AE-A726-B644-932E-2490C99112C8}" type="pres">
      <dgm:prSet presAssocID="{D042178B-D219-394B-BA12-BDC1A74E66AD}" presName="parentText" presStyleLbl="node1" presStyleIdx="0" presStyleCnt="2">
        <dgm:presLayoutVars>
          <dgm:chMax val="0"/>
          <dgm:bulletEnabled val="1"/>
        </dgm:presLayoutVars>
      </dgm:prSet>
      <dgm:spPr/>
    </dgm:pt>
    <dgm:pt modelId="{DC5321A0-1213-134B-AD93-9C9785196F70}" type="pres">
      <dgm:prSet presAssocID="{D042178B-D219-394B-BA12-BDC1A74E66AD}" presName="negativeSpace" presStyleCnt="0"/>
      <dgm:spPr/>
    </dgm:pt>
    <dgm:pt modelId="{EF104341-42BA-C440-AFBB-8D2D4D93FD4C}" type="pres">
      <dgm:prSet presAssocID="{D042178B-D219-394B-BA12-BDC1A74E66AD}" presName="childText" presStyleLbl="conFgAcc1" presStyleIdx="0" presStyleCnt="2">
        <dgm:presLayoutVars>
          <dgm:bulletEnabled val="1"/>
        </dgm:presLayoutVars>
      </dgm:prSet>
      <dgm:spPr/>
    </dgm:pt>
    <dgm:pt modelId="{F5ADE30D-2222-EE4F-AEDB-FB3EE45A7833}" type="pres">
      <dgm:prSet presAssocID="{43DF977A-8A02-714C-8C42-D0898AFF3A32}" presName="spaceBetweenRectangles" presStyleCnt="0"/>
      <dgm:spPr/>
    </dgm:pt>
    <dgm:pt modelId="{3E23C3D8-4797-A84C-9D6F-BE5BE271AC7F}" type="pres">
      <dgm:prSet presAssocID="{908D8032-8E8B-744D-A629-58EEBA74FE6B}" presName="parentLin" presStyleCnt="0"/>
      <dgm:spPr/>
    </dgm:pt>
    <dgm:pt modelId="{48B44017-6FDC-EE46-912C-DC71E6A39665}" type="pres">
      <dgm:prSet presAssocID="{908D8032-8E8B-744D-A629-58EEBA74FE6B}" presName="parentLeftMargin" presStyleLbl="node1" presStyleIdx="0" presStyleCnt="2"/>
      <dgm:spPr/>
    </dgm:pt>
    <dgm:pt modelId="{EB24FE58-3ED1-DC4A-B03C-C9439F54102F}" type="pres">
      <dgm:prSet presAssocID="{908D8032-8E8B-744D-A629-58EEBA74FE6B}" presName="parentText" presStyleLbl="node1" presStyleIdx="1" presStyleCnt="2">
        <dgm:presLayoutVars>
          <dgm:chMax val="0"/>
          <dgm:bulletEnabled val="1"/>
        </dgm:presLayoutVars>
      </dgm:prSet>
      <dgm:spPr/>
    </dgm:pt>
    <dgm:pt modelId="{098B5399-8C02-B149-B821-E40375141590}" type="pres">
      <dgm:prSet presAssocID="{908D8032-8E8B-744D-A629-58EEBA74FE6B}" presName="negativeSpace" presStyleCnt="0"/>
      <dgm:spPr/>
    </dgm:pt>
    <dgm:pt modelId="{CE5C1005-C436-544D-AD99-492987F02EE4}" type="pres">
      <dgm:prSet presAssocID="{908D8032-8E8B-744D-A629-58EEBA74FE6B}" presName="childText" presStyleLbl="conFgAcc1" presStyleIdx="1" presStyleCnt="2">
        <dgm:presLayoutVars>
          <dgm:bulletEnabled val="1"/>
        </dgm:presLayoutVars>
      </dgm:prSet>
      <dgm:spPr/>
    </dgm:pt>
  </dgm:ptLst>
  <dgm:cxnLst>
    <dgm:cxn modelId="{B32BB404-0A45-644B-99C3-7AC31EE4C383}" type="presOf" srcId="{2916AFB0-F6DB-0346-B56A-2CB06F3BDBB3}" destId="{400FBE35-714D-114D-990E-05E1E030861C}" srcOrd="0" destOrd="0" presId="urn:microsoft.com/office/officeart/2005/8/layout/list1"/>
    <dgm:cxn modelId="{331E2F0E-1301-ED4E-A4C3-9DB7F34507EB}" srcId="{908D8032-8E8B-744D-A629-58EEBA74FE6B}" destId="{B494DAAC-6DFA-2B46-AB4C-C75EB084B80C}" srcOrd="1" destOrd="0" parTransId="{CB62B4DB-CC49-0F44-88F0-AAA9CD8C668B}" sibTransId="{5934B895-4D26-8046-A87D-1621043F8733}"/>
    <dgm:cxn modelId="{A972C43C-064B-F944-908C-6E8AEF0F70F6}" type="presOf" srcId="{3E613FBA-46A2-894F-83AA-28B95F4F0E2F}" destId="{EF104341-42BA-C440-AFBB-8D2D4D93FD4C}" srcOrd="0" destOrd="0" presId="urn:microsoft.com/office/officeart/2005/8/layout/list1"/>
    <dgm:cxn modelId="{62677C58-647A-F043-BA71-4812DD4300FD}" type="presOf" srcId="{908D8032-8E8B-744D-A629-58EEBA74FE6B}" destId="{48B44017-6FDC-EE46-912C-DC71E6A39665}" srcOrd="0" destOrd="0" presId="urn:microsoft.com/office/officeart/2005/8/layout/list1"/>
    <dgm:cxn modelId="{DADA966B-0B32-A54E-8DBE-7FA844D6BC26}" type="presOf" srcId="{D042178B-D219-394B-BA12-BDC1A74E66AD}" destId="{932D8255-327E-EF48-9640-6CA9C67B81F5}" srcOrd="0" destOrd="0" presId="urn:microsoft.com/office/officeart/2005/8/layout/list1"/>
    <dgm:cxn modelId="{0B1AA58A-AD8D-5A4D-82BF-A0D989CBAD58}" srcId="{2916AFB0-F6DB-0346-B56A-2CB06F3BDBB3}" destId="{D042178B-D219-394B-BA12-BDC1A74E66AD}" srcOrd="0" destOrd="0" parTransId="{A0FF7A2D-B4AA-1F4F-B137-2043DA874540}" sibTransId="{43DF977A-8A02-714C-8C42-D0898AFF3A32}"/>
    <dgm:cxn modelId="{3CFD0F98-7513-5843-9BA1-D9397A395F5A}" srcId="{D042178B-D219-394B-BA12-BDC1A74E66AD}" destId="{3E613FBA-46A2-894F-83AA-28B95F4F0E2F}" srcOrd="0" destOrd="0" parTransId="{5D5797C8-87A3-604A-92E1-52038D8AC8CD}" sibTransId="{5A6764FB-3462-A742-9AB1-3D4EB33AC8AB}"/>
    <dgm:cxn modelId="{ACBF7E9D-BD19-C047-A637-53C30B0A1F00}" type="presOf" srcId="{908D8032-8E8B-744D-A629-58EEBA74FE6B}" destId="{EB24FE58-3ED1-DC4A-B03C-C9439F54102F}" srcOrd="1" destOrd="0" presId="urn:microsoft.com/office/officeart/2005/8/layout/list1"/>
    <dgm:cxn modelId="{94B8EFA8-B3C8-7D4A-A33C-3592FD2B778F}" srcId="{2916AFB0-F6DB-0346-B56A-2CB06F3BDBB3}" destId="{908D8032-8E8B-744D-A629-58EEBA74FE6B}" srcOrd="1" destOrd="0" parTransId="{FC212525-2999-4E45-A902-96C03B3B0241}" sibTransId="{BF38EC06-2F0D-264C-B355-38EBBDFD3C19}"/>
    <dgm:cxn modelId="{530970BE-616D-0242-96AE-ACE3B5D7AB30}" srcId="{908D8032-8E8B-744D-A629-58EEBA74FE6B}" destId="{FF8A9967-508E-4C4B-8543-C38D2E6939FE}" srcOrd="0" destOrd="0" parTransId="{B112DDF0-F9DD-6346-AA68-2A92C276DB37}" sibTransId="{3A6D01BC-8202-5740-8BCB-4C2383C5193D}"/>
    <dgm:cxn modelId="{4AFE22C4-3EDF-B34A-B8FF-0D04693EE7D0}" type="presOf" srcId="{B494DAAC-6DFA-2B46-AB4C-C75EB084B80C}" destId="{CE5C1005-C436-544D-AD99-492987F02EE4}" srcOrd="0" destOrd="1" presId="urn:microsoft.com/office/officeart/2005/8/layout/list1"/>
    <dgm:cxn modelId="{9580B5C4-01C5-5245-A5DE-70FB39F66E0D}" type="presOf" srcId="{FF8A9967-508E-4C4B-8543-C38D2E6939FE}" destId="{CE5C1005-C436-544D-AD99-492987F02EE4}" srcOrd="0" destOrd="0" presId="urn:microsoft.com/office/officeart/2005/8/layout/list1"/>
    <dgm:cxn modelId="{73D28EEE-DE81-1D45-A632-53FDCF639040}" type="presOf" srcId="{D042178B-D219-394B-BA12-BDC1A74E66AD}" destId="{B88CE0AE-A726-B644-932E-2490C99112C8}" srcOrd="1" destOrd="0" presId="urn:microsoft.com/office/officeart/2005/8/layout/list1"/>
    <dgm:cxn modelId="{F8744408-4AA3-7C4C-99F3-4F64B7BB6C71}" type="presParOf" srcId="{400FBE35-714D-114D-990E-05E1E030861C}" destId="{D3B0064E-4F9D-0D4E-930E-3BA0E1125B45}" srcOrd="0" destOrd="0" presId="urn:microsoft.com/office/officeart/2005/8/layout/list1"/>
    <dgm:cxn modelId="{3658BE2B-D713-B643-BA7C-A389785B4F91}" type="presParOf" srcId="{D3B0064E-4F9D-0D4E-930E-3BA0E1125B45}" destId="{932D8255-327E-EF48-9640-6CA9C67B81F5}" srcOrd="0" destOrd="0" presId="urn:microsoft.com/office/officeart/2005/8/layout/list1"/>
    <dgm:cxn modelId="{46F6EEA1-2B52-1742-A230-49C045D0AA31}" type="presParOf" srcId="{D3B0064E-4F9D-0D4E-930E-3BA0E1125B45}" destId="{B88CE0AE-A726-B644-932E-2490C99112C8}" srcOrd="1" destOrd="0" presId="urn:microsoft.com/office/officeart/2005/8/layout/list1"/>
    <dgm:cxn modelId="{3F68E3BA-C18D-D941-B6B3-1DC89CC2DBB2}" type="presParOf" srcId="{400FBE35-714D-114D-990E-05E1E030861C}" destId="{DC5321A0-1213-134B-AD93-9C9785196F70}" srcOrd="1" destOrd="0" presId="urn:microsoft.com/office/officeart/2005/8/layout/list1"/>
    <dgm:cxn modelId="{DF58F38D-0477-554B-B7B8-8B6CFB0B5F72}" type="presParOf" srcId="{400FBE35-714D-114D-990E-05E1E030861C}" destId="{EF104341-42BA-C440-AFBB-8D2D4D93FD4C}" srcOrd="2" destOrd="0" presId="urn:microsoft.com/office/officeart/2005/8/layout/list1"/>
    <dgm:cxn modelId="{A29ECA88-5146-044E-8A8E-D8ABE6FDA757}" type="presParOf" srcId="{400FBE35-714D-114D-990E-05E1E030861C}" destId="{F5ADE30D-2222-EE4F-AEDB-FB3EE45A7833}" srcOrd="3" destOrd="0" presId="urn:microsoft.com/office/officeart/2005/8/layout/list1"/>
    <dgm:cxn modelId="{EEAA98B2-53A1-2946-86F3-9BA8E7D5E3BB}" type="presParOf" srcId="{400FBE35-714D-114D-990E-05E1E030861C}" destId="{3E23C3D8-4797-A84C-9D6F-BE5BE271AC7F}" srcOrd="4" destOrd="0" presId="urn:microsoft.com/office/officeart/2005/8/layout/list1"/>
    <dgm:cxn modelId="{B5BE47CA-8D82-B14E-BC97-8F9DDEE9E060}" type="presParOf" srcId="{3E23C3D8-4797-A84C-9D6F-BE5BE271AC7F}" destId="{48B44017-6FDC-EE46-912C-DC71E6A39665}" srcOrd="0" destOrd="0" presId="urn:microsoft.com/office/officeart/2005/8/layout/list1"/>
    <dgm:cxn modelId="{1EE78252-9C00-F741-9281-F9D950FCF040}" type="presParOf" srcId="{3E23C3D8-4797-A84C-9D6F-BE5BE271AC7F}" destId="{EB24FE58-3ED1-DC4A-B03C-C9439F54102F}" srcOrd="1" destOrd="0" presId="urn:microsoft.com/office/officeart/2005/8/layout/list1"/>
    <dgm:cxn modelId="{C1CA62E3-2239-194D-AF02-E11E757C907D}" type="presParOf" srcId="{400FBE35-714D-114D-990E-05E1E030861C}" destId="{098B5399-8C02-B149-B821-E40375141590}" srcOrd="5" destOrd="0" presId="urn:microsoft.com/office/officeart/2005/8/layout/list1"/>
    <dgm:cxn modelId="{2E2B2FF6-52B9-FA4B-AFA8-8B5E36FD9CB3}" type="presParOf" srcId="{400FBE35-714D-114D-990E-05E1E030861C}" destId="{CE5C1005-C436-544D-AD99-492987F02EE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AA30-B3DB-6648-891F-7D792638365B}">
      <dsp:nvSpPr>
        <dsp:cNvPr id="0" name=""/>
        <dsp:cNvSpPr/>
      </dsp:nvSpPr>
      <dsp:spPr>
        <a:xfrm>
          <a:off x="272665" y="2962"/>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66675" lvl="0" indent="0" algn="l" defTabSz="711200">
            <a:lnSpc>
              <a:spcPct val="90000"/>
            </a:lnSpc>
            <a:spcBef>
              <a:spcPct val="0"/>
            </a:spcBef>
            <a:spcAft>
              <a:spcPct val="35000"/>
            </a:spcAft>
            <a:buNone/>
            <a:tabLst/>
          </a:pPr>
          <a:r>
            <a:rPr lang="en-US" sz="1600" kern="1200" dirty="0"/>
            <a:t>“Turabian” is an abbreviated way to refer to </a:t>
          </a:r>
          <a:r>
            <a:rPr lang="en-US" sz="1600" i="1" kern="1200" dirty="0"/>
            <a:t>A Manual for Writers of  Term Papers, Theses, and Dissertations </a:t>
          </a:r>
          <a:r>
            <a:rPr lang="en-US" sz="1600" kern="1200" dirty="0"/>
            <a:t>by Kate L. Turabian.</a:t>
          </a:r>
        </a:p>
      </dsp:txBody>
      <dsp:txXfrm>
        <a:off x="299254" y="29551"/>
        <a:ext cx="3965101" cy="854632"/>
      </dsp:txXfrm>
    </dsp:sp>
    <dsp:sp modelId="{05F29CA8-194D-444C-9CA0-FFA1388F42FF}">
      <dsp:nvSpPr>
        <dsp:cNvPr id="0" name=""/>
        <dsp:cNvSpPr/>
      </dsp:nvSpPr>
      <dsp:spPr>
        <a:xfrm>
          <a:off x="272665" y="1046944"/>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66675" lvl="0" indent="0" algn="l" defTabSz="711200">
            <a:lnSpc>
              <a:spcPct val="90000"/>
            </a:lnSpc>
            <a:spcBef>
              <a:spcPct val="0"/>
            </a:spcBef>
            <a:spcAft>
              <a:spcPct val="35000"/>
            </a:spcAft>
            <a:buNone/>
            <a:tabLst/>
          </a:pPr>
          <a:r>
            <a:rPr lang="en-US" sz="1600" kern="1200" dirty="0"/>
            <a:t>The Turabian manual provides formatting guidelines for structuring your paper and citing your sources.</a:t>
          </a:r>
        </a:p>
      </dsp:txBody>
      <dsp:txXfrm>
        <a:off x="299254" y="1073533"/>
        <a:ext cx="3965101" cy="854632"/>
      </dsp:txXfrm>
    </dsp:sp>
    <dsp:sp modelId="{7EC59E5F-7AB2-E640-826A-600855589BD4}">
      <dsp:nvSpPr>
        <dsp:cNvPr id="0" name=""/>
        <dsp:cNvSpPr/>
      </dsp:nvSpPr>
      <dsp:spPr>
        <a:xfrm>
          <a:off x="272665" y="2090927"/>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123825" lvl="0" indent="0" algn="l" defTabSz="711200">
            <a:lnSpc>
              <a:spcPct val="90000"/>
            </a:lnSpc>
            <a:spcBef>
              <a:spcPct val="0"/>
            </a:spcBef>
            <a:spcAft>
              <a:spcPct val="35000"/>
            </a:spcAft>
            <a:buNone/>
            <a:tabLst/>
          </a:pPr>
          <a:r>
            <a:rPr lang="en-US" sz="1600" kern="1200" dirty="0"/>
            <a:t>The Turabian manual is organized into the following three sections:</a:t>
          </a:r>
        </a:p>
      </dsp:txBody>
      <dsp:txXfrm>
        <a:off x="299254" y="2117516"/>
        <a:ext cx="3965101" cy="854632"/>
      </dsp:txXfrm>
    </dsp:sp>
    <dsp:sp modelId="{283F12BC-95E0-034D-A94D-FFABB6EEDB21}">
      <dsp:nvSpPr>
        <dsp:cNvPr id="0" name=""/>
        <dsp:cNvSpPr/>
      </dsp:nvSpPr>
      <dsp:spPr>
        <a:xfrm rot="17848843">
          <a:off x="3837398" y="1777500"/>
          <a:ext cx="1684323" cy="40390"/>
        </a:xfrm>
        <a:custGeom>
          <a:avLst/>
          <a:gdLst/>
          <a:ahLst/>
          <a:cxnLst/>
          <a:rect l="0" t="0" r="0" b="0"/>
          <a:pathLst>
            <a:path>
              <a:moveTo>
                <a:pt x="0" y="20195"/>
              </a:moveTo>
              <a:lnTo>
                <a:pt x="1684323"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637452" y="1755587"/>
        <a:ext cx="84216" cy="84216"/>
      </dsp:txXfrm>
    </dsp:sp>
    <dsp:sp modelId="{4690AB7B-C96E-1E4A-9CEA-8B811DD327C9}">
      <dsp:nvSpPr>
        <dsp:cNvPr id="0" name=""/>
        <dsp:cNvSpPr/>
      </dsp:nvSpPr>
      <dsp:spPr>
        <a:xfrm>
          <a:off x="5068176" y="596652"/>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1: Research and Writing (academic/scholarly)</a:t>
          </a:r>
        </a:p>
      </dsp:txBody>
      <dsp:txXfrm>
        <a:off x="5094765" y="623241"/>
        <a:ext cx="1762443" cy="854632"/>
      </dsp:txXfrm>
    </dsp:sp>
    <dsp:sp modelId="{F9C671C8-AD34-B341-B944-C4E4400951A3}">
      <dsp:nvSpPr>
        <dsp:cNvPr id="0" name=""/>
        <dsp:cNvSpPr/>
      </dsp:nvSpPr>
      <dsp:spPr>
        <a:xfrm rot="19794837">
          <a:off x="4230436" y="2299491"/>
          <a:ext cx="898249" cy="40390"/>
        </a:xfrm>
        <a:custGeom>
          <a:avLst/>
          <a:gdLst/>
          <a:ahLst/>
          <a:cxnLst/>
          <a:rect l="0" t="0" r="0" b="0"/>
          <a:pathLst>
            <a:path>
              <a:moveTo>
                <a:pt x="0" y="20195"/>
              </a:moveTo>
              <a:lnTo>
                <a:pt x="898249"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7104" y="2297230"/>
        <a:ext cx="44912" cy="44912"/>
      </dsp:txXfrm>
    </dsp:sp>
    <dsp:sp modelId="{16E81702-4646-9E46-93BF-A96E3AFFB248}">
      <dsp:nvSpPr>
        <dsp:cNvPr id="0" name=""/>
        <dsp:cNvSpPr/>
      </dsp:nvSpPr>
      <dsp:spPr>
        <a:xfrm>
          <a:off x="5068176" y="1640634"/>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2: Source Citation (footnotes, bibliographies)</a:t>
          </a:r>
        </a:p>
      </dsp:txBody>
      <dsp:txXfrm>
        <a:off x="5094765" y="1667223"/>
        <a:ext cx="1762443" cy="854632"/>
      </dsp:txXfrm>
    </dsp:sp>
    <dsp:sp modelId="{DCD567D8-F269-EF4D-BC5F-7B4746F212C9}">
      <dsp:nvSpPr>
        <dsp:cNvPr id="0" name=""/>
        <dsp:cNvSpPr/>
      </dsp:nvSpPr>
      <dsp:spPr>
        <a:xfrm rot="2242470">
          <a:off x="4190542" y="2821482"/>
          <a:ext cx="978037" cy="40390"/>
        </a:xfrm>
        <a:custGeom>
          <a:avLst/>
          <a:gdLst/>
          <a:ahLst/>
          <a:cxnLst/>
          <a:rect l="0" t="0" r="0" b="0"/>
          <a:pathLst>
            <a:path>
              <a:moveTo>
                <a:pt x="0" y="20195"/>
              </a:moveTo>
              <a:lnTo>
                <a:pt x="978037"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5109" y="2817226"/>
        <a:ext cx="48901" cy="48901"/>
      </dsp:txXfrm>
    </dsp:sp>
    <dsp:sp modelId="{114AA551-0A85-254C-918C-2736EDE6DE9A}">
      <dsp:nvSpPr>
        <dsp:cNvPr id="0" name=""/>
        <dsp:cNvSpPr/>
      </dsp:nvSpPr>
      <dsp:spPr>
        <a:xfrm>
          <a:off x="5068176" y="2684617"/>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3: Issues of Style (editorial style, quotations)</a:t>
          </a:r>
        </a:p>
      </dsp:txBody>
      <dsp:txXfrm>
        <a:off x="5094765" y="2711206"/>
        <a:ext cx="1762443" cy="854632"/>
      </dsp:txXfrm>
    </dsp:sp>
    <dsp:sp modelId="{B9C33300-DD34-024F-93B0-422FF40D36CD}">
      <dsp:nvSpPr>
        <dsp:cNvPr id="0" name=""/>
        <dsp:cNvSpPr/>
      </dsp:nvSpPr>
      <dsp:spPr>
        <a:xfrm>
          <a:off x="272665" y="3134909"/>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123825" lvl="0" indent="0" algn="l" defTabSz="711200">
            <a:lnSpc>
              <a:spcPct val="90000"/>
            </a:lnSpc>
            <a:spcBef>
              <a:spcPct val="0"/>
            </a:spcBef>
            <a:spcAft>
              <a:spcPts val="0"/>
            </a:spcAft>
            <a:buNone/>
            <a:tabLst/>
          </a:pPr>
          <a:r>
            <a:rPr lang="en-US" sz="1600" kern="1200" dirty="0"/>
            <a:t>In this presentation, section numbers from the manual are provided for further reference. </a:t>
          </a:r>
        </a:p>
        <a:p>
          <a:pPr marL="463550" lvl="0" indent="-112713" algn="l" defTabSz="711200">
            <a:lnSpc>
              <a:spcPct val="90000"/>
            </a:lnSpc>
            <a:spcBef>
              <a:spcPct val="0"/>
            </a:spcBef>
            <a:spcAft>
              <a:spcPts val="0"/>
            </a:spcAft>
            <a:buNone/>
            <a:tabLst/>
          </a:pPr>
          <a:r>
            <a:rPr lang="en-US" sz="1600" kern="1200" dirty="0"/>
            <a:t>• E.g., “17.1” refers to the section on citing books.</a:t>
          </a:r>
        </a:p>
      </dsp:txBody>
      <dsp:txXfrm>
        <a:off x="299254" y="3161498"/>
        <a:ext cx="3965101" cy="854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4BF35-6B5C-EB4D-A368-C63D0E339107}">
      <dsp:nvSpPr>
        <dsp:cNvPr id="0" name=""/>
        <dsp:cNvSpPr/>
      </dsp:nvSpPr>
      <dsp:spPr>
        <a:xfrm>
          <a:off x="0" y="378342"/>
          <a:ext cx="6454413" cy="31194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Capitalize: </a:t>
          </a:r>
        </a:p>
      </dsp:txBody>
      <dsp:txXfrm>
        <a:off x="15228" y="393570"/>
        <a:ext cx="6423957" cy="281493"/>
      </dsp:txXfrm>
    </dsp:sp>
    <dsp:sp modelId="{6F2CCBE3-0D51-D54A-9666-D01DF749DA39}">
      <dsp:nvSpPr>
        <dsp:cNvPr id="0" name=""/>
        <dsp:cNvSpPr/>
      </dsp:nvSpPr>
      <dsp:spPr>
        <a:xfrm>
          <a:off x="0" y="833853"/>
          <a:ext cx="6454413" cy="168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p>
        <a:p>
          <a:pPr marL="228600" lvl="1" indent="-228600" algn="l" defTabSz="1066800">
            <a:lnSpc>
              <a:spcPct val="90000"/>
            </a:lnSpc>
            <a:spcBef>
              <a:spcPct val="0"/>
            </a:spcBef>
            <a:spcAft>
              <a:spcPct val="20000"/>
            </a:spcAft>
            <a:buChar char="•"/>
          </a:pPr>
          <a:r>
            <a:rPr lang="en-US" sz="2400" kern="1200" dirty="0"/>
            <a:t>the Bible, Holy Bible</a:t>
          </a:r>
        </a:p>
        <a:p>
          <a:pPr marL="228600" lvl="1" indent="-228600" algn="l" defTabSz="1066800">
            <a:lnSpc>
              <a:spcPct val="90000"/>
            </a:lnSpc>
            <a:spcBef>
              <a:spcPct val="0"/>
            </a:spcBef>
            <a:spcAft>
              <a:spcPct val="20000"/>
            </a:spcAft>
            <a:buChar char="•"/>
          </a:pPr>
          <a:r>
            <a:rPr lang="en-US" sz="2400" kern="1200" dirty="0"/>
            <a:t>the Holy Scriptures</a:t>
          </a:r>
        </a:p>
        <a:p>
          <a:pPr marL="228600" lvl="1" indent="-228600" algn="l" defTabSz="1066800">
            <a:lnSpc>
              <a:spcPct val="90000"/>
            </a:lnSpc>
            <a:spcBef>
              <a:spcPct val="0"/>
            </a:spcBef>
            <a:spcAft>
              <a:spcPct val="20000"/>
            </a:spcAft>
            <a:buChar char="•"/>
          </a:pPr>
          <a:r>
            <a:rPr lang="en-US" sz="2400" kern="1200" dirty="0"/>
            <a:t>the Word of God</a:t>
          </a:r>
        </a:p>
        <a:p>
          <a:pPr marL="228600" lvl="1" indent="-228600" algn="l" defTabSz="1066800">
            <a:lnSpc>
              <a:spcPct val="90000"/>
            </a:lnSpc>
            <a:spcBef>
              <a:spcPct val="0"/>
            </a:spcBef>
            <a:spcAft>
              <a:spcPct val="20000"/>
            </a:spcAft>
            <a:buChar char="•"/>
          </a:pPr>
          <a:r>
            <a:rPr lang="en-US" sz="2400" kern="1200" dirty="0"/>
            <a:t>Gospel (specific gospel, e.g., Gospel of Mark)</a:t>
          </a:r>
        </a:p>
        <a:p>
          <a:pPr marL="228600" lvl="1" indent="-228600" algn="l" defTabSz="977900">
            <a:lnSpc>
              <a:spcPct val="90000"/>
            </a:lnSpc>
            <a:spcBef>
              <a:spcPct val="0"/>
            </a:spcBef>
            <a:spcAft>
              <a:spcPct val="20000"/>
            </a:spcAft>
            <a:buChar char="•"/>
          </a:pPr>
          <a:endParaRPr lang="en-US" sz="2200" kern="1200" dirty="0"/>
        </a:p>
      </dsp:txBody>
      <dsp:txXfrm>
        <a:off x="0" y="833853"/>
        <a:ext cx="6454413" cy="1682991"/>
      </dsp:txXfrm>
    </dsp:sp>
    <dsp:sp modelId="{5F3EE53F-3889-7046-8B29-AAA4A959C25E}">
      <dsp:nvSpPr>
        <dsp:cNvPr id="0" name=""/>
        <dsp:cNvSpPr/>
      </dsp:nvSpPr>
      <dsp:spPr>
        <a:xfrm>
          <a:off x="0" y="3128465"/>
          <a:ext cx="6454413" cy="345817"/>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Do not capitalize:</a:t>
          </a:r>
        </a:p>
      </dsp:txBody>
      <dsp:txXfrm>
        <a:off x="16881" y="3145346"/>
        <a:ext cx="6420651" cy="312055"/>
      </dsp:txXfrm>
    </dsp:sp>
    <dsp:sp modelId="{7D4D130D-DA11-D847-BB38-E5B9691A53DE}">
      <dsp:nvSpPr>
        <dsp:cNvPr id="0" name=""/>
        <dsp:cNvSpPr/>
      </dsp:nvSpPr>
      <dsp:spPr>
        <a:xfrm>
          <a:off x="0" y="3248476"/>
          <a:ext cx="6454413" cy="80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p>
        <a:p>
          <a:pPr marL="228600" lvl="1" indent="-228600" algn="l" defTabSz="1066800">
            <a:lnSpc>
              <a:spcPct val="90000"/>
            </a:lnSpc>
            <a:spcBef>
              <a:spcPct val="0"/>
            </a:spcBef>
            <a:spcAft>
              <a:spcPct val="20000"/>
            </a:spcAft>
            <a:buChar char="•"/>
          </a:pPr>
          <a:r>
            <a:rPr lang="en-US" sz="2400" kern="1200" dirty="0"/>
            <a:t>scripture or scriptural</a:t>
          </a:r>
        </a:p>
        <a:p>
          <a:pPr marL="228600" lvl="1" indent="-228600" algn="l" defTabSz="1066800">
            <a:lnSpc>
              <a:spcPct val="90000"/>
            </a:lnSpc>
            <a:spcBef>
              <a:spcPct val="0"/>
            </a:spcBef>
            <a:spcAft>
              <a:spcPct val="20000"/>
            </a:spcAft>
            <a:buChar char="•"/>
          </a:pPr>
          <a:r>
            <a:rPr lang="en-US" sz="2400" kern="1200" dirty="0"/>
            <a:t>biblical, biblical studies, biblical narrative</a:t>
          </a:r>
        </a:p>
        <a:p>
          <a:pPr marL="228600" lvl="1" indent="-228600" algn="l" defTabSz="1066800">
            <a:lnSpc>
              <a:spcPct val="90000"/>
            </a:lnSpc>
            <a:spcBef>
              <a:spcPct val="0"/>
            </a:spcBef>
            <a:spcAft>
              <a:spcPct val="20000"/>
            </a:spcAft>
            <a:buChar char="•"/>
          </a:pPr>
          <a:r>
            <a:rPr lang="en-US" sz="2400" kern="1200" dirty="0"/>
            <a:t>gospel (the content of scripture)</a:t>
          </a:r>
        </a:p>
      </dsp:txBody>
      <dsp:txXfrm>
        <a:off x="0" y="3248476"/>
        <a:ext cx="6454413" cy="808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EB070-A28E-874A-90BB-D26F2A133021}">
      <dsp:nvSpPr>
        <dsp:cNvPr id="0" name=""/>
        <dsp:cNvSpPr/>
      </dsp:nvSpPr>
      <dsp:spPr>
        <a:xfrm>
          <a:off x="0" y="49534"/>
          <a:ext cx="7012370" cy="1942785"/>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Italicize:</a:t>
          </a:r>
        </a:p>
        <a:p>
          <a:pPr marL="0" lvl="0" indent="0" algn="l" defTabSz="1066800">
            <a:lnSpc>
              <a:spcPct val="100000"/>
            </a:lnSpc>
            <a:spcBef>
              <a:spcPct val="0"/>
            </a:spcBef>
            <a:spcAft>
              <a:spcPct val="35000"/>
            </a:spcAft>
            <a:buNone/>
          </a:pPr>
          <a:r>
            <a:rPr lang="en-US" sz="2400" kern="1200" dirty="0"/>
            <a:t>Foreign language terms and transliterations of Greek and Hebrew.</a:t>
          </a:r>
        </a:p>
      </dsp:txBody>
      <dsp:txXfrm>
        <a:off x="94839" y="144373"/>
        <a:ext cx="6822692" cy="1753107"/>
      </dsp:txXfrm>
    </dsp:sp>
    <dsp:sp modelId="{47B4B559-5660-614B-BFCF-385425856041}">
      <dsp:nvSpPr>
        <dsp:cNvPr id="0" name=""/>
        <dsp:cNvSpPr/>
      </dsp:nvSpPr>
      <dsp:spPr>
        <a:xfrm>
          <a:off x="0" y="1992320"/>
          <a:ext cx="701237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30480" rIns="170688" bIns="30480" numCol="1" spcCol="1270" anchor="t" anchorCtr="0">
          <a:noAutofit/>
        </a:bodyPr>
        <a:lstStyle/>
        <a:p>
          <a:pPr marL="742950" lvl="1" indent="-388938" algn="l" defTabSz="844550">
            <a:lnSpc>
              <a:spcPct val="100000"/>
            </a:lnSpc>
            <a:spcBef>
              <a:spcPct val="0"/>
            </a:spcBef>
            <a:spcAft>
              <a:spcPct val="20000"/>
            </a:spcAft>
            <a:buNone/>
            <a:tabLst/>
          </a:pPr>
          <a:r>
            <a:rPr lang="en-US" sz="1900" kern="1200" dirty="0"/>
            <a:t>Examples:</a:t>
          </a:r>
        </a:p>
        <a:p>
          <a:pPr marL="742950" lvl="2" indent="-388938" algn="l" defTabSz="844550">
            <a:lnSpc>
              <a:spcPct val="90000"/>
            </a:lnSpc>
            <a:spcBef>
              <a:spcPct val="0"/>
            </a:spcBef>
            <a:spcAft>
              <a:spcPct val="20000"/>
            </a:spcAft>
            <a:buChar char="•"/>
            <a:tabLst/>
          </a:pPr>
          <a:r>
            <a:rPr lang="en-US" sz="1900" kern="1200" dirty="0"/>
            <a:t>The transliteration for “word” in Greek is </a:t>
          </a:r>
          <a:r>
            <a:rPr lang="en-US" sz="1900" i="1" kern="1200" dirty="0"/>
            <a:t>logos</a:t>
          </a:r>
          <a:r>
            <a:rPr lang="en-US" sz="1900" kern="1200" dirty="0"/>
            <a:t>.</a:t>
          </a:r>
        </a:p>
        <a:p>
          <a:pPr marL="742950" lvl="2" indent="-388938" algn="l" defTabSz="844550">
            <a:lnSpc>
              <a:spcPct val="90000"/>
            </a:lnSpc>
            <a:spcBef>
              <a:spcPct val="0"/>
            </a:spcBef>
            <a:spcAft>
              <a:spcPct val="20000"/>
            </a:spcAft>
            <a:buChar char="•"/>
            <a:tabLst/>
          </a:pPr>
          <a:r>
            <a:rPr lang="en-US" sz="1900" kern="1200" dirty="0"/>
            <a:t>The word for “rest” in the original Hebrew is </a:t>
          </a:r>
          <a:r>
            <a:rPr lang="en-US" sz="1900" i="1" kern="1200" dirty="0" err="1"/>
            <a:t>nuwach</a:t>
          </a:r>
          <a:r>
            <a:rPr lang="en-US" sz="1900" kern="1200" dirty="0"/>
            <a:t>.</a:t>
          </a:r>
        </a:p>
      </dsp:txBody>
      <dsp:txXfrm>
        <a:off x="0" y="1992320"/>
        <a:ext cx="7012370" cy="968760"/>
      </dsp:txXfrm>
    </dsp:sp>
    <dsp:sp modelId="{5DCD5CE5-B448-864A-A39E-684C2ABFF426}">
      <dsp:nvSpPr>
        <dsp:cNvPr id="0" name=""/>
        <dsp:cNvSpPr/>
      </dsp:nvSpPr>
      <dsp:spPr>
        <a:xfrm>
          <a:off x="0" y="3010615"/>
          <a:ext cx="7012370" cy="1942785"/>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Do not italicize:</a:t>
          </a:r>
        </a:p>
        <a:p>
          <a:pPr marL="0" lvl="0" indent="0" algn="l" defTabSz="1066800">
            <a:lnSpc>
              <a:spcPct val="100000"/>
            </a:lnSpc>
            <a:spcBef>
              <a:spcPct val="0"/>
            </a:spcBef>
            <a:spcAft>
              <a:spcPct val="35000"/>
            </a:spcAft>
            <a:buNone/>
          </a:pPr>
          <a:r>
            <a:rPr lang="en-US" sz="2400" kern="1200" dirty="0"/>
            <a:t>Familiar terms (e.g., de facto, vis-à-vis) or Greek and Hebrew terms when written in Greek and Hebrew letters. </a:t>
          </a:r>
        </a:p>
      </dsp:txBody>
      <dsp:txXfrm>
        <a:off x="94839" y="3105454"/>
        <a:ext cx="6822692" cy="1753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ADEC9-4713-1C4A-A1EB-70360128D3B3}">
      <dsp:nvSpPr>
        <dsp:cNvPr id="0" name=""/>
        <dsp:cNvSpPr/>
      </dsp:nvSpPr>
      <dsp:spPr>
        <a:xfrm>
          <a:off x="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0E2D-F931-334F-BBBD-E4D9BA35FD40}">
      <dsp:nvSpPr>
        <dsp:cNvPr id="0" name=""/>
        <dsp:cNvSpPr/>
      </dsp:nvSpPr>
      <dsp:spPr>
        <a:xfrm>
          <a:off x="344685"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To avoid plagiarism, which is claiming other people’s work as your own by not documenting your sources, whether intentionally or not.</a:t>
          </a:r>
        </a:p>
      </dsp:txBody>
      <dsp:txXfrm>
        <a:off x="402381" y="1075600"/>
        <a:ext cx="2986781" cy="1854488"/>
      </dsp:txXfrm>
    </dsp:sp>
    <dsp:sp modelId="{161C0D61-DB58-F345-B921-3957BFAA3126}">
      <dsp:nvSpPr>
        <dsp:cNvPr id="0" name=""/>
        <dsp:cNvSpPr/>
      </dsp:nvSpPr>
      <dsp:spPr>
        <a:xfrm>
          <a:off x="3791545"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1C3A4-B3BB-0843-9418-94E6F5985C2D}">
      <dsp:nvSpPr>
        <dsp:cNvPr id="0" name=""/>
        <dsp:cNvSpPr/>
      </dsp:nvSpPr>
      <dsp:spPr>
        <a:xfrm>
          <a:off x="4136231"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To give credit where credit is due. Sources deserve credit for the exact contribution they provide.</a:t>
          </a:r>
        </a:p>
      </dsp:txBody>
      <dsp:txXfrm>
        <a:off x="4193927" y="1075600"/>
        <a:ext cx="2986781" cy="1854488"/>
      </dsp:txXfrm>
    </dsp:sp>
    <dsp:sp modelId="{2290BBFC-D41B-AE46-A3B7-83C8B00907E2}">
      <dsp:nvSpPr>
        <dsp:cNvPr id="0" name=""/>
        <dsp:cNvSpPr/>
      </dsp:nvSpPr>
      <dsp:spPr>
        <a:xfrm>
          <a:off x="758309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E0142-29AC-4644-A68F-3E8CE973BB5B}">
      <dsp:nvSpPr>
        <dsp:cNvPr id="0" name=""/>
        <dsp:cNvSpPr/>
      </dsp:nvSpPr>
      <dsp:spPr>
        <a:xfrm>
          <a:off x="7927776"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633413" lvl="0" indent="0" algn="l" defTabSz="844550">
            <a:lnSpc>
              <a:spcPct val="90000"/>
            </a:lnSpc>
            <a:spcBef>
              <a:spcPct val="0"/>
            </a:spcBef>
            <a:spcAft>
              <a:spcPct val="35000"/>
            </a:spcAft>
            <a:buNone/>
            <a:tabLst/>
          </a:pPr>
          <a:r>
            <a:rPr lang="en-US" sz="1900" kern="1200" dirty="0"/>
            <a:t>For more information on plagiarism, along with examples, visit the </a:t>
          </a:r>
          <a:r>
            <a:rPr lang="en-US" sz="1900" kern="1200" dirty="0">
              <a:solidFill>
                <a:schemeClr val="accent5"/>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sz="1900" kern="1200" dirty="0"/>
            <a:t> page and download “Avoiding Plagiarism.”</a:t>
          </a:r>
        </a:p>
      </dsp:txBody>
      <dsp:txXfrm>
        <a:off x="7985472" y="1075600"/>
        <a:ext cx="2986781" cy="1854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79E4-C249-4DCE-AE59-29D7627AA147}">
      <dsp:nvSpPr>
        <dsp:cNvPr id="0" name=""/>
        <dsp:cNvSpPr/>
      </dsp:nvSpPr>
      <dsp:spPr>
        <a:xfrm>
          <a:off x="642927" y="210730"/>
          <a:ext cx="688816" cy="6888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34B95-93E2-4399-8600-3529EA3C61BA}">
      <dsp:nvSpPr>
        <dsp:cNvPr id="0" name=""/>
        <dsp:cNvSpPr/>
      </dsp:nvSpPr>
      <dsp:spPr>
        <a:xfrm>
          <a:off x="3312"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Parentheses:</a:t>
          </a:r>
        </a:p>
      </dsp:txBody>
      <dsp:txXfrm>
        <a:off x="3312" y="1084020"/>
        <a:ext cx="1968046" cy="295207"/>
      </dsp:txXfrm>
    </dsp:sp>
    <dsp:sp modelId="{400B4DDA-0140-4537-B658-A949E4D681FD}">
      <dsp:nvSpPr>
        <dsp:cNvPr id="0" name=""/>
        <dsp:cNvSpPr/>
      </dsp:nvSpPr>
      <dsp:spPr>
        <a:xfrm>
          <a:off x="376882" y="1568822"/>
          <a:ext cx="1566711"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Note the version in parentheses using abbreviations: </a:t>
          </a:r>
        </a:p>
        <a:p>
          <a:pPr marL="171450" lvl="1" indent="-171450" algn="l" defTabSz="755650">
            <a:lnSpc>
              <a:spcPct val="90000"/>
            </a:lnSpc>
            <a:spcBef>
              <a:spcPct val="0"/>
            </a:spcBef>
            <a:spcAft>
              <a:spcPct val="15000"/>
            </a:spcAft>
            <a:buChar char="•"/>
          </a:pPr>
          <a:r>
            <a:rPr lang="en-US" sz="1700" kern="1200" dirty="0">
              <a:solidFill>
                <a:schemeClr val="bg2"/>
              </a:solidFill>
            </a:rPr>
            <a:t> “Jesus wept” (John 11:35 NIV). </a:t>
          </a:r>
        </a:p>
      </dsp:txBody>
      <dsp:txXfrm>
        <a:off x="376882" y="1568822"/>
        <a:ext cx="1566711" cy="3035778"/>
      </dsp:txXfrm>
    </dsp:sp>
    <dsp:sp modelId="{5DBEF1AC-4DC3-497E-80C3-4B6F0A16BD89}">
      <dsp:nvSpPr>
        <dsp:cNvPr id="0" name=""/>
        <dsp:cNvSpPr/>
      </dsp:nvSpPr>
      <dsp:spPr>
        <a:xfrm>
          <a:off x="2955382" y="210730"/>
          <a:ext cx="688816" cy="6888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8ABEA-BA30-4589-A11C-95C70A5B4F46}">
      <dsp:nvSpPr>
        <dsp:cNvPr id="0" name=""/>
        <dsp:cNvSpPr/>
      </dsp:nvSpPr>
      <dsp:spPr>
        <a:xfrm>
          <a:off x="2315767"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Footnotes:</a:t>
          </a:r>
        </a:p>
      </dsp:txBody>
      <dsp:txXfrm>
        <a:off x="2315767" y="1084020"/>
        <a:ext cx="1968046" cy="295207"/>
      </dsp:txXfrm>
    </dsp:sp>
    <dsp:sp modelId="{E0B0EE31-52C2-4DD3-928D-5AC6D34594EB}">
      <dsp:nvSpPr>
        <dsp:cNvPr id="0" name=""/>
        <dsp:cNvSpPr/>
      </dsp:nvSpPr>
      <dsp:spPr>
        <a:xfrm>
          <a:off x="2479489" y="1583333"/>
          <a:ext cx="1968046"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Footnote the first occurrence and identify the version. Thereafter, only identify the version when you diverge from your primary one. (See footnote example below.) </a:t>
          </a:r>
        </a:p>
        <a:p>
          <a:pPr marL="171450" lvl="1" indent="-171450" algn="l" defTabSz="755650">
            <a:lnSpc>
              <a:spcPct val="90000"/>
            </a:lnSpc>
            <a:spcBef>
              <a:spcPct val="0"/>
            </a:spcBef>
            <a:spcAft>
              <a:spcPct val="15000"/>
            </a:spcAft>
            <a:buChar char="•"/>
          </a:pPr>
          <a:r>
            <a:rPr lang="en-US" sz="1700" kern="1200" dirty="0">
              <a:solidFill>
                <a:schemeClr val="bg2"/>
              </a:solidFill>
            </a:rPr>
            <a:t> “Jesus began to weep” (John 11:35).</a:t>
          </a:r>
          <a:r>
            <a:rPr lang="en-US" sz="1700" kern="1200" baseline="30000" dirty="0">
              <a:solidFill>
                <a:schemeClr val="bg2"/>
              </a:solidFill>
            </a:rPr>
            <a:t>1</a:t>
          </a:r>
          <a:r>
            <a:rPr lang="en-US" sz="1700" kern="1200" dirty="0">
              <a:solidFill>
                <a:schemeClr val="bg2"/>
              </a:solidFill>
            </a:rPr>
            <a:t> </a:t>
          </a:r>
        </a:p>
      </dsp:txBody>
      <dsp:txXfrm>
        <a:off x="2479489" y="1583333"/>
        <a:ext cx="1968046" cy="3035778"/>
      </dsp:txXfrm>
    </dsp:sp>
    <dsp:sp modelId="{277E8AC6-6A12-42B0-BA59-117567CA0352}">
      <dsp:nvSpPr>
        <dsp:cNvPr id="0" name=""/>
        <dsp:cNvSpPr/>
      </dsp:nvSpPr>
      <dsp:spPr>
        <a:xfrm>
          <a:off x="5267837" y="210730"/>
          <a:ext cx="688816" cy="6888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33234-4D1E-4BDE-9B88-1AED9D3C34D9}">
      <dsp:nvSpPr>
        <dsp:cNvPr id="0" name=""/>
        <dsp:cNvSpPr/>
      </dsp:nvSpPr>
      <dsp:spPr>
        <a:xfrm>
          <a:off x="4628222"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Bibliography</a:t>
          </a:r>
        </a:p>
      </dsp:txBody>
      <dsp:txXfrm>
        <a:off x="4628222" y="1084020"/>
        <a:ext cx="1968046" cy="295207"/>
      </dsp:txXfrm>
    </dsp:sp>
    <dsp:sp modelId="{B2838BE7-8CAE-4E31-A046-9395D9EC4621}">
      <dsp:nvSpPr>
        <dsp:cNvPr id="0" name=""/>
        <dsp:cNvSpPr/>
      </dsp:nvSpPr>
      <dsp:spPr>
        <a:xfrm>
          <a:off x="4631535" y="1568822"/>
          <a:ext cx="1968046"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Do not cite the Bible in your Bibliography (17.8.2). </a:t>
          </a:r>
        </a:p>
        <a:p>
          <a:pPr marL="171450" lvl="1" indent="-171450" algn="l" defTabSz="755650">
            <a:lnSpc>
              <a:spcPct val="90000"/>
            </a:lnSpc>
            <a:spcBef>
              <a:spcPct val="0"/>
            </a:spcBef>
            <a:spcAft>
              <a:spcPct val="15000"/>
            </a:spcAft>
            <a:buChar char="•"/>
          </a:pPr>
          <a:r>
            <a:rPr lang="en-US" sz="1700" kern="1200" dirty="0">
              <a:solidFill>
                <a:schemeClr val="bg2"/>
              </a:solidFill>
            </a:rPr>
            <a:t>Exception: If citing study notes or other portions of a Bible, include the Bible in your bibliography. Format as a part of an edited collection (17.1.8.2).</a:t>
          </a:r>
        </a:p>
      </dsp:txBody>
      <dsp:txXfrm>
        <a:off x="4631535" y="1568822"/>
        <a:ext cx="1968046" cy="3035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04341-42BA-C440-AFBB-8D2D4D93FD4C}">
      <dsp:nvSpPr>
        <dsp:cNvPr id="0" name=""/>
        <dsp:cNvSpPr/>
      </dsp:nvSpPr>
      <dsp:spPr>
        <a:xfrm>
          <a:off x="0" y="537840"/>
          <a:ext cx="6847334" cy="1727461"/>
        </a:xfrm>
        <a:prstGeom prst="rect">
          <a:avLst/>
        </a:prstGeom>
        <a:gradFill rotWithShape="1">
          <a:gsLst>
            <a:gs pos="0">
              <a:schemeClr val="accent5">
                <a:tint val="68000"/>
                <a:alpha val="90000"/>
                <a:lumMod val="100000"/>
              </a:schemeClr>
            </a:gs>
            <a:gs pos="100000">
              <a:schemeClr val="accent5">
                <a:tint val="90000"/>
                <a:lumMod val="95000"/>
              </a:schemeClr>
            </a:gs>
          </a:gsLst>
          <a:lin ang="5400000" scaled="1"/>
        </a:gradFill>
        <a:ln w="12700" cap="rnd" cmpd="sng" algn="ctr">
          <a:solidFill>
            <a:schemeClr val="accent5">
              <a:lumMod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1429" tIns="520700" rIns="531429" bIns="177800" numCol="1" spcCol="1270" anchor="t" anchorCtr="0">
          <a:noAutofit/>
        </a:bodyPr>
        <a:lstStyle/>
        <a:p>
          <a:pPr marL="228600" lvl="1" indent="-228600" algn="l" defTabSz="1111250">
            <a:lnSpc>
              <a:spcPct val="90000"/>
            </a:lnSpc>
            <a:spcBef>
              <a:spcPct val="0"/>
            </a:spcBef>
            <a:spcAft>
              <a:spcPct val="15000"/>
            </a:spcAft>
            <a:buFont typeface="Wingdings" charset="2"/>
            <a:buChar char="§"/>
          </a:pPr>
          <a:r>
            <a:rPr lang="en-US" sz="2500" kern="1200" dirty="0">
              <a:effectLst>
                <a:outerShdw blurRad="50800" dist="38100" dir="2700000" algn="tl" rotWithShape="0">
                  <a:prstClr val="black">
                    <a:alpha val="40000"/>
                  </a:prstClr>
                </a:outerShdw>
              </a:effectLst>
              <a:latin typeface="+mn-lt"/>
              <a:cs typeface="Calibri"/>
            </a:rPr>
            <a:t>Cite interviews only in text. Include a specific interview in your bibliography only if it is critical to your argument (17.6.1).</a:t>
          </a:r>
          <a:endParaRPr lang="en-US" sz="2500" kern="1200" dirty="0"/>
        </a:p>
      </dsp:txBody>
      <dsp:txXfrm>
        <a:off x="0" y="537840"/>
        <a:ext cx="6847334" cy="1727461"/>
      </dsp:txXfrm>
    </dsp:sp>
    <dsp:sp modelId="{B88CE0AE-A726-B644-932E-2490C99112C8}">
      <dsp:nvSpPr>
        <dsp:cNvPr id="0" name=""/>
        <dsp:cNvSpPr/>
      </dsp:nvSpPr>
      <dsp:spPr>
        <a:xfrm>
          <a:off x="342366" y="111689"/>
          <a:ext cx="4793133" cy="73800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1169" tIns="0" rIns="181169" bIns="0" numCol="1" spcCol="1270" anchor="ctr" anchorCtr="0">
          <a:noAutofit/>
        </a:bodyPr>
        <a:lstStyle/>
        <a:p>
          <a:pPr marL="0" lvl="0" indent="0" algn="l" defTabSz="1111250">
            <a:lnSpc>
              <a:spcPct val="90000"/>
            </a:lnSpc>
            <a:spcBef>
              <a:spcPct val="0"/>
            </a:spcBef>
            <a:spcAft>
              <a:spcPct val="35000"/>
            </a:spcAft>
            <a:buNone/>
          </a:pPr>
          <a:r>
            <a:rPr lang="en-US" sz="2500" kern="1200" dirty="0"/>
            <a:t>Interviews</a:t>
          </a:r>
        </a:p>
      </dsp:txBody>
      <dsp:txXfrm>
        <a:off x="378392" y="147715"/>
        <a:ext cx="4721081" cy="665948"/>
      </dsp:txXfrm>
    </dsp:sp>
    <dsp:sp modelId="{CE5C1005-C436-544D-AD99-492987F02EE4}">
      <dsp:nvSpPr>
        <dsp:cNvPr id="0" name=""/>
        <dsp:cNvSpPr/>
      </dsp:nvSpPr>
      <dsp:spPr>
        <a:xfrm>
          <a:off x="0" y="2769302"/>
          <a:ext cx="6847334" cy="2047500"/>
        </a:xfrm>
        <a:prstGeom prst="rect">
          <a:avLst/>
        </a:prstGeom>
        <a:gradFill rotWithShape="1">
          <a:gsLst>
            <a:gs pos="0">
              <a:schemeClr val="accent5">
                <a:tint val="68000"/>
                <a:alpha val="90000"/>
                <a:lumMod val="100000"/>
              </a:schemeClr>
            </a:gs>
            <a:gs pos="100000">
              <a:schemeClr val="accent5">
                <a:tint val="90000"/>
                <a:lumMod val="95000"/>
              </a:schemeClr>
            </a:gs>
          </a:gsLst>
          <a:lin ang="5400000" scaled="1"/>
        </a:gradFill>
        <a:ln w="12700" cap="rnd" cmpd="sng" algn="ctr">
          <a:solidFill>
            <a:schemeClr val="accent5">
              <a:lumMod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1429" tIns="520700" rIns="531429" bIns="177800" numCol="1" spcCol="1270" anchor="t" anchorCtr="0">
          <a:noAutofit/>
        </a:bodyPr>
        <a:lstStyle/>
        <a:p>
          <a:pPr marL="228600" lvl="1" indent="-228600" algn="l" defTabSz="1111250">
            <a:lnSpc>
              <a:spcPct val="90000"/>
            </a:lnSpc>
            <a:spcBef>
              <a:spcPct val="0"/>
            </a:spcBef>
            <a:spcAft>
              <a:spcPct val="15000"/>
            </a:spcAft>
            <a:buFont typeface="Wingdings" charset="2"/>
            <a:buChar char="§"/>
          </a:pPr>
          <a:r>
            <a:rPr lang="en-US" sz="2500" kern="1200" dirty="0">
              <a:effectLst>
                <a:outerShdw blurRad="50800" dist="38100" dir="2700000" algn="tl" rotWithShape="0">
                  <a:prstClr val="black">
                    <a:alpha val="40000"/>
                  </a:prstClr>
                </a:outerShdw>
              </a:effectLst>
              <a:latin typeface="+mn-lt"/>
              <a:cs typeface="Calibri"/>
            </a:rPr>
            <a:t>“Cite conversations, letters, email or text messages, and direct or private messages shared through social media only in notes” (17.6.2).</a:t>
          </a:r>
          <a:endParaRPr lang="en-US" sz="2500" kern="1200" dirty="0"/>
        </a:p>
      </dsp:txBody>
      <dsp:txXfrm>
        <a:off x="0" y="2769302"/>
        <a:ext cx="6847334" cy="2047500"/>
      </dsp:txXfrm>
    </dsp:sp>
    <dsp:sp modelId="{EB24FE58-3ED1-DC4A-B03C-C9439F54102F}">
      <dsp:nvSpPr>
        <dsp:cNvPr id="0" name=""/>
        <dsp:cNvSpPr/>
      </dsp:nvSpPr>
      <dsp:spPr>
        <a:xfrm>
          <a:off x="342366" y="2400302"/>
          <a:ext cx="4793133" cy="738000"/>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1169" tIns="0" rIns="181169" bIns="0" numCol="1" spcCol="1270" anchor="ctr" anchorCtr="0">
          <a:noAutofit/>
        </a:bodyPr>
        <a:lstStyle/>
        <a:p>
          <a:pPr marL="0" lvl="0" indent="0" algn="l" defTabSz="1111250">
            <a:lnSpc>
              <a:spcPct val="90000"/>
            </a:lnSpc>
            <a:spcBef>
              <a:spcPct val="0"/>
            </a:spcBef>
            <a:spcAft>
              <a:spcPct val="35000"/>
            </a:spcAft>
            <a:buClr>
              <a:srgbClr val="E61414"/>
            </a:buClr>
            <a:buFont typeface="Wingdings" charset="2"/>
            <a:buNone/>
          </a:pPr>
          <a:r>
            <a:rPr lang="en-US" sz="2500" kern="1200">
              <a:effectLst>
                <a:outerShdw blurRad="50800" dist="38100" dir="2700000" algn="tl" rotWithShape="0">
                  <a:prstClr val="black">
                    <a:alpha val="40000"/>
                  </a:prstClr>
                </a:outerShdw>
              </a:effectLst>
              <a:latin typeface="+mn-lt"/>
              <a:cs typeface="Calibri"/>
            </a:rPr>
            <a:t>Personal communication</a:t>
          </a:r>
          <a:endParaRPr lang="en-US" sz="2500" kern="1200"/>
        </a:p>
      </dsp:txBody>
      <dsp:txXfrm>
        <a:off x="378392" y="2436328"/>
        <a:ext cx="4721081" cy="6659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04341-42BA-C440-AFBB-8D2D4D93FD4C}">
      <dsp:nvSpPr>
        <dsp:cNvPr id="0" name=""/>
        <dsp:cNvSpPr/>
      </dsp:nvSpPr>
      <dsp:spPr>
        <a:xfrm>
          <a:off x="0" y="358140"/>
          <a:ext cx="7012370" cy="17955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395732" rIns="544238" bIns="135128" numCol="1" spcCol="1270" anchor="t" anchorCtr="0">
          <a:noAutofit/>
        </a:bodyPr>
        <a:lstStyle/>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Theses and dissertations are cited much like books except for the title, which is enclosed in quotation marks. List the kind of paper, the academic institution, and the date.  Abbreviate </a:t>
          </a:r>
          <a:r>
            <a:rPr lang="en-US" sz="1900" i="1"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dissertation</a:t>
          </a: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 as </a:t>
          </a:r>
          <a:r>
            <a:rPr lang="en-US" sz="1900" i="1"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 </a:t>
          </a: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Include a URL if consulted online, or the database (17.7.1).</a:t>
          </a:r>
          <a:endParaRPr lang="en-US" sz="1900" kern="1200" dirty="0">
            <a:solidFill>
              <a:schemeClr val="accent1">
                <a:lumMod val="90000"/>
                <a:lumOff val="10000"/>
              </a:schemeClr>
            </a:solidFill>
          </a:endParaRPr>
        </a:p>
      </dsp:txBody>
      <dsp:txXfrm>
        <a:off x="0" y="358140"/>
        <a:ext cx="7012370" cy="1795500"/>
      </dsp:txXfrm>
    </dsp:sp>
    <dsp:sp modelId="{B88CE0AE-A726-B644-932E-2490C99112C8}">
      <dsp:nvSpPr>
        <dsp:cNvPr id="0" name=""/>
        <dsp:cNvSpPr/>
      </dsp:nvSpPr>
      <dsp:spPr>
        <a:xfrm>
          <a:off x="350618" y="77700"/>
          <a:ext cx="4908659" cy="56087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844550">
            <a:lnSpc>
              <a:spcPct val="90000"/>
            </a:lnSpc>
            <a:spcBef>
              <a:spcPct val="0"/>
            </a:spcBef>
            <a:spcAft>
              <a:spcPct val="35000"/>
            </a:spcAft>
            <a:buNone/>
          </a:pPr>
          <a:r>
            <a:rPr lang="en-US" sz="1900" kern="1200" dirty="0"/>
            <a:t>Theses &amp; dissertations</a:t>
          </a:r>
        </a:p>
      </dsp:txBody>
      <dsp:txXfrm>
        <a:off x="377998" y="105080"/>
        <a:ext cx="4853899" cy="506119"/>
      </dsp:txXfrm>
    </dsp:sp>
    <dsp:sp modelId="{CE5C1005-C436-544D-AD99-492987F02EE4}">
      <dsp:nvSpPr>
        <dsp:cNvPr id="0" name=""/>
        <dsp:cNvSpPr/>
      </dsp:nvSpPr>
      <dsp:spPr>
        <a:xfrm>
          <a:off x="0" y="2536680"/>
          <a:ext cx="7012370" cy="2094750"/>
        </a:xfrm>
        <a:prstGeom prst="rect">
          <a:avLst/>
        </a:prstGeom>
        <a:solidFill>
          <a:schemeClr val="lt1">
            <a:alpha val="90000"/>
            <a:hueOff val="0"/>
            <a:satOff val="0"/>
            <a:lumOff val="0"/>
            <a:alphaOff val="0"/>
          </a:schemeClr>
        </a:solidFill>
        <a:ln w="12700" cap="rnd" cmpd="sng" algn="ctr">
          <a:solidFill>
            <a:schemeClr val="accent2">
              <a:hueOff val="1191735"/>
              <a:satOff val="6913"/>
              <a:lumOff val="6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395732" rIns="544238" bIns="135128" numCol="1" spcCol="1270" anchor="t" anchorCtr="0">
          <a:noAutofit/>
        </a:bodyPr>
        <a:lstStyle/>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from classes: see following slide for Denver Seminary’s format.</a:t>
          </a:r>
          <a:endParaRPr lang="en-US" sz="1900" kern="1200" dirty="0">
            <a:solidFill>
              <a:schemeClr val="accent1">
                <a:lumMod val="90000"/>
                <a:lumOff val="10000"/>
              </a:schemeClr>
            </a:solidFill>
          </a:endParaRPr>
        </a:p>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and papers presented at meetings: cite a lecture at a meeting by the name of the presenter and the title of the presentation (in quotation marks), followed by sponsorship and location, and the date (17.7.2). </a:t>
          </a:r>
        </a:p>
      </dsp:txBody>
      <dsp:txXfrm>
        <a:off x="0" y="2536680"/>
        <a:ext cx="7012370" cy="2094750"/>
      </dsp:txXfrm>
    </dsp:sp>
    <dsp:sp modelId="{EB24FE58-3ED1-DC4A-B03C-C9439F54102F}">
      <dsp:nvSpPr>
        <dsp:cNvPr id="0" name=""/>
        <dsp:cNvSpPr/>
      </dsp:nvSpPr>
      <dsp:spPr>
        <a:xfrm>
          <a:off x="350618" y="2256240"/>
          <a:ext cx="4908659" cy="560879"/>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844550">
            <a:lnSpc>
              <a:spcPct val="90000"/>
            </a:lnSpc>
            <a:spcBef>
              <a:spcPct val="0"/>
            </a:spcBef>
            <a:spcAft>
              <a:spcPct val="35000"/>
            </a:spcAft>
            <a:buClr>
              <a:srgbClr val="E61414"/>
            </a:buClr>
            <a:buFont typeface="Wingdings" charset="2"/>
            <a:buNone/>
          </a:pPr>
          <a:r>
            <a:rPr lang="en-US" sz="1900" kern="1200" dirty="0">
              <a:ln w="18415" cmpd="sng">
                <a:solidFill>
                  <a:srgbClr val="FFFFFF">
                    <a:alpha val="0"/>
                  </a:srgbClr>
                </a:solidFill>
                <a:prstDash val="solid"/>
              </a:ln>
              <a:solidFill>
                <a:srgbClr val="FFFFFF"/>
              </a:solidFill>
              <a:effectLst>
                <a:outerShdw blurRad="50800" dist="38100" dir="2700000" algn="tl" rotWithShape="0">
                  <a:prstClr val="black">
                    <a:alpha val="40000"/>
                  </a:prstClr>
                </a:outerShdw>
              </a:effectLst>
              <a:latin typeface="+mn-lt"/>
              <a:cs typeface="Calibri"/>
            </a:rPr>
            <a:t>Lectures &amp; information presented in classes</a:t>
          </a:r>
          <a:endParaRPr lang="en-US" sz="1900" kern="1200" dirty="0"/>
        </a:p>
      </dsp:txBody>
      <dsp:txXfrm>
        <a:off x="377998" y="2283620"/>
        <a:ext cx="4853899" cy="5061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1A6662E-FAF4-44BC-88B5-85A7CBFB6D30}" type="datetime1">
              <a:rPr lang="en-US" smtClean="0"/>
              <a:pPr/>
              <a:t>9/27/24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63212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0772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C4A6868-2568-4CC9-B302-F37117B01A6E}" type="datetime1">
              <a:rPr lang="en-US" smtClean="0"/>
              <a:t>9/27/24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402338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9/27/24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4773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5417D9E-721A-44BB-8863-9873FE64DA75}" type="datetime1">
              <a:rPr lang="en-US" smtClean="0"/>
              <a:t>9/27/24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234747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9897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9/27/24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378123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9/27/24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083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9/27/24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7533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0DB7ABA-0172-4F9C-889D-567164F66BCD}" type="datetime1">
              <a:rPr lang="en-US" smtClean="0"/>
              <a:t>9/27/24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101890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5801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7E0CF6C-748E-4B7A-BC8B-3011EF78ED13}" type="datetime1">
              <a:rPr lang="en-US" smtClean="0"/>
              <a:pPr/>
              <a:t>9/27/24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3B850FF-6169-4056-8077-06FFA93A5366}"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4256392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4.xml"/><Relationship Id="rId7" Type="http://schemas.openxmlformats.org/officeDocument/2006/relationships/hyperlink" Target="https://www.studentlife.densem.edu/writing-center-resources"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s://www.studentlife.densem.edu/writing-center-tutoring" TargetMode="External"/><Relationship Id="rId2" Type="http://schemas.openxmlformats.org/officeDocument/2006/relationships/hyperlink" Target="https://www.studentlife.densem.edu/writing-center-editing"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studentlife.densem.edu/writing-center-resourc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studentlife.densem.edu/writing-center-resources" TargetMode="External"/><Relationship Id="rId5" Type="http://schemas.openxmlformats.org/officeDocument/2006/relationships/hyperlink" Target="https://www.studentlife.densem.edu/writing-center-tutoring" TargetMode="External"/><Relationship Id="rId4" Type="http://schemas.openxmlformats.org/officeDocument/2006/relationships/hyperlink" Target="https://www.studentlife.densem.edu/writing-center-editi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enverseminary.on.worldcat.org/oclc/988171830" TargetMode="External"/><Relationship Id="rId2" Type="http://schemas.openxmlformats.org/officeDocument/2006/relationships/hyperlink" Target="https://denverseminary.on.worldcat.org/search/detail/1111646236?queryString=A%20manual%20for%20writers%20of%20research%20papers%2C%20theses%2C%20and%20dissertations%20%3A%20Chicago%20Style%20for%20students%20and%20researchers&amp;clusterResults=true&amp;groupVariantRecords=false"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s://www.studentlife.densem.edu/writing-center-resourc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alpha val="76455"/>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65C0-89D6-C095-081C-2375E7B065BF}"/>
              </a:ext>
            </a:extLst>
          </p:cNvPr>
          <p:cNvSpPr>
            <a:spLocks noGrp="1"/>
          </p:cNvSpPr>
          <p:nvPr>
            <p:ph type="title"/>
          </p:nvPr>
        </p:nvSpPr>
        <p:spPr/>
        <p:txBody>
          <a:bodyPr>
            <a:normAutofit/>
          </a:bodyPr>
          <a:lstStyle/>
          <a:p>
            <a:r>
              <a:rPr lang="en-US" sz="4400" dirty="0"/>
              <a:t>Tips on Turabian</a:t>
            </a:r>
          </a:p>
        </p:txBody>
      </p:sp>
      <p:sp>
        <p:nvSpPr>
          <p:cNvPr id="3" name="Content Placeholder 2">
            <a:extLst>
              <a:ext uri="{FF2B5EF4-FFF2-40B4-BE49-F238E27FC236}">
                <a16:creationId xmlns:a16="http://schemas.microsoft.com/office/drawing/2014/main" id="{61D9FCFE-B7D1-63ED-89A8-C8C90B9C07C9}"/>
              </a:ext>
            </a:extLst>
          </p:cNvPr>
          <p:cNvSpPr>
            <a:spLocks noGrp="1"/>
          </p:cNvSpPr>
          <p:nvPr>
            <p:ph idx="1"/>
          </p:nvPr>
        </p:nvSpPr>
        <p:spPr>
          <a:xfrm>
            <a:off x="680316" y="1949411"/>
            <a:ext cx="6738251" cy="1319590"/>
          </a:xfrm>
        </p:spPr>
        <p:txBody>
          <a:bodyPr>
            <a:normAutofit/>
          </a:bodyPr>
          <a:lstStyle/>
          <a:p>
            <a:pPr marL="0" indent="0">
              <a:buNone/>
            </a:pPr>
            <a:r>
              <a:rPr lang="en-US" sz="2800" dirty="0">
                <a:solidFill>
                  <a:schemeClr val="tx2"/>
                </a:solidFill>
              </a:rPr>
              <a:t>An overview of </a:t>
            </a:r>
          </a:p>
          <a:p>
            <a:pPr marL="0" indent="0">
              <a:buNone/>
            </a:pPr>
            <a:r>
              <a:rPr lang="en-US" sz="3200" b="1" i="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A Manual for Writers, </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9</a:t>
            </a:r>
            <a:r>
              <a:rPr lang="en-US" sz="3200" b="1" spc="50" baseline="3000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th</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 ed., 2018</a:t>
            </a:r>
            <a:r>
              <a:rPr lang="en-US" sz="3200" dirty="0">
                <a:solidFill>
                  <a:schemeClr val="tx2"/>
                </a:solidFill>
              </a:rPr>
              <a:t> </a:t>
            </a:r>
            <a:endParaRPr lang="en-US" sz="3200" dirty="0"/>
          </a:p>
        </p:txBody>
      </p:sp>
      <p:pic>
        <p:nvPicPr>
          <p:cNvPr id="5" name="Picture 4" descr="A book cover of a manual for writers&#10;&#10;Description automatically generated">
            <a:extLst>
              <a:ext uri="{FF2B5EF4-FFF2-40B4-BE49-F238E27FC236}">
                <a16:creationId xmlns:a16="http://schemas.microsoft.com/office/drawing/2014/main" id="{DB37DF40-2250-DCD0-2363-0FA57A5A0BFC}"/>
              </a:ext>
            </a:extLst>
          </p:cNvPr>
          <p:cNvPicPr>
            <a:picLocks noChangeAspect="1"/>
          </p:cNvPicPr>
          <p:nvPr/>
        </p:nvPicPr>
        <p:blipFill rotWithShape="1">
          <a:blip r:embed="rId2"/>
          <a:srcRect t="1260"/>
          <a:stretch/>
        </p:blipFill>
        <p:spPr>
          <a:xfrm rot="467429">
            <a:off x="7715593" y="1346708"/>
            <a:ext cx="3192121" cy="4599807"/>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a:extLst>
              <a:ext uri="{FF2B5EF4-FFF2-40B4-BE49-F238E27FC236}">
                <a16:creationId xmlns:a16="http://schemas.microsoft.com/office/drawing/2014/main" id="{FA557F88-14F2-2B3F-39A7-DBC18FCC40E5}"/>
              </a:ext>
            </a:extLst>
          </p:cNvPr>
          <p:cNvPicPr>
            <a:picLocks noChangeAspect="1"/>
          </p:cNvPicPr>
          <p:nvPr/>
        </p:nvPicPr>
        <p:blipFill>
          <a:blip r:embed="rId3"/>
          <a:stretch>
            <a:fillRect/>
          </a:stretch>
        </p:blipFill>
        <p:spPr>
          <a:xfrm>
            <a:off x="2180846" y="3429000"/>
            <a:ext cx="3737189" cy="1356154"/>
          </a:xfrm>
          <a:prstGeom prst="rect">
            <a:avLst/>
          </a:prstGeom>
        </p:spPr>
      </p:pic>
      <p:sp>
        <p:nvSpPr>
          <p:cNvPr id="25" name="TextBox 24">
            <a:extLst>
              <a:ext uri="{FF2B5EF4-FFF2-40B4-BE49-F238E27FC236}">
                <a16:creationId xmlns:a16="http://schemas.microsoft.com/office/drawing/2014/main" id="{20800181-6813-A2DA-C823-C434BEB69DA6}"/>
              </a:ext>
            </a:extLst>
          </p:cNvPr>
          <p:cNvSpPr txBox="1"/>
          <p:nvPr/>
        </p:nvSpPr>
        <p:spPr>
          <a:xfrm>
            <a:off x="957705" y="5103674"/>
            <a:ext cx="6183469" cy="1754326"/>
          </a:xfrm>
          <a:prstGeom prst="rect">
            <a:avLst/>
          </a:prstGeom>
          <a:noFill/>
        </p:spPr>
        <p:txBody>
          <a:bodyPr wrap="square" rtlCol="0">
            <a:spAutoFit/>
          </a:bodyPr>
          <a:lstStyle/>
          <a:p>
            <a:pPr algn="ctr"/>
            <a:r>
              <a:rPr lang="en-US" dirty="0"/>
              <a:t>Completely redesigned: April 2024</a:t>
            </a:r>
          </a:p>
          <a:p>
            <a:pPr algn="ctr"/>
            <a:r>
              <a:rPr lang="en-US" dirty="0"/>
              <a:t>Latest update: September 2024</a:t>
            </a:r>
          </a:p>
          <a:p>
            <a:pPr algn="ctr"/>
            <a:endParaRPr lang="en-US" dirty="0"/>
          </a:p>
          <a:p>
            <a:pPr algn="ctr"/>
            <a:r>
              <a:rPr lang="en-US" dirty="0"/>
              <a:t>Jana Matthews, Denver Seminary Writing Center Coordinator, with input from Writing Center Staff</a:t>
            </a:r>
          </a:p>
          <a:p>
            <a:pPr algn="ctr"/>
            <a:endParaRPr lang="en-US" dirty="0"/>
          </a:p>
        </p:txBody>
      </p:sp>
    </p:spTree>
    <p:extLst>
      <p:ext uri="{BB962C8B-B14F-4D97-AF65-F5344CB8AC3E}">
        <p14:creationId xmlns:p14="http://schemas.microsoft.com/office/powerpoint/2010/main" val="34388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84017AF-53B7-A62F-B2D2-45887CD9F60C}"/>
              </a:ext>
            </a:extLst>
          </p:cNvPr>
          <p:cNvSpPr>
            <a:spLocks noGrp="1"/>
          </p:cNvSpPr>
          <p:nvPr>
            <p:ph type="title"/>
          </p:nvPr>
        </p:nvSpPr>
        <p:spPr>
          <a:xfrm>
            <a:off x="764110" y="826346"/>
            <a:ext cx="3171905" cy="1013800"/>
          </a:xfrm>
        </p:spPr>
        <p:txBody>
          <a:bodyPr>
            <a:normAutofit/>
          </a:bodyPr>
          <a:lstStyle/>
          <a:p>
            <a:r>
              <a:rPr lang="en-US" dirty="0">
                <a:solidFill>
                  <a:srgbClr val="FFFFFF"/>
                </a:solidFill>
              </a:rPr>
              <a:t>Headings</a:t>
            </a:r>
          </a:p>
        </p:txBody>
      </p:sp>
      <p:grpSp>
        <p:nvGrpSpPr>
          <p:cNvPr id="40" name="Group 39">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40">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697268B-25AD-EA4C-4373-05BED252115D}"/>
              </a:ext>
            </a:extLst>
          </p:cNvPr>
          <p:cNvSpPr>
            <a:spLocks noGrp="1"/>
          </p:cNvSpPr>
          <p:nvPr>
            <p:ph idx="1"/>
          </p:nvPr>
        </p:nvSpPr>
        <p:spPr>
          <a:xfrm>
            <a:off x="764110" y="2052084"/>
            <a:ext cx="3033249" cy="3856229"/>
          </a:xfrm>
        </p:spPr>
        <p:txBody>
          <a:bodyPr anchor="t">
            <a:normAutofit/>
          </a:bodyPr>
          <a:lstStyle/>
          <a:p>
            <a:pPr marL="409575" lvl="1" indent="-295275" eaLnBrk="1" hangingPunct="1">
              <a:spcBef>
                <a:spcPts val="0"/>
              </a:spcBef>
              <a:defRPr/>
            </a:pPr>
            <a:r>
              <a:rPr lang="en-US" sz="2200" dirty="0">
                <a:solidFill>
                  <a:srgbClr val="FFFFFF"/>
                </a:solidFill>
              </a:rPr>
              <a:t>Lengthy papers (6+ pages) generally need headings.</a:t>
            </a:r>
          </a:p>
          <a:p>
            <a:pPr marL="409575" lvl="1" indent="-295275" eaLnBrk="1" hangingPunct="1">
              <a:spcBef>
                <a:spcPts val="0"/>
              </a:spcBef>
              <a:defRPr/>
            </a:pPr>
            <a:r>
              <a:rPr lang="en-US" sz="2200" dirty="0">
                <a:solidFill>
                  <a:srgbClr val="FFFFFF"/>
                </a:solidFill>
              </a:rPr>
              <a:t>Unless you are writing a very long and complex paper (e.g., 20+ pages, a thesis), one or two heading levels are probably sufficient.</a:t>
            </a:r>
          </a:p>
          <a:p>
            <a:endParaRPr lang="en-US" sz="1600" dirty="0">
              <a:solidFill>
                <a:srgbClr val="FFFFFF"/>
              </a:solidFill>
            </a:endParaRPr>
          </a:p>
        </p:txBody>
      </p:sp>
      <p:graphicFrame>
        <p:nvGraphicFramePr>
          <p:cNvPr id="4" name="Table 3">
            <a:extLst>
              <a:ext uri="{FF2B5EF4-FFF2-40B4-BE49-F238E27FC236}">
                <a16:creationId xmlns:a16="http://schemas.microsoft.com/office/drawing/2014/main" id="{430AB506-78B7-DAEC-1F99-F1A3673304EB}"/>
              </a:ext>
            </a:extLst>
          </p:cNvPr>
          <p:cNvGraphicFramePr>
            <a:graphicFrameLocks noGrp="1"/>
          </p:cNvGraphicFramePr>
          <p:nvPr>
            <p:extLst>
              <p:ext uri="{D42A27DB-BD31-4B8C-83A1-F6EECF244321}">
                <p14:modId xmlns:p14="http://schemas.microsoft.com/office/powerpoint/2010/main" val="362315945"/>
              </p:ext>
            </p:extLst>
          </p:nvPr>
        </p:nvGraphicFramePr>
        <p:xfrm>
          <a:off x="4568800" y="1130149"/>
          <a:ext cx="7176667" cy="4870601"/>
        </p:xfrm>
        <a:graphic>
          <a:graphicData uri="http://schemas.openxmlformats.org/drawingml/2006/table">
            <a:tbl>
              <a:tblPr firstRow="1" bandRow="1">
                <a:tableStyleId>{EB344D84-9AFB-497E-A393-DC336BA19D2E}</a:tableStyleId>
              </a:tblPr>
              <a:tblGrid>
                <a:gridCol w="1614765">
                  <a:extLst>
                    <a:ext uri="{9D8B030D-6E8A-4147-A177-3AD203B41FA5}">
                      <a16:colId xmlns:a16="http://schemas.microsoft.com/office/drawing/2014/main" val="20000"/>
                    </a:ext>
                  </a:extLst>
                </a:gridCol>
                <a:gridCol w="5561902">
                  <a:extLst>
                    <a:ext uri="{9D8B030D-6E8A-4147-A177-3AD203B41FA5}">
                      <a16:colId xmlns:a16="http://schemas.microsoft.com/office/drawing/2014/main" val="20001"/>
                    </a:ext>
                  </a:extLst>
                </a:gridCol>
              </a:tblGrid>
              <a:tr h="785681">
                <a:tc>
                  <a:txBody>
                    <a:bodyPr/>
                    <a:lstStyle/>
                    <a:p>
                      <a:pPr algn="ctr"/>
                      <a:r>
                        <a:rPr lang="en-US" sz="1800"/>
                        <a:t>Heading</a:t>
                      </a:r>
                    </a:p>
                    <a:p>
                      <a:pPr algn="ctr"/>
                      <a:r>
                        <a:rPr lang="en-US" sz="1800"/>
                        <a:t>Level</a:t>
                      </a:r>
                    </a:p>
                  </a:txBody>
                  <a:tcPr marL="90627" marR="90627" marT="45314" marB="45314"/>
                </a:tc>
                <a:tc>
                  <a:txBody>
                    <a:bodyPr/>
                    <a:lstStyle/>
                    <a:p>
                      <a:pPr algn="ctr"/>
                      <a:r>
                        <a:rPr lang="en-US" sz="1800" dirty="0"/>
                        <a:t>Format</a:t>
                      </a:r>
                    </a:p>
                    <a:p>
                      <a:pPr algn="ctr"/>
                      <a:r>
                        <a:rPr lang="en-US" sz="1800" dirty="0"/>
                        <a:t> Example Heading</a:t>
                      </a:r>
                    </a:p>
                  </a:txBody>
                  <a:tcPr marL="90627" marR="90627" marT="45314" marB="45314"/>
                </a:tc>
                <a:extLst>
                  <a:ext uri="{0D108BD9-81ED-4DB2-BD59-A6C34878D82A}">
                    <a16:rowId xmlns:a16="http://schemas.microsoft.com/office/drawing/2014/main" val="10000"/>
                  </a:ext>
                </a:extLst>
              </a:tr>
              <a:tr h="1123114">
                <a:tc>
                  <a:txBody>
                    <a:bodyPr/>
                    <a:lstStyle/>
                    <a:p>
                      <a:pPr algn="ctr"/>
                      <a:r>
                        <a:rPr lang="en-US" sz="1800"/>
                        <a:t>First</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b="1"/>
                        <a:t>Centered, Boldface or Italic Type, Headline-style Capitalization</a:t>
                      </a:r>
                    </a:p>
                    <a:p>
                      <a:pPr algn="ctr"/>
                      <a:endParaRPr lang="en-US" sz="400" b="1"/>
                    </a:p>
                    <a:p>
                      <a:pPr algn="ctr"/>
                      <a:r>
                        <a:rPr lang="en-US" sz="1500" b="1"/>
                        <a:t>Contemporary Art</a:t>
                      </a:r>
                      <a:endParaRPr lang="en-US" sz="1500" b="1">
                        <a:latin typeface="Times New Roman"/>
                        <a:cs typeface="Times New Roman"/>
                      </a:endParaRPr>
                    </a:p>
                  </a:txBody>
                  <a:tcPr marL="90627" marR="90627" marT="45314" marB="45314"/>
                </a:tc>
                <a:extLst>
                  <a:ext uri="{0D108BD9-81ED-4DB2-BD59-A6C34878D82A}">
                    <a16:rowId xmlns:a16="http://schemas.microsoft.com/office/drawing/2014/main" val="10001"/>
                  </a:ext>
                </a:extLst>
              </a:tr>
              <a:tr h="941006">
                <a:tc>
                  <a:txBody>
                    <a:bodyPr/>
                    <a:lstStyle/>
                    <a:p>
                      <a:pPr algn="ctr"/>
                      <a:r>
                        <a:rPr lang="en-US" sz="1800"/>
                        <a:t>Second</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dirty="0"/>
                        <a:t>Centered, Regular Type, Headline-style Capitalization</a:t>
                      </a:r>
                    </a:p>
                    <a:p>
                      <a:pPr algn="ctr"/>
                      <a:endParaRPr lang="en-US" sz="400" dirty="0"/>
                    </a:p>
                    <a:p>
                      <a:pPr algn="ctr"/>
                      <a:r>
                        <a:rPr lang="en-US" sz="1500" b="0" dirty="0"/>
                        <a:t>What</a:t>
                      </a:r>
                      <a:r>
                        <a:rPr lang="en-US" sz="1500" b="0" baseline="0" dirty="0"/>
                        <a:t> Are the Major Styles?</a:t>
                      </a:r>
                      <a:endParaRPr lang="en-US" sz="1500" b="0" dirty="0">
                        <a:latin typeface="Times New Roman"/>
                        <a:cs typeface="Times New Roman"/>
                      </a:endParaRPr>
                    </a:p>
                  </a:txBody>
                  <a:tcPr marL="90627" marR="90627" marT="45314" marB="45314"/>
                </a:tc>
                <a:extLst>
                  <a:ext uri="{0D108BD9-81ED-4DB2-BD59-A6C34878D82A}">
                    <a16:rowId xmlns:a16="http://schemas.microsoft.com/office/drawing/2014/main" val="10002"/>
                  </a:ext>
                </a:extLst>
              </a:tr>
              <a:tr h="1123114">
                <a:tc>
                  <a:txBody>
                    <a:bodyPr/>
                    <a:lstStyle/>
                    <a:p>
                      <a:pPr algn="ctr"/>
                      <a:r>
                        <a:rPr lang="en-US" sz="1800"/>
                        <a:t>Third level</a:t>
                      </a:r>
                      <a:endParaRPr lang="en-US" sz="1800" i="1">
                        <a:latin typeface="Times New Roman"/>
                        <a:cs typeface="Times New Roman"/>
                      </a:endParaRPr>
                    </a:p>
                  </a:txBody>
                  <a:tcPr marL="90627" marR="90627" marT="45314" marB="45314"/>
                </a:tc>
                <a:tc>
                  <a:txBody>
                    <a:bodyPr/>
                    <a:lstStyle/>
                    <a:p>
                      <a:pPr algn="l"/>
                      <a:r>
                        <a:rPr lang="en-US" sz="1800"/>
                        <a:t>Flush Left, Boldface or Italic Type, Headline-style Capitalization</a:t>
                      </a:r>
                    </a:p>
                    <a:p>
                      <a:pPr algn="l"/>
                      <a:endParaRPr lang="en-US" sz="400"/>
                    </a:p>
                    <a:p>
                      <a:pPr algn="l"/>
                      <a:r>
                        <a:rPr lang="en-US" sz="1500"/>
                        <a:t>Abstract Expressionism</a:t>
                      </a:r>
                      <a:endParaRPr lang="en-US" sz="1500" i="1">
                        <a:latin typeface="Times New Roman"/>
                        <a:cs typeface="Times New Roman"/>
                      </a:endParaRPr>
                    </a:p>
                  </a:txBody>
                  <a:tcPr marL="90627" marR="90627" marT="45314" marB="45314"/>
                </a:tc>
                <a:extLst>
                  <a:ext uri="{0D108BD9-81ED-4DB2-BD59-A6C34878D82A}">
                    <a16:rowId xmlns:a16="http://schemas.microsoft.com/office/drawing/2014/main" val="10003"/>
                  </a:ext>
                </a:extLst>
              </a:tr>
              <a:tr h="897686">
                <a:tc>
                  <a:txBody>
                    <a:bodyPr/>
                    <a:lstStyle/>
                    <a:p>
                      <a:pPr algn="ctr"/>
                      <a:r>
                        <a:rPr lang="en-US" sz="1800"/>
                        <a:t>Fourth level</a:t>
                      </a:r>
                      <a:endParaRPr lang="en-US" sz="1800" i="1">
                        <a:latin typeface="Times New Roman"/>
                        <a:cs typeface="Times New Roman"/>
                      </a:endParaRPr>
                    </a:p>
                  </a:txBody>
                  <a:tcPr marL="90627" marR="90627" marT="45314" marB="45314"/>
                </a:tc>
                <a:tc>
                  <a:txBody>
                    <a:bodyPr/>
                    <a:lstStyle/>
                    <a:p>
                      <a:pPr algn="l"/>
                      <a:r>
                        <a:rPr lang="en-US" sz="1800" dirty="0"/>
                        <a:t>Flush left, regular type, sentence-style capitalization</a:t>
                      </a:r>
                    </a:p>
                    <a:p>
                      <a:pPr algn="l"/>
                      <a:endParaRPr lang="en-US" sz="400" dirty="0"/>
                    </a:p>
                    <a:p>
                      <a:pPr algn="l"/>
                      <a:r>
                        <a:rPr lang="en-US" sz="1500" dirty="0"/>
                        <a:t>Major painters and practitioners</a:t>
                      </a:r>
                      <a:endParaRPr lang="en-US" sz="1500" dirty="0">
                        <a:latin typeface="Times New Roman"/>
                        <a:cs typeface="Times New Roman"/>
                      </a:endParaRPr>
                    </a:p>
                  </a:txBody>
                  <a:tcPr marL="90627" marR="90627" marT="45314" marB="4531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853918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267F-A975-BF79-8E98-37F62661DA12}"/>
              </a:ext>
            </a:extLst>
          </p:cNvPr>
          <p:cNvSpPr>
            <a:spLocks noGrp="1"/>
          </p:cNvSpPr>
          <p:nvPr>
            <p:ph type="title"/>
          </p:nvPr>
        </p:nvSpPr>
        <p:spPr>
          <a:xfrm>
            <a:off x="581192" y="702156"/>
            <a:ext cx="11029616" cy="1013800"/>
          </a:xfrm>
        </p:spPr>
        <p:txBody>
          <a:bodyPr>
            <a:normAutofit/>
          </a:bodyPr>
          <a:lstStyle/>
          <a:p>
            <a:r>
              <a:rPr lang="en-US">
                <a:solidFill>
                  <a:srgbClr val="FFFEFF"/>
                </a:solidFill>
              </a:rPr>
              <a:t>Why Cite Sources?</a:t>
            </a:r>
          </a:p>
        </p:txBody>
      </p:sp>
      <p:graphicFrame>
        <p:nvGraphicFramePr>
          <p:cNvPr id="5" name="Content Placeholder 2">
            <a:extLst>
              <a:ext uri="{FF2B5EF4-FFF2-40B4-BE49-F238E27FC236}">
                <a16:creationId xmlns:a16="http://schemas.microsoft.com/office/drawing/2014/main" id="{899A57F4-B4D3-0707-B098-88B7A82B370F}"/>
              </a:ext>
            </a:extLst>
          </p:cNvPr>
          <p:cNvGraphicFramePr>
            <a:graphicFrameLocks noGrp="1"/>
          </p:cNvGraphicFramePr>
          <p:nvPr>
            <p:ph idx="1"/>
            <p:extLst>
              <p:ext uri="{D42A27DB-BD31-4B8C-83A1-F6EECF244321}">
                <p14:modId xmlns:p14="http://schemas.microsoft.com/office/powerpoint/2010/main" val="418046989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ownload with solid fill">
            <a:hlinkClick r:id="rId7"/>
            <a:extLst>
              <a:ext uri="{FF2B5EF4-FFF2-40B4-BE49-F238E27FC236}">
                <a16:creationId xmlns:a16="http://schemas.microsoft.com/office/drawing/2014/main" id="{9D157096-DE3A-31A5-B725-D5993A6308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8341" y="3807724"/>
            <a:ext cx="656171" cy="656171"/>
          </a:xfrm>
          <a:prstGeom prst="rect">
            <a:avLst/>
          </a:prstGeom>
        </p:spPr>
      </p:pic>
    </p:spTree>
    <p:extLst>
      <p:ext uri="{BB962C8B-B14F-4D97-AF65-F5344CB8AC3E}">
        <p14:creationId xmlns:p14="http://schemas.microsoft.com/office/powerpoint/2010/main" val="416220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7490-DEA8-FB4B-B457-43BE60CA53A8}"/>
              </a:ext>
            </a:extLst>
          </p:cNvPr>
          <p:cNvSpPr>
            <a:spLocks noGrp="1"/>
          </p:cNvSpPr>
          <p:nvPr>
            <p:ph type="title"/>
          </p:nvPr>
        </p:nvSpPr>
        <p:spPr>
          <a:xfrm>
            <a:off x="581192" y="702156"/>
            <a:ext cx="11029616" cy="1013800"/>
          </a:xfrm>
        </p:spPr>
        <p:txBody>
          <a:bodyPr>
            <a:normAutofit/>
          </a:bodyPr>
          <a:lstStyle/>
          <a:p>
            <a:r>
              <a:rPr lang="en-US"/>
              <a:t>Citing Specific types of sources</a:t>
            </a:r>
          </a:p>
        </p:txBody>
      </p:sp>
      <p:sp>
        <p:nvSpPr>
          <p:cNvPr id="26" name="Rectangle 25">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p view of books with different cover colours">
            <a:extLst>
              <a:ext uri="{FF2B5EF4-FFF2-40B4-BE49-F238E27FC236}">
                <a16:creationId xmlns:a16="http://schemas.microsoft.com/office/drawing/2014/main" id="{B2CBDB80-C00F-E793-D1C4-D240379BEC69}"/>
              </a:ext>
            </a:extLst>
          </p:cNvPr>
          <p:cNvPicPr>
            <a:picLocks noChangeAspect="1"/>
          </p:cNvPicPr>
          <p:nvPr/>
        </p:nvPicPr>
        <p:blipFill rotWithShape="1">
          <a:blip r:embed="rId2"/>
          <a:srcRect t="15545" r="-3" b="10918"/>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D39F0A9C-5913-5F4A-53BA-B8BC0193C145}"/>
              </a:ext>
            </a:extLst>
          </p:cNvPr>
          <p:cNvSpPr>
            <a:spLocks noGrp="1"/>
          </p:cNvSpPr>
          <p:nvPr>
            <p:ph idx="1"/>
          </p:nvPr>
        </p:nvSpPr>
        <p:spPr>
          <a:xfrm>
            <a:off x="6335805" y="2180497"/>
            <a:ext cx="5275001" cy="2035904"/>
          </a:xfrm>
        </p:spPr>
        <p:txBody>
          <a:bodyPr>
            <a:normAutofit lnSpcReduction="10000"/>
          </a:bodyPr>
          <a:lstStyle/>
          <a:p>
            <a:pPr marL="0" indent="0">
              <a:buNone/>
            </a:pPr>
            <a:r>
              <a:rPr lang="en-US" sz="2000" dirty="0"/>
              <a:t>The following slides will provide guidelines, examples, and locations in the Turabian manual for citing common types of sources.</a:t>
            </a:r>
          </a:p>
          <a:p>
            <a:pPr marL="406400" indent="-231775"/>
            <a:r>
              <a:rPr lang="en-US" sz="2000" dirty="0"/>
              <a:t>For example, 17.1 provides guidance on citing books; 17.1.3 provides guidance on citing specific editions of books, etc.</a:t>
            </a:r>
          </a:p>
        </p:txBody>
      </p:sp>
      <p:sp>
        <p:nvSpPr>
          <p:cNvPr id="4" name="TextBox 3">
            <a:extLst>
              <a:ext uri="{FF2B5EF4-FFF2-40B4-BE49-F238E27FC236}">
                <a16:creationId xmlns:a16="http://schemas.microsoft.com/office/drawing/2014/main" id="{8844699E-9A6D-EB58-CF12-743E215FB740}"/>
              </a:ext>
            </a:extLst>
          </p:cNvPr>
          <p:cNvSpPr txBox="1"/>
          <p:nvPr/>
        </p:nvSpPr>
        <p:spPr>
          <a:xfrm>
            <a:off x="7052614" y="4680942"/>
            <a:ext cx="4380275" cy="1261884"/>
          </a:xfrm>
          <a:prstGeom prst="rect">
            <a:avLst/>
          </a:prstGeom>
          <a:noFill/>
        </p:spPr>
        <p:txBody>
          <a:bodyPr wrap="square" rtlCol="0">
            <a:spAutoFit/>
          </a:bodyPr>
          <a:lstStyle/>
          <a:p>
            <a:r>
              <a:rPr lang="en-US" sz="1900" dirty="0"/>
              <a:t>Download two reference guides for citing sources on our </a:t>
            </a:r>
            <a:r>
              <a:rPr lang="en-US" sz="1900" dirty="0">
                <a:solidFill>
                  <a:schemeClr val="accent5"/>
                </a:solidFill>
                <a:hlinkClick r:id="rId3">
                  <a:extLst>
                    <a:ext uri="{A12FA001-AC4F-418D-AE19-62706E023703}">
                      <ahyp:hlinkClr xmlns:ahyp="http://schemas.microsoft.com/office/drawing/2018/hyperlinkcolor" val="tx"/>
                    </a:ext>
                  </a:extLst>
                </a:hlinkClick>
              </a:rPr>
              <a:t>Resources</a:t>
            </a:r>
            <a:r>
              <a:rPr lang="en-US" sz="1900" dirty="0"/>
              <a:t> page:</a:t>
            </a:r>
          </a:p>
          <a:p>
            <a:pPr marL="346075" indent="-166688">
              <a:buFont typeface="Arial" panose="020B0604020202020204" pitchFamily="34" charset="0"/>
              <a:buChar char="•"/>
            </a:pPr>
            <a:r>
              <a:rPr lang="en-US" sz="1900" dirty="0"/>
              <a:t>Citing Common Sources in Turabian</a:t>
            </a:r>
          </a:p>
          <a:p>
            <a:pPr marL="346075" indent="-166688">
              <a:buFont typeface="Arial" panose="020B0604020202020204" pitchFamily="34" charset="0"/>
              <a:buChar char="•"/>
            </a:pPr>
            <a:r>
              <a:rPr lang="en-US" sz="1900" dirty="0"/>
              <a:t>Guidance for Research Papers</a:t>
            </a:r>
          </a:p>
        </p:txBody>
      </p:sp>
      <p:pic>
        <p:nvPicPr>
          <p:cNvPr id="7" name="Graphic 6" descr="Download with solid fill">
            <a:hlinkClick r:id="rId3"/>
            <a:extLst>
              <a:ext uri="{FF2B5EF4-FFF2-40B4-BE49-F238E27FC236}">
                <a16:creationId xmlns:a16="http://schemas.microsoft.com/office/drawing/2014/main" id="{77673A0F-839A-E72B-9EB5-88B56E7DC6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5805" y="4956284"/>
            <a:ext cx="711199" cy="711199"/>
          </a:xfrm>
          <a:prstGeom prst="rect">
            <a:avLst/>
          </a:prstGeom>
        </p:spPr>
      </p:pic>
    </p:spTree>
    <p:extLst>
      <p:ext uri="{BB962C8B-B14F-4D97-AF65-F5344CB8AC3E}">
        <p14:creationId xmlns:p14="http://schemas.microsoft.com/office/powerpoint/2010/main" val="68366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6" name="Rectangle 25">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643468" y="1033389"/>
            <a:ext cx="4826256" cy="4825409"/>
          </a:xfrm>
        </p:spPr>
        <p:txBody>
          <a:bodyPr anchor="ctr">
            <a:normAutofit/>
          </a:bodyPr>
          <a:lstStyle/>
          <a:p>
            <a:r>
              <a:rPr lang="en-US" sz="3600" dirty="0">
                <a:solidFill>
                  <a:srgbClr val="FFFFFF"/>
                </a:solidFill>
              </a:rPr>
              <a:t>Citing the Bible: </a:t>
            </a:r>
            <a:br>
              <a:rPr lang="en-US" sz="3000" dirty="0">
                <a:solidFill>
                  <a:srgbClr val="FFFFFF"/>
                </a:solidFill>
              </a:rPr>
            </a:br>
            <a:br>
              <a:rPr lang="en-US" sz="3000" dirty="0">
                <a:solidFill>
                  <a:srgbClr val="FFFFFF"/>
                </a:solidFill>
              </a:rPr>
            </a:br>
            <a:r>
              <a:rPr lang="en-US" sz="2400" dirty="0">
                <a:solidFill>
                  <a:srgbClr val="FFFFFF"/>
                </a:solidFill>
              </a:rPr>
              <a:t>In-text Citations</a:t>
            </a: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6319777" y="1354917"/>
            <a:ext cx="5590572" cy="5381550"/>
          </a:xfrm>
          <a:ln w="57150">
            <a:noFill/>
          </a:ln>
        </p:spPr>
        <p:txBody>
          <a:bodyPr anchor="ctr">
            <a:noAutofit/>
          </a:bodyPr>
          <a:lstStyle/>
          <a:p>
            <a:pPr lvl="1">
              <a:lnSpc>
                <a:spcPct val="90000"/>
              </a:lnSpc>
            </a:pPr>
            <a:r>
              <a:rPr lang="en-US" sz="2000" i="1" dirty="0">
                <a:solidFill>
                  <a:schemeClr val="accent2">
                    <a:lumMod val="50000"/>
                  </a:schemeClr>
                </a:solidFill>
              </a:rPr>
              <a:t>Quoting scripture in the text. </a:t>
            </a:r>
            <a:r>
              <a:rPr lang="en-US" sz="2000" dirty="0">
                <a:solidFill>
                  <a:schemeClr val="accent2">
                    <a:lumMod val="50000"/>
                  </a:schemeClr>
                </a:solidFill>
              </a:rPr>
              <a:t>Put the full reference in a parenthetical cite. Identify the version (17.8.2 and 24.6). </a:t>
            </a:r>
          </a:p>
          <a:p>
            <a:pPr lvl="2">
              <a:lnSpc>
                <a:spcPct val="90000"/>
              </a:lnSpc>
            </a:pPr>
            <a:r>
              <a:rPr lang="en-US" sz="1800" dirty="0">
                <a:solidFill>
                  <a:schemeClr val="accent2">
                    <a:lumMod val="50000"/>
                  </a:schemeClr>
                </a:solidFill>
              </a:rPr>
              <a:t>“I will build you up again” (Jer. 31:4 NIV).</a:t>
            </a:r>
          </a:p>
          <a:p>
            <a:pPr lvl="1">
              <a:lnSpc>
                <a:spcPct val="90000"/>
              </a:lnSpc>
            </a:pPr>
            <a:r>
              <a:rPr lang="en-US" sz="2000" i="1" dirty="0">
                <a:solidFill>
                  <a:schemeClr val="accent2">
                    <a:lumMod val="50000"/>
                  </a:schemeClr>
                </a:solidFill>
              </a:rPr>
              <a:t>Referring to whole chapters or books. </a:t>
            </a:r>
            <a:r>
              <a:rPr lang="en-US" sz="2000" dirty="0">
                <a:solidFill>
                  <a:schemeClr val="accent2">
                    <a:lumMod val="50000"/>
                  </a:schemeClr>
                </a:solidFill>
              </a:rPr>
              <a:t>Spell out the names of the books (24.6).</a:t>
            </a:r>
          </a:p>
          <a:p>
            <a:pPr lvl="2">
              <a:lnSpc>
                <a:spcPct val="90000"/>
              </a:lnSpc>
            </a:pPr>
            <a:r>
              <a:rPr lang="en-US" sz="1800" dirty="0">
                <a:solidFill>
                  <a:schemeClr val="accent2">
                    <a:lumMod val="50000"/>
                  </a:schemeClr>
                </a:solidFill>
              </a:rPr>
              <a:t>Jeremiah 42-44 records the flight of the Jews to Egypt.</a:t>
            </a:r>
          </a:p>
          <a:p>
            <a:pPr lvl="2">
              <a:lnSpc>
                <a:spcPct val="90000"/>
              </a:lnSpc>
            </a:pPr>
            <a:r>
              <a:rPr lang="en-US" sz="1800" dirty="0">
                <a:solidFill>
                  <a:schemeClr val="accent2">
                    <a:lumMod val="50000"/>
                  </a:schemeClr>
                </a:solidFill>
              </a:rPr>
              <a:t>The creation story is told twice in Genesis.</a:t>
            </a:r>
          </a:p>
          <a:p>
            <a:pPr lvl="1">
              <a:lnSpc>
                <a:spcPct val="90000"/>
              </a:lnSpc>
            </a:pPr>
            <a:r>
              <a:rPr lang="en-US" sz="2000" i="1" dirty="0">
                <a:solidFill>
                  <a:schemeClr val="accent2">
                    <a:lumMod val="50000"/>
                  </a:schemeClr>
                </a:solidFill>
              </a:rPr>
              <a:t>Identifying passages by verse.</a:t>
            </a:r>
            <a:r>
              <a:rPr lang="en-US" sz="2000" dirty="0">
                <a:solidFill>
                  <a:schemeClr val="accent2">
                    <a:lumMod val="50000"/>
                  </a:schemeClr>
                </a:solidFill>
              </a:rPr>
              <a:t> Abbreviate the names of the books (24.6).</a:t>
            </a:r>
          </a:p>
          <a:p>
            <a:pPr lvl="2">
              <a:lnSpc>
                <a:spcPct val="90000"/>
              </a:lnSpc>
            </a:pPr>
            <a:r>
              <a:rPr lang="en-US" sz="1800" dirty="0">
                <a:solidFill>
                  <a:schemeClr val="accent2">
                    <a:lumMod val="50000"/>
                  </a:schemeClr>
                </a:solidFill>
              </a:rPr>
              <a:t>In Jer. 31:4 the prophet states, “I will build you up again.” </a:t>
            </a:r>
          </a:p>
          <a:p>
            <a:pPr marL="324000" lvl="1" indent="0">
              <a:lnSpc>
                <a:spcPct val="90000"/>
              </a:lnSpc>
              <a:buNone/>
            </a:pPr>
            <a:endParaRPr lang="en-US" sz="1900" i="1" dirty="0">
              <a:solidFill>
                <a:schemeClr val="accent2">
                  <a:lumMod val="50000"/>
                </a:schemeClr>
              </a:solidFill>
            </a:endParaRPr>
          </a:p>
          <a:p>
            <a:pPr marL="324000" lvl="1" indent="0">
              <a:lnSpc>
                <a:spcPct val="90000"/>
              </a:lnSpc>
              <a:buNone/>
            </a:pPr>
            <a:r>
              <a:rPr lang="en-US" sz="1900" i="1" dirty="0">
                <a:solidFill>
                  <a:schemeClr val="accent2">
                    <a:lumMod val="50000"/>
                  </a:schemeClr>
                </a:solidFill>
              </a:rPr>
              <a:t>Note: Never write out the words “chapter(s)” or “verse” after the title of a biblical book, but use the form Matthew 5, or Gal. 5:22-23. </a:t>
            </a:r>
          </a:p>
          <a:p>
            <a:pPr lvl="1">
              <a:lnSpc>
                <a:spcPct val="90000"/>
              </a:lnSpc>
            </a:pPr>
            <a:endParaRPr lang="en-US" sz="2000" dirty="0">
              <a:solidFill>
                <a:schemeClr val="accent2">
                  <a:lumMod val="50000"/>
                </a:schemeClr>
              </a:solidFill>
            </a:endParaRPr>
          </a:p>
          <a:p>
            <a:pPr lvl="1">
              <a:lnSpc>
                <a:spcPct val="90000"/>
              </a:lnSpc>
            </a:pPr>
            <a:endParaRPr lang="en-US" sz="2000" dirty="0">
              <a:solidFill>
                <a:schemeClr val="accent2">
                  <a:lumMod val="50000"/>
                </a:schemeClr>
              </a:solidFill>
            </a:endParaRPr>
          </a:p>
        </p:txBody>
      </p:sp>
    </p:spTree>
    <p:extLst>
      <p:ext uri="{BB962C8B-B14F-4D97-AF65-F5344CB8AC3E}">
        <p14:creationId xmlns:p14="http://schemas.microsoft.com/office/powerpoint/2010/main" val="196091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a:t>
            </a:r>
            <a:br>
              <a:rPr lang="en-US" sz="3000" dirty="0">
                <a:solidFill>
                  <a:schemeClr val="accent1"/>
                </a:solidFill>
              </a:rPr>
            </a:br>
            <a:br>
              <a:rPr lang="en-US" sz="3000" dirty="0">
                <a:solidFill>
                  <a:schemeClr val="accent1"/>
                </a:solidFill>
              </a:rPr>
            </a:br>
            <a:r>
              <a:rPr lang="en-US" sz="2400" dirty="0">
                <a:solidFill>
                  <a:schemeClr val="accent1"/>
                </a:solidFill>
              </a:rPr>
              <a:t>Abbreviations</a:t>
            </a:r>
          </a:p>
        </p:txBody>
      </p:sp>
      <p:sp>
        <p:nvSpPr>
          <p:cNvPr id="29" name="Rectangle 28">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4429999" y="738422"/>
            <a:ext cx="7132320" cy="4834921"/>
          </a:xfrm>
        </p:spPr>
        <p:txBody>
          <a:bodyPr>
            <a:normAutofit fontScale="92500" lnSpcReduction="10000"/>
          </a:bodyPr>
          <a:lstStyle/>
          <a:p>
            <a:pPr marL="0" indent="0">
              <a:buNone/>
            </a:pPr>
            <a:r>
              <a:rPr lang="en-US" sz="2600" dirty="0">
                <a:solidFill>
                  <a:srgbClr val="FFFFFF"/>
                </a:solidFill>
              </a:rPr>
              <a:t>Bible-related abbreviations:</a:t>
            </a:r>
          </a:p>
          <a:p>
            <a:pPr lvl="1"/>
            <a:r>
              <a:rPr lang="en-US" sz="2400" dirty="0">
                <a:solidFill>
                  <a:srgbClr val="FFFFFF"/>
                </a:solidFill>
              </a:rPr>
              <a:t>Old Testament (OT), New Testament (NT)</a:t>
            </a:r>
          </a:p>
          <a:p>
            <a:pPr lvl="1"/>
            <a:r>
              <a:rPr lang="en-US" sz="2400" dirty="0">
                <a:solidFill>
                  <a:srgbClr val="FFFFFF"/>
                </a:solidFill>
              </a:rPr>
              <a:t>Books of the Bible: use either </a:t>
            </a:r>
            <a:r>
              <a:rPr lang="en-US" sz="2400" i="1" dirty="0">
                <a:solidFill>
                  <a:srgbClr val="FFFFFF"/>
                </a:solidFill>
              </a:rPr>
              <a:t>traditional </a:t>
            </a:r>
            <a:r>
              <a:rPr lang="en-US" sz="2400" dirty="0">
                <a:solidFill>
                  <a:srgbClr val="FFFFFF"/>
                </a:solidFill>
              </a:rPr>
              <a:t>or </a:t>
            </a:r>
            <a:r>
              <a:rPr lang="en-US" sz="2400" i="1" dirty="0">
                <a:solidFill>
                  <a:srgbClr val="FFFFFF"/>
                </a:solidFill>
              </a:rPr>
              <a:t>shorter </a:t>
            </a:r>
            <a:r>
              <a:rPr lang="en-US" sz="2400" dirty="0">
                <a:solidFill>
                  <a:srgbClr val="FFFFFF"/>
                </a:solidFill>
              </a:rPr>
              <a:t>abbreviations (pick one or the other and be consistent):</a:t>
            </a:r>
            <a:endParaRPr lang="en-US" sz="2400" i="1" dirty="0">
              <a:solidFill>
                <a:srgbClr val="FFFFFF"/>
              </a:solidFill>
            </a:endParaRPr>
          </a:p>
          <a:p>
            <a:pPr lvl="2"/>
            <a:r>
              <a:rPr lang="en-US" sz="2400" dirty="0">
                <a:solidFill>
                  <a:srgbClr val="FFFFFF"/>
                </a:solidFill>
              </a:rPr>
              <a:t>Traditional example: 2 Chron.</a:t>
            </a:r>
          </a:p>
          <a:p>
            <a:pPr lvl="2"/>
            <a:r>
              <a:rPr lang="en-US" sz="2400" dirty="0">
                <a:solidFill>
                  <a:srgbClr val="FFFFFF"/>
                </a:solidFill>
              </a:rPr>
              <a:t>Shorter example: 2 Chr</a:t>
            </a:r>
          </a:p>
          <a:p>
            <a:pPr lvl="1"/>
            <a:r>
              <a:rPr lang="en-US" sz="2400" dirty="0">
                <a:solidFill>
                  <a:srgbClr val="FFFFFF"/>
                </a:solidFill>
              </a:rPr>
              <a:t>For a list of abbreviations for books of the Bible, see sections 24.6.1 and 24.6.3 in the Turabian manual.</a:t>
            </a:r>
          </a:p>
          <a:p>
            <a:pPr lvl="1"/>
            <a:r>
              <a:rPr lang="en-US" sz="2400" dirty="0">
                <a:solidFill>
                  <a:srgbClr val="FFFFFF"/>
                </a:solidFill>
              </a:rPr>
              <a:t>In the regular text of a paper, spell out “verses,” e.g., “In verses 8-10 we read. . . .” But in parentheses or footnotes, abbreviate “verses” as vv. E.g., (vv. 8-10). </a:t>
            </a:r>
          </a:p>
        </p:txBody>
      </p:sp>
      <p:sp>
        <p:nvSpPr>
          <p:cNvPr id="4" name="TextBox 3">
            <a:extLst>
              <a:ext uri="{FF2B5EF4-FFF2-40B4-BE49-F238E27FC236}">
                <a16:creationId xmlns:a16="http://schemas.microsoft.com/office/drawing/2014/main" id="{CFFBB368-DFE5-6F70-BCB3-7F05CFBE61F7}"/>
              </a:ext>
            </a:extLst>
          </p:cNvPr>
          <p:cNvSpPr txBox="1"/>
          <p:nvPr/>
        </p:nvSpPr>
        <p:spPr>
          <a:xfrm>
            <a:off x="5817870" y="5638115"/>
            <a:ext cx="5200650" cy="584775"/>
          </a:xfrm>
          <a:prstGeom prst="rect">
            <a:avLst/>
          </a:prstGeom>
          <a:noFill/>
        </p:spPr>
        <p:txBody>
          <a:bodyPr wrap="square" rtlCol="0">
            <a:spAutoFit/>
          </a:bodyPr>
          <a:lstStyle/>
          <a:p>
            <a:r>
              <a:rPr lang="en-US" sz="1600" dirty="0">
                <a:solidFill>
                  <a:schemeClr val="bg1"/>
                </a:solidFill>
              </a:rPr>
              <a:t>Pro tip: download “Citing the Bible in Turabian” and “Guidance for Research Papers” from the </a:t>
            </a:r>
            <a:r>
              <a:rPr lang="en-US" sz="1600" dirty="0">
                <a:solidFill>
                  <a:srgbClr val="0070C0"/>
                </a:solidFill>
                <a:hlinkClick r:id="rId2">
                  <a:extLst>
                    <a:ext uri="{A12FA001-AC4F-418D-AE19-62706E023703}">
                      <ahyp:hlinkClr xmlns:ahyp="http://schemas.microsoft.com/office/drawing/2018/hyperlinkcolor" val="tx"/>
                    </a:ext>
                  </a:extLst>
                </a:hlinkClick>
              </a:rPr>
              <a:t>Resources</a:t>
            </a:r>
            <a:r>
              <a:rPr lang="en-US" sz="1600" dirty="0">
                <a:solidFill>
                  <a:schemeClr val="bg1"/>
                </a:solidFill>
              </a:rPr>
              <a:t> page.</a:t>
            </a:r>
          </a:p>
        </p:txBody>
      </p:sp>
      <p:pic>
        <p:nvPicPr>
          <p:cNvPr id="5" name="Graphic 4">
            <a:hlinkClick r:id="rId2"/>
            <a:extLst>
              <a:ext uri="{FF2B5EF4-FFF2-40B4-BE49-F238E27FC236}">
                <a16:creationId xmlns:a16="http://schemas.microsoft.com/office/drawing/2014/main" id="{051E5EF4-30CE-94A5-BD85-120C7E9E07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60357" y="5665377"/>
            <a:ext cx="557513" cy="557513"/>
          </a:xfrm>
          <a:prstGeom prst="rect">
            <a:avLst/>
          </a:prstGeom>
        </p:spPr>
      </p:pic>
    </p:spTree>
    <p:extLst>
      <p:ext uri="{BB962C8B-B14F-4D97-AF65-F5344CB8AC3E}">
        <p14:creationId xmlns:p14="http://schemas.microsoft.com/office/powerpoint/2010/main" val="4131722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 </a:t>
            </a:r>
            <a:br>
              <a:rPr lang="en-US" sz="3200" dirty="0">
                <a:solidFill>
                  <a:schemeClr val="accent1"/>
                </a:solidFill>
              </a:rPr>
            </a:br>
            <a:br>
              <a:rPr lang="en-US" sz="3200" dirty="0">
                <a:solidFill>
                  <a:schemeClr val="accent1"/>
                </a:solidFill>
              </a:rPr>
            </a:br>
            <a:r>
              <a:rPr lang="en-US" sz="2400" dirty="0">
                <a:solidFill>
                  <a:schemeClr val="accent1"/>
                </a:solidFill>
              </a:rPr>
              <a:t>Versions of the Bible</a:t>
            </a:r>
          </a:p>
        </p:txBody>
      </p:sp>
      <p:sp>
        <p:nvSpPr>
          <p:cNvPr id="38" name="Rectangle 37">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6" name="Content Placeholder 2">
            <a:extLst>
              <a:ext uri="{FF2B5EF4-FFF2-40B4-BE49-F238E27FC236}">
                <a16:creationId xmlns:a16="http://schemas.microsoft.com/office/drawing/2014/main" id="{92782D09-D3C1-3ECB-C2CB-90E29671407B}"/>
              </a:ext>
            </a:extLst>
          </p:cNvPr>
          <p:cNvGraphicFramePr>
            <a:graphicFrameLocks noGrp="1"/>
          </p:cNvGraphicFramePr>
          <p:nvPr>
            <p:ph idx="1"/>
            <p:extLst>
              <p:ext uri="{D42A27DB-BD31-4B8C-83A1-F6EECF244321}">
                <p14:modId xmlns:p14="http://schemas.microsoft.com/office/powerpoint/2010/main" val="29633091"/>
              </p:ext>
            </p:extLst>
          </p:nvPr>
        </p:nvGraphicFramePr>
        <p:xfrm>
          <a:off x="4702629" y="1073231"/>
          <a:ext cx="6599582" cy="4711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BC83BBB-BD2F-FB0C-62D3-4563EB1E81ED}"/>
              </a:ext>
            </a:extLst>
          </p:cNvPr>
          <p:cNvSpPr txBox="1"/>
          <p:nvPr/>
        </p:nvSpPr>
        <p:spPr>
          <a:xfrm>
            <a:off x="4520728" y="5923507"/>
            <a:ext cx="7042838" cy="338554"/>
          </a:xfrm>
          <a:prstGeom prst="rect">
            <a:avLst/>
          </a:prstGeom>
          <a:noFill/>
        </p:spPr>
        <p:txBody>
          <a:bodyPr wrap="square" rtlCol="0">
            <a:spAutoFit/>
          </a:bodyPr>
          <a:lstStyle/>
          <a:p>
            <a:r>
              <a:rPr lang="en-US" sz="1600" baseline="40000" dirty="0">
                <a:solidFill>
                  <a:schemeClr val="bg1"/>
                </a:solidFill>
                <a:cs typeface="Times New Roman" pitchFamily="18" charset="0"/>
              </a:rPr>
              <a:t>1</a:t>
            </a:r>
            <a:r>
              <a:rPr lang="en-US" sz="1600" dirty="0">
                <a:solidFill>
                  <a:schemeClr val="bg1"/>
                </a:solidFill>
                <a:cs typeface="Times New Roman" pitchFamily="18" charset="0"/>
              </a:rPr>
              <a:t> Unless otherwise noted, this and all subsequent references are from the </a:t>
            </a:r>
            <a:r>
              <a:rPr lang="en-US" sz="1600" cap="small" dirty="0">
                <a:solidFill>
                  <a:schemeClr val="bg1"/>
                </a:solidFill>
                <a:cs typeface="Times New Roman" pitchFamily="18" charset="0"/>
              </a:rPr>
              <a:t>NRSV</a:t>
            </a:r>
            <a:r>
              <a:rPr lang="en-US" sz="1600" dirty="0">
                <a:solidFill>
                  <a:schemeClr val="bg1"/>
                </a:solidFill>
                <a:cs typeface="Times New Roman" pitchFamily="18" charset="0"/>
              </a:rPr>
              <a:t>.</a:t>
            </a:r>
            <a:endParaRPr lang="en-US" sz="1600" dirty="0">
              <a:solidFill>
                <a:schemeClr val="bg1"/>
              </a:solidFill>
            </a:endParaRPr>
          </a:p>
        </p:txBody>
      </p:sp>
    </p:spTree>
    <p:extLst>
      <p:ext uri="{BB962C8B-B14F-4D97-AF65-F5344CB8AC3E}">
        <p14:creationId xmlns:p14="http://schemas.microsoft.com/office/powerpoint/2010/main" val="378773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82B345-B834-2BA6-9101-A2CFF086B8D1}"/>
              </a:ext>
            </a:extLst>
          </p:cNvPr>
          <p:cNvSpPr>
            <a:spLocks noGrp="1"/>
          </p:cNvSpPr>
          <p:nvPr>
            <p:ph type="title"/>
          </p:nvPr>
        </p:nvSpPr>
        <p:spPr>
          <a:xfrm>
            <a:off x="764110" y="826346"/>
            <a:ext cx="3171905" cy="1013800"/>
          </a:xfrm>
        </p:spPr>
        <p:txBody>
          <a:bodyPr vert="horz" lIns="91440" tIns="45720" rIns="91440" bIns="45720" rtlCol="0" anchor="b">
            <a:normAutofit/>
          </a:bodyPr>
          <a:lstStyle/>
          <a:p>
            <a:r>
              <a:rPr lang="en-US" sz="3200" dirty="0">
                <a:solidFill>
                  <a:srgbClr val="FFFFFF"/>
                </a:solidFill>
              </a:rPr>
              <a:t>Citing Books</a:t>
            </a:r>
          </a:p>
        </p:txBody>
      </p:sp>
      <p:grpSp>
        <p:nvGrpSpPr>
          <p:cNvPr id="53" name="Group 5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4" name="Rectangle 5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4" name="Table 3">
            <a:extLst>
              <a:ext uri="{FF2B5EF4-FFF2-40B4-BE49-F238E27FC236}">
                <a16:creationId xmlns:a16="http://schemas.microsoft.com/office/drawing/2014/main" id="{1F2F3E74-12B3-7621-287E-45037A6AEA0E}"/>
              </a:ext>
            </a:extLst>
          </p:cNvPr>
          <p:cNvGraphicFramePr>
            <a:graphicFrameLocks noGrp="1"/>
          </p:cNvGraphicFramePr>
          <p:nvPr>
            <p:extLst>
              <p:ext uri="{D42A27DB-BD31-4B8C-83A1-F6EECF244321}">
                <p14:modId xmlns:p14="http://schemas.microsoft.com/office/powerpoint/2010/main" val="3727377906"/>
              </p:ext>
            </p:extLst>
          </p:nvPr>
        </p:nvGraphicFramePr>
        <p:xfrm>
          <a:off x="4568800" y="978687"/>
          <a:ext cx="6866507" cy="4953367"/>
        </p:xfrm>
        <a:graphic>
          <a:graphicData uri="http://schemas.openxmlformats.org/drawingml/2006/table">
            <a:tbl>
              <a:tblPr firstRow="1" bandRow="1">
                <a:tableStyleId>{F5AB1C69-6EDB-4FF4-983F-18BD219EF322}</a:tableStyleId>
              </a:tblPr>
              <a:tblGrid>
                <a:gridCol w="2017057">
                  <a:extLst>
                    <a:ext uri="{9D8B030D-6E8A-4147-A177-3AD203B41FA5}">
                      <a16:colId xmlns:a16="http://schemas.microsoft.com/office/drawing/2014/main" val="20000"/>
                    </a:ext>
                  </a:extLst>
                </a:gridCol>
                <a:gridCol w="4849450">
                  <a:extLst>
                    <a:ext uri="{9D8B030D-6E8A-4147-A177-3AD203B41FA5}">
                      <a16:colId xmlns:a16="http://schemas.microsoft.com/office/drawing/2014/main" val="20001"/>
                    </a:ext>
                  </a:extLst>
                </a:gridCol>
              </a:tblGrid>
              <a:tr h="693426">
                <a:tc>
                  <a:txBody>
                    <a:bodyPr/>
                    <a:lstStyle/>
                    <a:p>
                      <a:pPr algn="ctr"/>
                      <a:r>
                        <a:rPr lang="en-US" sz="1900"/>
                        <a:t>Type of Source</a:t>
                      </a:r>
                    </a:p>
                  </a:txBody>
                  <a:tcPr marL="76112" marR="76112" marT="38057" marB="38057"/>
                </a:tc>
                <a:tc>
                  <a:txBody>
                    <a:bodyPr/>
                    <a:lstStyle/>
                    <a:p>
                      <a:pPr algn="ctr"/>
                      <a:r>
                        <a:rPr lang="en-US" sz="1900" dirty="0"/>
                        <a:t>Footnote</a:t>
                      </a:r>
                    </a:p>
                    <a:p>
                      <a:pPr algn="ctr"/>
                      <a:r>
                        <a:rPr lang="en-US" sz="1900" baseline="0" dirty="0"/>
                        <a:t>Bibliography</a:t>
                      </a:r>
                      <a:endParaRPr lang="en-US" sz="1900" dirty="0"/>
                    </a:p>
                  </a:txBody>
                  <a:tcPr marL="76112" marR="76112" marT="38057" marB="38057"/>
                </a:tc>
                <a:extLst>
                  <a:ext uri="{0D108BD9-81ED-4DB2-BD59-A6C34878D82A}">
                    <a16:rowId xmlns:a16="http://schemas.microsoft.com/office/drawing/2014/main" val="10000"/>
                  </a:ext>
                </a:extLst>
              </a:tr>
              <a:tr h="1334033">
                <a:tc>
                  <a:txBody>
                    <a:bodyPr/>
                    <a:lstStyle/>
                    <a:p>
                      <a:r>
                        <a:rPr lang="en-US" sz="1400" b="1" kern="1200" dirty="0">
                          <a:solidFill>
                            <a:schemeClr val="dk1"/>
                          </a:solidFill>
                          <a:effectLst/>
                        </a:rPr>
                        <a:t>Book, Basic order</a:t>
                      </a:r>
                      <a:r>
                        <a:rPr lang="en-US" sz="1400" dirty="0">
                          <a:effectLst/>
                        </a:rPr>
                        <a:t> </a:t>
                      </a:r>
                      <a:endParaRPr lang="en-US" sz="1400" dirty="0"/>
                    </a:p>
                  </a:txBody>
                  <a:tcPr marL="76112" marR="76112" marT="38057" marB="38057"/>
                </a:tc>
                <a:tc>
                  <a:txBody>
                    <a:bodyPr/>
                    <a:lstStyle/>
                    <a:p>
                      <a:pPr marL="0" indent="457200"/>
                      <a:r>
                        <a:rPr lang="en-US" sz="1400" kern="1200" baseline="30000" dirty="0">
                          <a:solidFill>
                            <a:schemeClr val="dk1"/>
                          </a:solidFill>
                          <a:effectLst/>
                        </a:rPr>
                        <a:t>1</a:t>
                      </a:r>
                      <a:r>
                        <a:rPr lang="en-US" sz="1400" dirty="0"/>
                        <a:t>Author’s First and Last Names</a:t>
                      </a:r>
                      <a:r>
                        <a:rPr lang="en-US" sz="1400" kern="1200" dirty="0">
                          <a:solidFill>
                            <a:schemeClr val="dk1"/>
                          </a:solidFill>
                          <a:effectLst/>
                        </a:rPr>
                        <a:t>, </a:t>
                      </a:r>
                      <a:r>
                        <a:rPr lang="en-US" sz="1400" i="1" kern="1200" dirty="0">
                          <a:solidFill>
                            <a:schemeClr val="dk1"/>
                          </a:solidFill>
                          <a:effectLst/>
                        </a:rPr>
                        <a:t>Book Title</a:t>
                      </a:r>
                      <a:r>
                        <a:rPr lang="en-US" sz="1400" kern="1200" dirty="0">
                          <a:solidFill>
                            <a:schemeClr val="dk1"/>
                          </a:solidFill>
                          <a:effectLst/>
                        </a:rPr>
                        <a:t>, ed., trans., Series, Edition, vol. (City, ST: Publisher, Year), Pages.</a:t>
                      </a:r>
                      <a:r>
                        <a:rPr lang="en-US" sz="1400" dirty="0">
                          <a:effectLst/>
                        </a:rPr>
                        <a:t> </a:t>
                      </a:r>
                      <a:endParaRPr lang="en-US" sz="1400" kern="1200" dirty="0">
                        <a:solidFill>
                          <a:schemeClr val="dk1"/>
                        </a:solidFill>
                        <a:effectLst/>
                      </a:endParaRPr>
                    </a:p>
                    <a:p>
                      <a:endParaRPr lang="en-US" sz="1400" kern="1200" dirty="0">
                        <a:solidFill>
                          <a:schemeClr val="dk1"/>
                        </a:solidFill>
                        <a:effectLst/>
                      </a:endParaRPr>
                    </a:p>
                    <a:p>
                      <a:pPr marL="520700" indent="-520700"/>
                      <a:r>
                        <a:rPr lang="en-US" sz="1400" dirty="0"/>
                        <a:t>Author’s Last Name, Author’s First Name</a:t>
                      </a:r>
                      <a:r>
                        <a:rPr lang="en-US" sz="1400" kern="1200" dirty="0">
                          <a:solidFill>
                            <a:schemeClr val="dk1"/>
                          </a:solidFill>
                          <a:effectLst/>
                        </a:rPr>
                        <a:t>. </a:t>
                      </a:r>
                      <a:r>
                        <a:rPr lang="en-US" sz="1400" i="1" kern="1200" dirty="0">
                          <a:solidFill>
                            <a:schemeClr val="dk1"/>
                          </a:solidFill>
                          <a:effectLst/>
                        </a:rPr>
                        <a:t>Book Title</a:t>
                      </a:r>
                      <a:r>
                        <a:rPr lang="en-US" sz="1400" kern="1200" dirty="0">
                          <a:solidFill>
                            <a:schemeClr val="dk1"/>
                          </a:solidFill>
                          <a:effectLst/>
                        </a:rPr>
                        <a:t>. Ed. Trans. Series. Edition. Vol. City, ST: Publisher, Year.</a:t>
                      </a:r>
                      <a:r>
                        <a:rPr lang="en-US" sz="1400" dirty="0">
                          <a:effectLst/>
                        </a:rPr>
                        <a:t> </a:t>
                      </a:r>
                    </a:p>
                  </a:txBody>
                  <a:tcPr marL="76112" marR="76112" marT="38057" marB="38057"/>
                </a:tc>
                <a:extLst>
                  <a:ext uri="{0D108BD9-81ED-4DB2-BD59-A6C34878D82A}">
                    <a16:rowId xmlns:a16="http://schemas.microsoft.com/office/drawing/2014/main" val="10001"/>
                  </a:ext>
                </a:extLst>
              </a:tr>
              <a:tr h="1334033">
                <a:tc>
                  <a:txBody>
                    <a:bodyPr/>
                    <a:lstStyle/>
                    <a:p>
                      <a:r>
                        <a:rPr lang="en-US" sz="1400" b="1" kern="1200">
                          <a:solidFill>
                            <a:schemeClr val="dk1"/>
                          </a:solidFill>
                          <a:effectLst/>
                        </a:rPr>
                        <a:t>Book</a:t>
                      </a:r>
                    </a:p>
                    <a:p>
                      <a:r>
                        <a:rPr lang="en-US" sz="1400" kern="1200">
                          <a:solidFill>
                            <a:schemeClr val="dk1"/>
                          </a:solidFill>
                          <a:effectLst/>
                        </a:rPr>
                        <a:t>(17.1)</a:t>
                      </a:r>
                      <a:r>
                        <a:rPr lang="en-US" sz="1400">
                          <a:effectLst/>
                        </a:rPr>
                        <a:t> </a:t>
                      </a:r>
                      <a:endParaRPr lang="en-US" sz="1400"/>
                    </a:p>
                  </a:txBody>
                  <a:tcPr marL="76112" marR="76112" marT="38057" marB="38057"/>
                </a:tc>
                <a:tc>
                  <a:txBody>
                    <a:bodyPr/>
                    <a:lstStyle/>
                    <a:p>
                      <a:pPr marL="0" indent="457200"/>
                      <a:r>
                        <a:rPr lang="en-US" sz="1400" kern="1200" baseline="30000" dirty="0">
                          <a:solidFill>
                            <a:schemeClr val="dk1"/>
                          </a:solidFill>
                          <a:effectLst/>
                        </a:rPr>
                        <a:t>2 </a:t>
                      </a:r>
                      <a:r>
                        <a:rPr lang="en-US" sz="1400" kern="1200" dirty="0">
                          <a:solidFill>
                            <a:schemeClr val="dk1"/>
                          </a:solidFill>
                          <a:effectLst/>
                        </a:rPr>
                        <a:t>Katie Kitamura, </a:t>
                      </a:r>
                      <a:r>
                        <a:rPr lang="en-US" sz="1400" i="1" kern="1200" dirty="0">
                          <a:solidFill>
                            <a:schemeClr val="dk1"/>
                          </a:solidFill>
                          <a:effectLst/>
                        </a:rPr>
                        <a:t>A Separation </a:t>
                      </a:r>
                      <a:r>
                        <a:rPr lang="en-US" sz="1400" kern="1200" dirty="0">
                          <a:solidFill>
                            <a:schemeClr val="dk1"/>
                          </a:solidFill>
                          <a:effectLst/>
                        </a:rPr>
                        <a:t>(New York: Riverhead Books, 2017), 25.</a:t>
                      </a:r>
                      <a:r>
                        <a:rPr lang="en-US" sz="1400" dirty="0">
                          <a:effectLst/>
                        </a:rPr>
                        <a:t> </a:t>
                      </a:r>
                    </a:p>
                    <a:p>
                      <a:endParaRPr lang="en-US" sz="1400" dirty="0"/>
                    </a:p>
                    <a:p>
                      <a:pPr marL="520700" indent="-520700"/>
                      <a:r>
                        <a:rPr lang="en-US" sz="1400" kern="1200" dirty="0" err="1">
                          <a:solidFill>
                            <a:schemeClr val="dk1"/>
                          </a:solidFill>
                          <a:effectLst/>
                        </a:rPr>
                        <a:t>Schüssler</a:t>
                      </a:r>
                      <a:r>
                        <a:rPr lang="en-US" sz="1400" kern="1200" dirty="0">
                          <a:solidFill>
                            <a:schemeClr val="dk1"/>
                          </a:solidFill>
                          <a:effectLst/>
                        </a:rPr>
                        <a:t> </a:t>
                      </a:r>
                      <a:r>
                        <a:rPr lang="en-US" sz="1400" kern="1200" dirty="0" err="1">
                          <a:solidFill>
                            <a:schemeClr val="dk1"/>
                          </a:solidFill>
                          <a:effectLst/>
                        </a:rPr>
                        <a:t>Fiorenza</a:t>
                      </a:r>
                      <a:r>
                        <a:rPr lang="en-US" sz="1400" kern="1200" dirty="0">
                          <a:solidFill>
                            <a:schemeClr val="dk1"/>
                          </a:solidFill>
                          <a:effectLst/>
                        </a:rPr>
                        <a:t>, Elisabeth. </a:t>
                      </a:r>
                      <a:r>
                        <a:rPr lang="en-US" sz="1400" i="1" kern="1200" dirty="0">
                          <a:solidFill>
                            <a:schemeClr val="dk1"/>
                          </a:solidFill>
                          <a:effectLst/>
                        </a:rPr>
                        <a:t>In Memory of Her: A Feminist Theological</a:t>
                      </a:r>
                      <a:r>
                        <a:rPr lang="en-US" sz="1400" i="1" kern="1200" baseline="0" dirty="0">
                          <a:solidFill>
                            <a:schemeClr val="dk1"/>
                          </a:solidFill>
                          <a:effectLst/>
                        </a:rPr>
                        <a:t> </a:t>
                      </a:r>
                      <a:r>
                        <a:rPr lang="en-US" sz="1400" i="1" kern="1200" dirty="0">
                          <a:solidFill>
                            <a:schemeClr val="dk1"/>
                          </a:solidFill>
                          <a:effectLst/>
                        </a:rPr>
                        <a:t>Reconstruction of Christian Origins</a:t>
                      </a:r>
                      <a:r>
                        <a:rPr lang="en-US" sz="1400" kern="1200" dirty="0">
                          <a:solidFill>
                            <a:schemeClr val="dk1"/>
                          </a:solidFill>
                          <a:effectLst/>
                        </a:rPr>
                        <a:t>. New York: Crossroad, 1984.</a:t>
                      </a:r>
                      <a:r>
                        <a:rPr lang="en-US" sz="1400" dirty="0">
                          <a:effectLst/>
                        </a:rPr>
                        <a:t> </a:t>
                      </a:r>
                      <a:endParaRPr lang="en-US" sz="1400" dirty="0"/>
                    </a:p>
                  </a:txBody>
                  <a:tcPr marL="76112" marR="76112" marT="38057" marB="38057"/>
                </a:tc>
                <a:extLst>
                  <a:ext uri="{0D108BD9-81ED-4DB2-BD59-A6C34878D82A}">
                    <a16:rowId xmlns:a16="http://schemas.microsoft.com/office/drawing/2014/main" val="10002"/>
                  </a:ext>
                </a:extLst>
              </a:tr>
              <a:tr h="1537862">
                <a:tc>
                  <a:txBody>
                    <a:bodyPr/>
                    <a:lstStyle/>
                    <a:p>
                      <a:r>
                        <a:rPr lang="en-US" sz="1400" b="1" kern="1200">
                          <a:solidFill>
                            <a:schemeClr val="dk1"/>
                          </a:solidFill>
                          <a:effectLst/>
                        </a:rPr>
                        <a:t>Editor or Translator </a:t>
                      </a:r>
                    </a:p>
                    <a:p>
                      <a:r>
                        <a:rPr lang="en-US" sz="1400" b="1" kern="1200">
                          <a:solidFill>
                            <a:schemeClr val="dk1"/>
                          </a:solidFill>
                          <a:effectLst/>
                        </a:rPr>
                        <a:t>in addition to author </a:t>
                      </a:r>
                      <a:r>
                        <a:rPr lang="en-US" sz="1400" kern="1200">
                          <a:solidFill>
                            <a:schemeClr val="dk1"/>
                          </a:solidFill>
                          <a:effectLst/>
                        </a:rPr>
                        <a:t>(17.1.1.1)</a:t>
                      </a:r>
                      <a:r>
                        <a:rPr lang="en-US" sz="1400">
                          <a:effectLst/>
                        </a:rPr>
                        <a:t> </a:t>
                      </a:r>
                      <a:endParaRPr lang="en-US" sz="1400"/>
                    </a:p>
                  </a:txBody>
                  <a:tcPr marL="76112" marR="76112" marT="38057" marB="38057"/>
                </a:tc>
                <a:tc>
                  <a:txBody>
                    <a:bodyPr/>
                    <a:lstStyle/>
                    <a:p>
                      <a:pPr marL="0" indent="406400"/>
                      <a:r>
                        <a:rPr lang="en-US" sz="1400" kern="1200" baseline="30000" dirty="0">
                          <a:solidFill>
                            <a:schemeClr val="dk1"/>
                          </a:solidFill>
                          <a:effectLst/>
                        </a:rPr>
                        <a:t>3 </a:t>
                      </a:r>
                      <a:r>
                        <a:rPr lang="en-US" sz="1400" kern="1200" dirty="0">
                          <a:solidFill>
                            <a:schemeClr val="dk1"/>
                          </a:solidFill>
                          <a:effectLst/>
                        </a:rPr>
                        <a:t>Georg Wilhelm Friedrich Hegel, </a:t>
                      </a:r>
                      <a:r>
                        <a:rPr lang="en-US" sz="1400" i="1" kern="1200" dirty="0">
                          <a:solidFill>
                            <a:schemeClr val="dk1"/>
                          </a:solidFill>
                          <a:effectLst/>
                        </a:rPr>
                        <a:t>The Science of Logic</a:t>
                      </a:r>
                      <a:r>
                        <a:rPr lang="en-US" sz="1400" kern="1200" dirty="0">
                          <a:solidFill>
                            <a:schemeClr val="dk1"/>
                          </a:solidFill>
                          <a:effectLst/>
                        </a:rPr>
                        <a:t>, ed. and trans. George di Giovanni (Cambridge: Cambridge University Press, 2010), 642-43.</a:t>
                      </a:r>
                      <a:r>
                        <a:rPr lang="en-US" sz="1400" dirty="0">
                          <a:effectLst/>
                        </a:rPr>
                        <a:t> </a:t>
                      </a:r>
                    </a:p>
                    <a:p>
                      <a:endParaRPr lang="en-US" sz="1400" dirty="0">
                        <a:effectLst/>
                      </a:endParaRPr>
                    </a:p>
                    <a:p>
                      <a:pPr marL="457200" indent="-457200"/>
                      <a:r>
                        <a:rPr lang="en-US" sz="1400" kern="1200" dirty="0">
                          <a:solidFill>
                            <a:schemeClr val="dk1"/>
                          </a:solidFill>
                          <a:effectLst/>
                        </a:rPr>
                        <a:t>Hegel, Georg Wilhelm Friedrich. </a:t>
                      </a:r>
                      <a:r>
                        <a:rPr lang="en-US" sz="1400" i="1" kern="1200" dirty="0">
                          <a:solidFill>
                            <a:schemeClr val="dk1"/>
                          </a:solidFill>
                          <a:effectLst/>
                        </a:rPr>
                        <a:t>The Science of Logic</a:t>
                      </a:r>
                      <a:r>
                        <a:rPr lang="en-US" sz="1400" kern="1200" dirty="0">
                          <a:solidFill>
                            <a:schemeClr val="dk1"/>
                          </a:solidFill>
                          <a:effectLst/>
                        </a:rPr>
                        <a:t>. Edited and translated by George di Giovanni. Cambridge: Cambridge University Press, 2010.</a:t>
                      </a:r>
                      <a:r>
                        <a:rPr lang="en-US" sz="1400" dirty="0">
                          <a:effectLst/>
                        </a:rPr>
                        <a:t> </a:t>
                      </a:r>
                      <a:endParaRPr lang="en-US" sz="1400" dirty="0"/>
                    </a:p>
                  </a:txBody>
                  <a:tcPr marL="76112" marR="76112" marT="38057" marB="38057"/>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4FFB7D78-F11C-B3CC-BBFB-106798721DD0}"/>
              </a:ext>
            </a:extLst>
          </p:cNvPr>
          <p:cNvSpPr txBox="1"/>
          <p:nvPr/>
        </p:nvSpPr>
        <p:spPr>
          <a:xfrm>
            <a:off x="1444058" y="4304884"/>
            <a:ext cx="2380753" cy="1569660"/>
          </a:xfrm>
          <a:prstGeom prst="rect">
            <a:avLst/>
          </a:prstGeom>
          <a:noFill/>
        </p:spPr>
        <p:txBody>
          <a:bodyPr wrap="square" rtlCol="0">
            <a:spAutoFit/>
          </a:bodyPr>
          <a:lstStyle/>
          <a:p>
            <a:r>
              <a:rPr lang="en-US" sz="1600" dirty="0"/>
              <a:t>Pro tip: for examples of how to cite common sources, download one of our “Citing Common Sources” documents on our </a:t>
            </a:r>
            <a:r>
              <a:rPr lang="en-US" sz="1600" dirty="0">
                <a:solidFill>
                  <a:schemeClr val="accent5"/>
                </a:solidFill>
                <a:hlinkClick r:id="rId2">
                  <a:extLst>
                    <a:ext uri="{A12FA001-AC4F-418D-AE19-62706E023703}">
                      <ahyp:hlinkClr xmlns:ahyp="http://schemas.microsoft.com/office/drawing/2018/hyperlinkcolor" val="tx"/>
                    </a:ext>
                  </a:extLst>
                </a:hlinkClick>
              </a:rPr>
              <a:t>Resources</a:t>
            </a:r>
            <a:r>
              <a:rPr lang="en-US" sz="1600" dirty="0"/>
              <a:t> page.</a:t>
            </a:r>
          </a:p>
        </p:txBody>
      </p:sp>
      <p:pic>
        <p:nvPicPr>
          <p:cNvPr id="6" name="Graphic 5" descr="Download with solid fill">
            <a:hlinkClick r:id="rId2"/>
            <a:extLst>
              <a:ext uri="{FF2B5EF4-FFF2-40B4-BE49-F238E27FC236}">
                <a16:creationId xmlns:a16="http://schemas.microsoft.com/office/drawing/2014/main" id="{D497D354-4263-420D-8A79-41CF7B9EB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59" y="4734115"/>
            <a:ext cx="711199" cy="711199"/>
          </a:xfrm>
          <a:prstGeom prst="rect">
            <a:avLst/>
          </a:prstGeom>
        </p:spPr>
      </p:pic>
    </p:spTree>
    <p:extLst>
      <p:ext uri="{BB962C8B-B14F-4D97-AF65-F5344CB8AC3E}">
        <p14:creationId xmlns:p14="http://schemas.microsoft.com/office/powerpoint/2010/main" val="290784049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82B345-B834-2BA6-9101-A2CFF086B8D1}"/>
              </a:ext>
            </a:extLst>
          </p:cNvPr>
          <p:cNvSpPr>
            <a:spLocks noGrp="1"/>
          </p:cNvSpPr>
          <p:nvPr>
            <p:ph type="title"/>
          </p:nvPr>
        </p:nvSpPr>
        <p:spPr>
          <a:xfrm>
            <a:off x="763115" y="844228"/>
            <a:ext cx="4968489" cy="1013800"/>
          </a:xfrm>
        </p:spPr>
        <p:txBody>
          <a:bodyPr vert="horz" lIns="91440" tIns="45720" rIns="91440" bIns="45720" rtlCol="0" anchor="b">
            <a:normAutofit/>
          </a:bodyPr>
          <a:lstStyle/>
          <a:p>
            <a:r>
              <a:rPr lang="en-US" dirty="0">
                <a:solidFill>
                  <a:srgbClr val="FFFFFF"/>
                </a:solidFill>
              </a:rPr>
              <a:t>Citing EBooks</a:t>
            </a:r>
          </a:p>
        </p:txBody>
      </p:sp>
      <p:sp>
        <p:nvSpPr>
          <p:cNvPr id="53" name="Rectangle 52">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TextBox 69">
            <a:extLst>
              <a:ext uri="{FF2B5EF4-FFF2-40B4-BE49-F238E27FC236}">
                <a16:creationId xmlns:a16="http://schemas.microsoft.com/office/drawing/2014/main" id="{C772CC3A-E46D-0D59-2D87-D022A3BAD74A}"/>
              </a:ext>
            </a:extLst>
          </p:cNvPr>
          <p:cNvSpPr txBox="1"/>
          <p:nvPr/>
        </p:nvSpPr>
        <p:spPr>
          <a:xfrm>
            <a:off x="575043" y="2138355"/>
            <a:ext cx="4947221" cy="3650344"/>
          </a:xfrm>
          <a:prstGeom prst="rect">
            <a:avLst/>
          </a:prstGeom>
        </p:spPr>
        <p:txBody>
          <a:bodyPr vert="horz" lIns="91440" tIns="45720" rIns="91440" bIns="45720" rtlCol="0" anchor="ctr">
            <a:normAutofit/>
          </a:bodyPr>
          <a:lstStyle/>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Electronic books (ebooks) are cited like print books. However, include information about the format you consulted (e.g., if online, include URL. If from a database, include the name of the database).</a:t>
            </a:r>
          </a:p>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If the ebook requires a specific app or device, include that information (e.g., Kindle, iBooks). </a:t>
            </a:r>
          </a:p>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Many ebook formats lack fixed page numbers so avoid citing screen or location numbers. Instead, cite by chapter or section number. See Kindle example.</a:t>
            </a:r>
          </a:p>
        </p:txBody>
      </p:sp>
      <p:graphicFrame>
        <p:nvGraphicFramePr>
          <p:cNvPr id="6" name="Content Placeholder 2">
            <a:extLst>
              <a:ext uri="{FF2B5EF4-FFF2-40B4-BE49-F238E27FC236}">
                <a16:creationId xmlns:a16="http://schemas.microsoft.com/office/drawing/2014/main" id="{ED318AC7-9733-4900-CE98-42DDC72BF2F9}"/>
              </a:ext>
            </a:extLst>
          </p:cNvPr>
          <p:cNvGraphicFramePr>
            <a:graphicFrameLocks noGrp="1"/>
          </p:cNvGraphicFramePr>
          <p:nvPr>
            <p:ph idx="1"/>
            <p:extLst>
              <p:ext uri="{D42A27DB-BD31-4B8C-83A1-F6EECF244321}">
                <p14:modId xmlns:p14="http://schemas.microsoft.com/office/powerpoint/2010/main" val="4261269287"/>
              </p:ext>
            </p:extLst>
          </p:nvPr>
        </p:nvGraphicFramePr>
        <p:xfrm>
          <a:off x="6468084" y="1199250"/>
          <a:ext cx="5276241" cy="3986208"/>
        </p:xfrm>
        <a:graphic>
          <a:graphicData uri="http://schemas.openxmlformats.org/drawingml/2006/table">
            <a:tbl>
              <a:tblPr firstRow="1" bandRow="1">
                <a:tableStyleId>{D03447BB-5D67-496B-8E87-E561075AD55C}</a:tableStyleId>
              </a:tblPr>
              <a:tblGrid>
                <a:gridCol w="1252230">
                  <a:extLst>
                    <a:ext uri="{9D8B030D-6E8A-4147-A177-3AD203B41FA5}">
                      <a16:colId xmlns:a16="http://schemas.microsoft.com/office/drawing/2014/main" val="20000"/>
                    </a:ext>
                  </a:extLst>
                </a:gridCol>
                <a:gridCol w="4024011">
                  <a:extLst>
                    <a:ext uri="{9D8B030D-6E8A-4147-A177-3AD203B41FA5}">
                      <a16:colId xmlns:a16="http://schemas.microsoft.com/office/drawing/2014/main" val="20001"/>
                    </a:ext>
                  </a:extLst>
                </a:gridCol>
              </a:tblGrid>
              <a:tr h="671982">
                <a:tc>
                  <a:txBody>
                    <a:bodyPr/>
                    <a:lstStyle/>
                    <a:p>
                      <a:pPr algn="ctr"/>
                      <a:r>
                        <a:rPr lang="en-US" sz="1700" dirty="0"/>
                        <a:t>Type of Source</a:t>
                      </a:r>
                    </a:p>
                  </a:txBody>
                  <a:tcPr marL="84302" marR="84302" marT="42151" marB="42151"/>
                </a:tc>
                <a:tc>
                  <a:txBody>
                    <a:bodyPr/>
                    <a:lstStyle/>
                    <a:p>
                      <a:pPr algn="ctr"/>
                      <a:r>
                        <a:rPr lang="en-US" sz="1700" dirty="0"/>
                        <a:t>Footnote</a:t>
                      </a:r>
                    </a:p>
                    <a:p>
                      <a:pPr algn="ctr"/>
                      <a:r>
                        <a:rPr lang="en-US" sz="1700" dirty="0"/>
                        <a:t>Bibliography</a:t>
                      </a:r>
                    </a:p>
                  </a:txBody>
                  <a:tcPr marL="84302" marR="84302" marT="42151" marB="42151"/>
                </a:tc>
                <a:extLst>
                  <a:ext uri="{0D108BD9-81ED-4DB2-BD59-A6C34878D82A}">
                    <a16:rowId xmlns:a16="http://schemas.microsoft.com/office/drawing/2014/main" val="10000"/>
                  </a:ext>
                </a:extLst>
              </a:tr>
              <a:tr h="1771434">
                <a:tc>
                  <a:txBody>
                    <a:bodyPr/>
                    <a:lstStyle/>
                    <a:p>
                      <a:r>
                        <a:rPr lang="en-US" sz="1500" b="1" dirty="0"/>
                        <a:t>Ebook from Database</a:t>
                      </a:r>
                    </a:p>
                    <a:p>
                      <a:r>
                        <a:rPr lang="en-US" sz="1500" b="0" dirty="0"/>
                        <a:t>(17.1.10)</a:t>
                      </a:r>
                    </a:p>
                    <a:p>
                      <a:endParaRPr lang="en-US" sz="1500" b="0" dirty="0"/>
                    </a:p>
                  </a:txBody>
                  <a:tcPr marL="84302" marR="84302" marT="42151" marB="42151"/>
                </a:tc>
                <a:tc>
                  <a:txBody>
                    <a:bodyPr/>
                    <a:lstStyle/>
                    <a:p>
                      <a:pPr marL="0" indent="406400"/>
                      <a:r>
                        <a:rPr lang="en-US" sz="1500" kern="1200" baseline="30000" dirty="0">
                          <a:effectLst/>
                        </a:rPr>
                        <a:t>7 </a:t>
                      </a:r>
                      <a:r>
                        <a:rPr lang="en-US" sz="1500" dirty="0"/>
                        <a:t>Eric Schlosser, </a:t>
                      </a:r>
                      <a:r>
                        <a:rPr lang="en-US" sz="1500" i="1" dirty="0"/>
                        <a:t>Fast Food Nation: The Dark Side of the American Meal </a:t>
                      </a:r>
                      <a:r>
                        <a:rPr lang="en-US" sz="1500" dirty="0"/>
                        <a:t>(Boston: Houghton Mifflin, 2001), 88, ProQuest Ebrary.</a:t>
                      </a:r>
                    </a:p>
                    <a:p>
                      <a:endParaRPr lang="en-US" sz="1500" dirty="0">
                        <a:effectLst/>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1500" kern="1200" dirty="0">
                          <a:effectLst/>
                        </a:rPr>
                        <a:t>Schlosser, Eric. </a:t>
                      </a:r>
                      <a:r>
                        <a:rPr lang="en-US" sz="1500" i="1" dirty="0"/>
                        <a:t>Fast Food Nation: The Dark Side of the American Meal</a:t>
                      </a:r>
                      <a:r>
                        <a:rPr lang="en-US" sz="1500" dirty="0"/>
                        <a:t>. Boston: Houghton Mifflin, 2001. ProQuest Ebrary.</a:t>
                      </a:r>
                    </a:p>
                  </a:txBody>
                  <a:tcPr marL="84302" marR="84302" marT="42151" marB="42151"/>
                </a:tc>
                <a:extLst>
                  <a:ext uri="{0D108BD9-81ED-4DB2-BD59-A6C34878D82A}">
                    <a16:rowId xmlns:a16="http://schemas.microsoft.com/office/drawing/2014/main" val="10001"/>
                  </a:ext>
                </a:extLst>
              </a:tr>
              <a:tr h="1542792">
                <a:tc>
                  <a:txBody>
                    <a:bodyPr/>
                    <a:lstStyle/>
                    <a:p>
                      <a:r>
                        <a:rPr lang="en-US" sz="1500" b="1"/>
                        <a:t>Kindle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t>(17.1.10)</a:t>
                      </a:r>
                      <a:endParaRPr lang="en-US" sz="1500" b="0" dirty="0"/>
                    </a:p>
                  </a:txBody>
                  <a:tcPr marL="84302" marR="84302" marT="42151" marB="42151"/>
                </a:tc>
                <a:tc>
                  <a:txBody>
                    <a:bodyPr/>
                    <a:lstStyle/>
                    <a:p>
                      <a:pPr marL="0" indent="406400"/>
                      <a:r>
                        <a:rPr lang="en-US" sz="1500" kern="1200" baseline="30000" dirty="0">
                          <a:effectLst/>
                        </a:rPr>
                        <a:t>12 </a:t>
                      </a:r>
                      <a:r>
                        <a:rPr lang="en-US" sz="1500" kern="1200" dirty="0">
                          <a:effectLst/>
                        </a:rPr>
                        <a:t>Malcolm Gladwell, </a:t>
                      </a:r>
                      <a:r>
                        <a:rPr lang="en-US" sz="1500" i="1" kern="1200" dirty="0">
                          <a:effectLst/>
                        </a:rPr>
                        <a:t>Outliers: The Story of Success </a:t>
                      </a:r>
                      <a:r>
                        <a:rPr lang="en-US" sz="1500" kern="1200" dirty="0">
                          <a:effectLst/>
                        </a:rPr>
                        <a:t>(Boston: Little, Brown, 2008), chap. 1, sec. 4. Kindle.</a:t>
                      </a:r>
                    </a:p>
                    <a:p>
                      <a:pPr marL="0" indent="406400"/>
                      <a:endParaRPr lang="en-US" sz="1500" dirty="0">
                        <a:effectLst/>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1500" kern="1200" dirty="0">
                          <a:effectLst/>
                        </a:rPr>
                        <a:t>Gladwell, Malcolm. </a:t>
                      </a:r>
                      <a:r>
                        <a:rPr lang="en-US" sz="1500" i="1" kern="1200" dirty="0">
                          <a:effectLst/>
                        </a:rPr>
                        <a:t>Outliers: The Story of Success. </a:t>
                      </a:r>
                      <a:r>
                        <a:rPr lang="en-US" sz="1500" kern="1200" dirty="0">
                          <a:effectLst/>
                        </a:rPr>
                        <a:t>Boston: Little, Brown, 2008. Kindle.</a:t>
                      </a:r>
                      <a:endParaRPr lang="en-US" sz="1500" dirty="0"/>
                    </a:p>
                  </a:txBody>
                  <a:tcPr marL="84302" marR="84302" marT="42151" marB="4215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572201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8CC70-1B89-5616-F54B-048E9944E4AD}"/>
              </a:ext>
            </a:extLst>
          </p:cNvPr>
          <p:cNvSpPr>
            <a:spLocks noGrp="1"/>
          </p:cNvSpPr>
          <p:nvPr>
            <p:ph type="title"/>
          </p:nvPr>
        </p:nvSpPr>
        <p:spPr>
          <a:xfrm>
            <a:off x="746228" y="1073231"/>
            <a:ext cx="3054091" cy="4711539"/>
          </a:xfrm>
        </p:spPr>
        <p:txBody>
          <a:bodyPr anchor="ctr">
            <a:normAutofit/>
          </a:bodyPr>
          <a:lstStyle/>
          <a:p>
            <a:r>
              <a:rPr lang="en-US" sz="3200">
                <a:solidFill>
                  <a:schemeClr val="accent1"/>
                </a:solidFill>
              </a:rPr>
              <a:t>Citing Journal articles</a:t>
            </a:r>
          </a:p>
        </p:txBody>
      </p:sp>
      <p:sp>
        <p:nvSpPr>
          <p:cNvPr id="30" name="Rectangle 2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61E5C9B7-54DB-58C7-B640-72E106227B17}"/>
              </a:ext>
            </a:extLst>
          </p:cNvPr>
          <p:cNvSpPr>
            <a:spLocks noGrp="1" noChangeArrowheads="1"/>
          </p:cNvSpPr>
          <p:nvPr>
            <p:ph idx="1"/>
          </p:nvPr>
        </p:nvSpPr>
        <p:spPr>
          <a:xfrm>
            <a:off x="4444678" y="1162047"/>
            <a:ext cx="6851272" cy="4800601"/>
          </a:xfrm>
        </p:spPr>
        <p:txBody>
          <a:bodyPr>
            <a:normAutofit/>
          </a:bodyPr>
          <a:lstStyle/>
          <a:p>
            <a:pPr marL="520700" lvl="3" indent="-227013" eaLnBrk="1" hangingPunct="1">
              <a:spcBef>
                <a:spcPts val="0"/>
              </a:spcBef>
              <a:defRPr/>
            </a:pPr>
            <a:r>
              <a:rPr lang="en-US" sz="2000" dirty="0">
                <a:solidFill>
                  <a:srgbClr val="FFFFFF"/>
                </a:solidFill>
              </a:rPr>
              <a:t>Note that journals and magazines are not the same and are cited differently.</a:t>
            </a:r>
          </a:p>
          <a:p>
            <a:pPr marL="880700" lvl="4" indent="-227013">
              <a:spcBef>
                <a:spcPts val="0"/>
              </a:spcBef>
              <a:defRPr/>
            </a:pPr>
            <a:r>
              <a:rPr lang="en-US" sz="2000" dirty="0">
                <a:solidFill>
                  <a:srgbClr val="FFFFFF"/>
                </a:solidFill>
              </a:rPr>
              <a:t>If you are unsure whether a periodical is a journal or a magazine, see whether its articles include citations. If citations are included, treat the periodical as a journal (17.2).</a:t>
            </a:r>
          </a:p>
          <a:p>
            <a:pPr marL="880700" lvl="4" indent="-227013">
              <a:spcBef>
                <a:spcPts val="0"/>
              </a:spcBef>
              <a:defRPr/>
            </a:pPr>
            <a:endParaRPr lang="en-US" sz="1000" dirty="0">
              <a:solidFill>
                <a:srgbClr val="FFFFFF"/>
              </a:solidFill>
            </a:endParaRPr>
          </a:p>
          <a:p>
            <a:pPr marL="520700" lvl="3" indent="-227013" eaLnBrk="1" hangingPunct="1">
              <a:spcBef>
                <a:spcPts val="0"/>
              </a:spcBef>
              <a:defRPr/>
            </a:pPr>
            <a:r>
              <a:rPr lang="en-US" sz="2000" dirty="0">
                <a:solidFill>
                  <a:srgbClr val="FFFFFF"/>
                </a:solidFill>
              </a:rPr>
              <a:t>To cite an article that you retrieved online, include a URL. If a URL is listed along with the article, use that instead.</a:t>
            </a:r>
          </a:p>
          <a:p>
            <a:pPr marL="520700" lvl="3" indent="-227013" eaLnBrk="1" hangingPunct="1">
              <a:spcBef>
                <a:spcPts val="0"/>
              </a:spcBef>
              <a:defRPr/>
            </a:pPr>
            <a:endParaRPr lang="en-US" sz="1000" dirty="0">
              <a:solidFill>
                <a:srgbClr val="FFFFFF"/>
              </a:solidFill>
            </a:endParaRPr>
          </a:p>
          <a:p>
            <a:pPr marL="520700" lvl="3" indent="-227013" eaLnBrk="1" hangingPunct="1">
              <a:spcBef>
                <a:spcPts val="0"/>
              </a:spcBef>
              <a:defRPr/>
            </a:pPr>
            <a:r>
              <a:rPr lang="en-US" sz="2000" dirty="0">
                <a:solidFill>
                  <a:srgbClr val="FFFFFF"/>
                </a:solidFill>
              </a:rPr>
              <a:t>If a DOI is listed, append the DOI to https://</a:t>
            </a:r>
            <a:r>
              <a:rPr lang="en-US" sz="2000" dirty="0" err="1">
                <a:solidFill>
                  <a:srgbClr val="FFFFFF"/>
                </a:solidFill>
              </a:rPr>
              <a:t>doi.org</a:t>
            </a:r>
            <a:r>
              <a:rPr lang="en-US" sz="2000" dirty="0">
                <a:solidFill>
                  <a:srgbClr val="FFFFFF"/>
                </a:solidFill>
              </a:rPr>
              <a:t>/ to form the URL.</a:t>
            </a:r>
          </a:p>
          <a:p>
            <a:pPr marL="520700" lvl="3" indent="-227013" eaLnBrk="1" hangingPunct="1">
              <a:spcBef>
                <a:spcPts val="0"/>
              </a:spcBef>
              <a:defRPr/>
            </a:pPr>
            <a:endParaRPr lang="en-US" sz="1100" dirty="0">
              <a:solidFill>
                <a:srgbClr val="FFFFFF"/>
              </a:solidFill>
            </a:endParaRPr>
          </a:p>
          <a:p>
            <a:pPr marL="520700" lvl="3" indent="-227013" eaLnBrk="1" hangingPunct="1">
              <a:spcBef>
                <a:spcPts val="0"/>
              </a:spcBef>
              <a:defRPr/>
            </a:pPr>
            <a:r>
              <a:rPr lang="en-US" sz="2000" dirty="0">
                <a:solidFill>
                  <a:srgbClr val="FFFFFF"/>
                </a:solidFill>
              </a:rPr>
              <a:t>“If you consulted the article in a commercial database, you may give the name of the database instead of a URL” (17.2).</a:t>
            </a:r>
          </a:p>
        </p:txBody>
      </p:sp>
    </p:spTree>
    <p:extLst>
      <p:ext uri="{BB962C8B-B14F-4D97-AF65-F5344CB8AC3E}">
        <p14:creationId xmlns:p14="http://schemas.microsoft.com/office/powerpoint/2010/main" val="322142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9" name="Rectangle 3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14A8AC-6A64-1E70-358D-F892D1876D2E}"/>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Citing Journal articles</a:t>
            </a:r>
          </a:p>
        </p:txBody>
      </p:sp>
      <p:graphicFrame>
        <p:nvGraphicFramePr>
          <p:cNvPr id="4" name="Table 3">
            <a:extLst>
              <a:ext uri="{FF2B5EF4-FFF2-40B4-BE49-F238E27FC236}">
                <a16:creationId xmlns:a16="http://schemas.microsoft.com/office/drawing/2014/main" id="{B8CE3682-FDB2-3C3C-65D4-CFE4BFE6B3B7}"/>
              </a:ext>
            </a:extLst>
          </p:cNvPr>
          <p:cNvGraphicFramePr>
            <a:graphicFrameLocks noGrp="1"/>
          </p:cNvGraphicFramePr>
          <p:nvPr>
            <p:extLst>
              <p:ext uri="{D42A27DB-BD31-4B8C-83A1-F6EECF244321}">
                <p14:modId xmlns:p14="http://schemas.microsoft.com/office/powerpoint/2010/main" val="3865953203"/>
              </p:ext>
            </p:extLst>
          </p:nvPr>
        </p:nvGraphicFramePr>
        <p:xfrm>
          <a:off x="446533" y="1047665"/>
          <a:ext cx="7264065" cy="5338658"/>
        </p:xfrm>
        <a:graphic>
          <a:graphicData uri="http://schemas.openxmlformats.org/drawingml/2006/table">
            <a:tbl>
              <a:tblPr firstRow="1" bandRow="1">
                <a:tableStyleId>{F5AB1C69-6EDB-4FF4-983F-18BD219EF322}</a:tableStyleId>
              </a:tblPr>
              <a:tblGrid>
                <a:gridCol w="947539">
                  <a:extLst>
                    <a:ext uri="{9D8B030D-6E8A-4147-A177-3AD203B41FA5}">
                      <a16:colId xmlns:a16="http://schemas.microsoft.com/office/drawing/2014/main" val="20000"/>
                    </a:ext>
                  </a:extLst>
                </a:gridCol>
                <a:gridCol w="6316526">
                  <a:extLst>
                    <a:ext uri="{9D8B030D-6E8A-4147-A177-3AD203B41FA5}">
                      <a16:colId xmlns:a16="http://schemas.microsoft.com/office/drawing/2014/main" val="20001"/>
                    </a:ext>
                  </a:extLst>
                </a:gridCol>
              </a:tblGrid>
              <a:tr h="666835">
                <a:tc>
                  <a:txBody>
                    <a:bodyPr/>
                    <a:lstStyle/>
                    <a:p>
                      <a:pPr algn="ctr"/>
                      <a:r>
                        <a:rPr lang="en-US" sz="1600" dirty="0"/>
                        <a:t>Type of Source</a:t>
                      </a:r>
                    </a:p>
                  </a:txBody>
                  <a:tcPr marL="66407" marR="66407" marT="33203" marB="33203"/>
                </a:tc>
                <a:tc>
                  <a:txBody>
                    <a:bodyPr/>
                    <a:lstStyle/>
                    <a:p>
                      <a:pPr algn="ctr"/>
                      <a:r>
                        <a:rPr lang="en-US" sz="1600" dirty="0"/>
                        <a:t>Footnote</a:t>
                      </a:r>
                      <a:endParaRPr lang="en-US" sz="1600" baseline="0" dirty="0"/>
                    </a:p>
                    <a:p>
                      <a:pPr algn="ctr"/>
                      <a:r>
                        <a:rPr lang="en-US" sz="1600" baseline="0" dirty="0"/>
                        <a:t>Bibliography</a:t>
                      </a:r>
                      <a:endParaRPr lang="en-US" sz="1600" dirty="0"/>
                    </a:p>
                  </a:txBody>
                  <a:tcPr marL="66407" marR="66407" marT="33203" marB="33203"/>
                </a:tc>
                <a:extLst>
                  <a:ext uri="{0D108BD9-81ED-4DB2-BD59-A6C34878D82A}">
                    <a16:rowId xmlns:a16="http://schemas.microsoft.com/office/drawing/2014/main" val="10000"/>
                  </a:ext>
                </a:extLst>
              </a:tr>
              <a:tr h="1736769">
                <a:tc>
                  <a:txBody>
                    <a:bodyPr/>
                    <a:lstStyle/>
                    <a:p>
                      <a:r>
                        <a:rPr lang="en-US" sz="1500" b="1"/>
                        <a:t>Journal article </a:t>
                      </a:r>
                    </a:p>
                    <a:p>
                      <a:r>
                        <a:rPr lang="en-US" sz="1500"/>
                        <a:t>(basic order)</a:t>
                      </a:r>
                    </a:p>
                  </a:txBody>
                  <a:tcPr marL="66407" marR="66407" marT="33203" marB="33203"/>
                </a:tc>
                <a:tc>
                  <a:txBody>
                    <a:bodyPr/>
                    <a:lstStyle/>
                    <a:p>
                      <a:pPr marL="0" indent="406400"/>
                      <a:r>
                        <a:rPr lang="en-US" sz="1500" baseline="30000" dirty="0"/>
                        <a:t>1</a:t>
                      </a:r>
                      <a:r>
                        <a:rPr lang="en-US" sz="1500" dirty="0"/>
                        <a:t>Author’s First and Last Names, “Title of Journal Article: Subtitle of Article,” </a:t>
                      </a:r>
                      <a:r>
                        <a:rPr lang="en-US" sz="1500" i="1" dirty="0"/>
                        <a:t>Title </a:t>
                      </a:r>
                      <a:r>
                        <a:rPr lang="en-US" sz="1500" i="1"/>
                        <a:t>of Journal</a:t>
                      </a:r>
                      <a:r>
                        <a:rPr lang="en-US" sz="1500"/>
                        <a:t> </a:t>
                      </a:r>
                      <a:r>
                        <a:rPr lang="en-US" sz="1500" dirty="0"/>
                        <a:t>Volume Number, Issue Number (Date of Publication): XX-XX (exact page[s] cited), accessed Date of Access, URL</a:t>
                      </a:r>
                      <a:r>
                        <a:rPr lang="en-US" sz="1500" baseline="0" dirty="0"/>
                        <a:t> /</a:t>
                      </a:r>
                      <a:r>
                        <a:rPr lang="en-US" sz="1500" dirty="0"/>
                        <a:t> Name of Database</a:t>
                      </a:r>
                      <a:r>
                        <a:rPr lang="en-US" sz="1500" baseline="0" dirty="0"/>
                        <a:t> /</a:t>
                      </a:r>
                      <a:r>
                        <a:rPr lang="en-US" sz="1500" dirty="0"/>
                        <a:t> DOI.</a:t>
                      </a:r>
                    </a:p>
                    <a:p>
                      <a:endParaRPr lang="en-US" sz="1500" dirty="0"/>
                    </a:p>
                    <a:p>
                      <a:pPr marL="457200" indent="-457200"/>
                      <a:r>
                        <a:rPr lang="en-US" sz="1500" dirty="0"/>
                        <a:t>Author’s Last Name, Author’s First Name. “Title of Journal Article: Subtitle of Article.” </a:t>
                      </a:r>
                      <a:r>
                        <a:rPr lang="en-US" sz="1500" i="1" dirty="0"/>
                        <a:t>Title of Journal </a:t>
                      </a:r>
                      <a:r>
                        <a:rPr lang="en-US" sz="1500" dirty="0"/>
                        <a:t>Volume Number, Issue Number (Date of Publication): XX-XX (page). URL / Name of Database</a:t>
                      </a:r>
                      <a:r>
                        <a:rPr lang="en-US" sz="1500" baseline="0" dirty="0"/>
                        <a:t> /</a:t>
                      </a:r>
                      <a:r>
                        <a:rPr lang="en-US" sz="1500" dirty="0"/>
                        <a:t> DOI. </a:t>
                      </a:r>
                    </a:p>
                  </a:txBody>
                  <a:tcPr marL="66407" marR="66407" marT="33203" marB="33203"/>
                </a:tc>
                <a:extLst>
                  <a:ext uri="{0D108BD9-81ED-4DB2-BD59-A6C34878D82A}">
                    <a16:rowId xmlns:a16="http://schemas.microsoft.com/office/drawing/2014/main" val="10001"/>
                  </a:ext>
                </a:extLst>
              </a:tr>
              <a:tr h="1268448">
                <a:tc>
                  <a:txBody>
                    <a:bodyPr/>
                    <a:lstStyle/>
                    <a:p>
                      <a:r>
                        <a:rPr lang="en-US" sz="1500" b="1" dirty="0"/>
                        <a:t>Journal article </a:t>
                      </a:r>
                      <a:r>
                        <a:rPr lang="en-US" sz="1500" dirty="0"/>
                        <a:t>(17.2)</a:t>
                      </a:r>
                    </a:p>
                  </a:txBody>
                  <a:tcPr marL="66407" marR="66407" marT="33203" marB="33203"/>
                </a:tc>
                <a:tc>
                  <a:txBody>
                    <a:bodyPr/>
                    <a:lstStyle/>
                    <a:p>
                      <a:pPr marL="0" indent="406400"/>
                      <a:r>
                        <a:rPr lang="en-US" sz="1500" kern="1200" baseline="30000" dirty="0">
                          <a:effectLst/>
                        </a:rPr>
                        <a:t>7 </a:t>
                      </a:r>
                      <a:r>
                        <a:rPr lang="en-US" sz="1500" kern="1200" dirty="0">
                          <a:effectLst/>
                        </a:rPr>
                        <a:t>Ashley Hope Pérez,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874.</a:t>
                      </a:r>
                      <a:r>
                        <a:rPr lang="en-US" sz="1500" dirty="0">
                          <a:effectLst/>
                        </a:rPr>
                        <a:t> </a:t>
                      </a:r>
                    </a:p>
                    <a:p>
                      <a:endParaRPr lang="en-US" sz="1500" dirty="0">
                        <a:effectLst/>
                      </a:endParaRPr>
                    </a:p>
                    <a:p>
                      <a:pPr marL="457200" indent="-457200"/>
                      <a:r>
                        <a:rPr lang="en-US" sz="1500" kern="1200" dirty="0">
                          <a:effectLst/>
                        </a:rPr>
                        <a:t>Ionescu, Felicia. “Risky Human Capital.” </a:t>
                      </a:r>
                      <a:r>
                        <a:rPr lang="en-US" sz="1500" i="1" kern="1200" dirty="0">
                          <a:effectLst/>
                        </a:rPr>
                        <a:t>Journal of Human Capital </a:t>
                      </a:r>
                      <a:r>
                        <a:rPr lang="en-US" sz="1500" kern="1200" dirty="0">
                          <a:effectLst/>
                        </a:rPr>
                        <a:t>5, no. 2 (Summer 2011): 153-206. </a:t>
                      </a:r>
                      <a:endParaRPr lang="en-US" sz="1500" dirty="0"/>
                    </a:p>
                  </a:txBody>
                  <a:tcPr marL="66407" marR="66407" marT="33203" marB="33203"/>
                </a:tc>
                <a:extLst>
                  <a:ext uri="{0D108BD9-81ED-4DB2-BD59-A6C34878D82A}">
                    <a16:rowId xmlns:a16="http://schemas.microsoft.com/office/drawing/2014/main" val="2116740816"/>
                  </a:ext>
                </a:extLst>
              </a:tr>
              <a:tr h="1573842">
                <a:tc>
                  <a:txBody>
                    <a:bodyPr/>
                    <a:lstStyle/>
                    <a:p>
                      <a:r>
                        <a:rPr lang="en-US" sz="1500" b="1" dirty="0"/>
                        <a:t>Journal article accessed online</a:t>
                      </a:r>
                    </a:p>
                  </a:txBody>
                  <a:tcPr marL="66407" marR="66407" marT="33203" marB="33203"/>
                </a:tc>
                <a:tc>
                  <a:txBody>
                    <a:bodyPr/>
                    <a:lstStyle/>
                    <a:p>
                      <a:pPr marL="0" indent="406400"/>
                      <a:r>
                        <a:rPr lang="en-US" sz="1500" kern="1200" baseline="30000" dirty="0">
                          <a:effectLst/>
                        </a:rPr>
                        <a:t>12 </a:t>
                      </a:r>
                      <a:r>
                        <a:rPr lang="en-US" sz="1500" kern="1200" dirty="0">
                          <a:effectLst/>
                        </a:rPr>
                        <a:t>Pérez, Ashley Hope.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872–98. https://</a:t>
                      </a:r>
                      <a:r>
                        <a:rPr lang="en-US" sz="1500" kern="1200" dirty="0" err="1">
                          <a:effectLst/>
                        </a:rPr>
                        <a:t>doi.org</a:t>
                      </a:r>
                      <a:r>
                        <a:rPr lang="en-US" sz="1500" kern="1200" dirty="0">
                          <a:effectLst/>
                        </a:rPr>
                        <a:t>/10.1086/689836.</a:t>
                      </a:r>
                      <a:r>
                        <a:rPr lang="en-US" sz="1500" dirty="0">
                          <a:effectLst/>
                        </a:rPr>
                        <a:t> </a:t>
                      </a:r>
                    </a:p>
                    <a:p>
                      <a:endParaRPr lang="en-US" sz="1500" dirty="0">
                        <a:effectLst/>
                      </a:endParaRPr>
                    </a:p>
                    <a:p>
                      <a:pPr marL="457200" indent="-457200"/>
                      <a:r>
                        <a:rPr lang="en-US" sz="1500" kern="1200" dirty="0">
                          <a:effectLst/>
                        </a:rPr>
                        <a:t>Pérez, Ashley Hope.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872–98. https://</a:t>
                      </a:r>
                      <a:r>
                        <a:rPr lang="en-US" sz="1500" kern="1200" dirty="0" err="1">
                          <a:effectLst/>
                        </a:rPr>
                        <a:t>doi.org</a:t>
                      </a:r>
                      <a:r>
                        <a:rPr lang="en-US" sz="1500" kern="1200" dirty="0">
                          <a:effectLst/>
                        </a:rPr>
                        <a:t>/10.1086/689836.</a:t>
                      </a:r>
                      <a:r>
                        <a:rPr lang="en-US" sz="1500" dirty="0">
                          <a:effectLst/>
                        </a:rPr>
                        <a:t> </a:t>
                      </a:r>
                      <a:endParaRPr lang="en-US" sz="1500" dirty="0"/>
                    </a:p>
                  </a:txBody>
                  <a:tcPr marL="66407" marR="66407" marT="33203" marB="33203"/>
                </a:tc>
                <a:extLst>
                  <a:ext uri="{0D108BD9-81ED-4DB2-BD59-A6C34878D82A}">
                    <a16:rowId xmlns:a16="http://schemas.microsoft.com/office/drawing/2014/main" val="2180884533"/>
                  </a:ext>
                </a:extLst>
              </a:tr>
            </a:tbl>
          </a:graphicData>
        </a:graphic>
      </p:graphicFrame>
    </p:spTree>
    <p:extLst>
      <p:ext uri="{BB962C8B-B14F-4D97-AF65-F5344CB8AC3E}">
        <p14:creationId xmlns:p14="http://schemas.microsoft.com/office/powerpoint/2010/main" val="373930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4617-8F57-F77F-8182-6F29E8791639}"/>
              </a:ext>
            </a:extLst>
          </p:cNvPr>
          <p:cNvSpPr>
            <a:spLocks noGrp="1"/>
          </p:cNvSpPr>
          <p:nvPr>
            <p:ph type="title"/>
          </p:nvPr>
        </p:nvSpPr>
        <p:spPr>
          <a:xfrm>
            <a:off x="581192" y="702156"/>
            <a:ext cx="11029616" cy="1013800"/>
          </a:xfrm>
        </p:spPr>
        <p:txBody>
          <a:bodyPr>
            <a:normAutofit/>
          </a:bodyPr>
          <a:lstStyle/>
          <a:p>
            <a:r>
              <a:rPr lang="en-US">
                <a:solidFill>
                  <a:srgbClr val="FFFFFF"/>
                </a:solidFill>
              </a:rPr>
              <a:t>What is “Turabian”?</a:t>
            </a:r>
          </a:p>
        </p:txBody>
      </p:sp>
      <p:sp>
        <p:nvSpPr>
          <p:cNvPr id="107" name="Rectangle 106">
            <a:extLst>
              <a:ext uri="{FF2B5EF4-FFF2-40B4-BE49-F238E27FC236}">
                <a16:creationId xmlns:a16="http://schemas.microsoft.com/office/drawing/2014/main" id="{5F9644DA-21E4-4D4B-B872-F14551490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books of different sizes and thickness stacked high">
            <a:extLst>
              <a:ext uri="{FF2B5EF4-FFF2-40B4-BE49-F238E27FC236}">
                <a16:creationId xmlns:a16="http://schemas.microsoft.com/office/drawing/2014/main" id="{3BF666B5-748A-6BA8-B1E8-583F885F06DF}"/>
              </a:ext>
            </a:extLst>
          </p:cNvPr>
          <p:cNvPicPr>
            <a:picLocks noChangeAspect="1"/>
          </p:cNvPicPr>
          <p:nvPr/>
        </p:nvPicPr>
        <p:blipFill rotWithShape="1">
          <a:blip r:embed="rId2"/>
          <a:srcRect t="2992" r="1" b="11442"/>
          <a:stretch/>
        </p:blipFill>
        <p:spPr>
          <a:xfrm>
            <a:off x="657225" y="2361056"/>
            <a:ext cx="3305175" cy="3649219"/>
          </a:xfrm>
          <a:prstGeom prst="rect">
            <a:avLst/>
          </a:prstGeom>
        </p:spPr>
      </p:pic>
      <p:graphicFrame>
        <p:nvGraphicFramePr>
          <p:cNvPr id="62" name="Content Placeholder 2">
            <a:extLst>
              <a:ext uri="{FF2B5EF4-FFF2-40B4-BE49-F238E27FC236}">
                <a16:creationId xmlns:a16="http://schemas.microsoft.com/office/drawing/2014/main" id="{B7415B1E-A882-A96E-EBDD-D6314DE018BB}"/>
              </a:ext>
            </a:extLst>
          </p:cNvPr>
          <p:cNvGraphicFramePr>
            <a:graphicFrameLocks noGrp="1"/>
          </p:cNvGraphicFramePr>
          <p:nvPr>
            <p:ph idx="1"/>
            <p:extLst>
              <p:ext uri="{D42A27DB-BD31-4B8C-83A1-F6EECF244321}">
                <p14:modId xmlns:p14="http://schemas.microsoft.com/office/powerpoint/2010/main" val="1367604007"/>
              </p:ext>
            </p:extLst>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2756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8A1F-60C2-6105-E454-E9BF7FA15E0E}"/>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solidFill>
                  <a:srgbClr val="FFFFFF"/>
                </a:solidFill>
              </a:rPr>
              <a:t>Citing online sources</a:t>
            </a:r>
          </a:p>
        </p:txBody>
      </p:sp>
      <p:sp useBgFill="1">
        <p:nvSpPr>
          <p:cNvPr id="40" name="Rectangle 39">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veral laptops suspended in midair">
            <a:extLst>
              <a:ext uri="{FF2B5EF4-FFF2-40B4-BE49-F238E27FC236}">
                <a16:creationId xmlns:a16="http://schemas.microsoft.com/office/drawing/2014/main" id="{E25D2B3D-D1E4-6410-040D-8A1E06CEF198}"/>
              </a:ext>
            </a:extLst>
          </p:cNvPr>
          <p:cNvPicPr>
            <a:picLocks noChangeAspect="1"/>
          </p:cNvPicPr>
          <p:nvPr/>
        </p:nvPicPr>
        <p:blipFill>
          <a:blip r:embed="rId2"/>
          <a:srcRect l="10438" r="10438"/>
          <a:stretch/>
        </p:blipFill>
        <p:spPr>
          <a:xfrm>
            <a:off x="660026" y="2361056"/>
            <a:ext cx="4956923" cy="3649219"/>
          </a:xfrm>
          <a:prstGeom prst="rect">
            <a:avLst/>
          </a:prstGeom>
        </p:spPr>
      </p:pic>
      <p:sp>
        <p:nvSpPr>
          <p:cNvPr id="41" name="Rectangle 3">
            <a:extLst>
              <a:ext uri="{FF2B5EF4-FFF2-40B4-BE49-F238E27FC236}">
                <a16:creationId xmlns:a16="http://schemas.microsoft.com/office/drawing/2014/main" id="{8C9D2831-7EB0-B711-8232-BD3E98B53140}"/>
              </a:ext>
            </a:extLst>
          </p:cNvPr>
          <p:cNvSpPr txBox="1">
            <a:spLocks noChangeArrowheads="1"/>
          </p:cNvSpPr>
          <p:nvPr/>
        </p:nvSpPr>
        <p:spPr>
          <a:xfrm>
            <a:off x="6064665" y="2361056"/>
            <a:ext cx="5894294" cy="404568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90000"/>
              </a:lnSpc>
              <a:buNone/>
              <a:defRPr/>
            </a:pPr>
            <a:r>
              <a:rPr lang="en-US" dirty="0"/>
              <a:t>Choose online sources carefully! (See 15.4 for more guidance.)</a:t>
            </a:r>
          </a:p>
          <a:p>
            <a:pPr marL="407988" lvl="1" indent="-227013">
              <a:lnSpc>
                <a:spcPct val="90000"/>
              </a:lnSpc>
              <a:defRPr/>
            </a:pPr>
            <a:r>
              <a:rPr lang="en-US" sz="1800" dirty="0"/>
              <a:t>A lot of content has no identifiable author, publisher, or sponsor, making it unreliable and considered less scholarly.</a:t>
            </a:r>
          </a:p>
          <a:p>
            <a:pPr marL="407988" lvl="1" indent="-227013">
              <a:lnSpc>
                <a:spcPct val="90000"/>
              </a:lnSpc>
              <a:defRPr/>
            </a:pPr>
            <a:r>
              <a:rPr lang="en-US" sz="1800" dirty="0"/>
              <a:t>Online content can be revised without notice and may be available from more than one site; some are more reliable than others.</a:t>
            </a:r>
          </a:p>
          <a:p>
            <a:pPr marL="407988" lvl="1" indent="-227013">
              <a:lnSpc>
                <a:spcPct val="90000"/>
              </a:lnSpc>
              <a:defRPr/>
            </a:pPr>
            <a:r>
              <a:rPr lang="en-US" sz="1800" dirty="0"/>
              <a:t>A URL can come and go. Its disappearance could make it difficult or impossible for your readers to find the content you consulted.</a:t>
            </a:r>
          </a:p>
          <a:p>
            <a:pPr marL="407988" lvl="1" indent="-227013">
              <a:lnSpc>
                <a:spcPct val="90000"/>
              </a:lnSpc>
              <a:defRPr/>
            </a:pPr>
            <a:r>
              <a:rPr lang="en-US" sz="1800" dirty="0"/>
              <a:t>When information is available from multiple websites or in multiple media, consult the most reliable version available and always cite the version you consulted.</a:t>
            </a:r>
          </a:p>
          <a:p>
            <a:pPr marL="857250" lvl="1" indent="-457200">
              <a:lnSpc>
                <a:spcPct val="90000"/>
              </a:lnSpc>
              <a:defRPr/>
            </a:pPr>
            <a:endParaRPr lang="en-US" sz="1800" dirty="0"/>
          </a:p>
        </p:txBody>
      </p:sp>
    </p:spTree>
    <p:extLst>
      <p:ext uri="{BB962C8B-B14F-4D97-AF65-F5344CB8AC3E}">
        <p14:creationId xmlns:p14="http://schemas.microsoft.com/office/powerpoint/2010/main" val="353510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50E6-2ACC-4768-7331-DDD7D454A46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citing websites, blogs, &amp; Social media</a:t>
            </a:r>
          </a:p>
        </p:txBody>
      </p:sp>
      <p:sp>
        <p:nvSpPr>
          <p:cNvPr id="46" name="Rectangle 45">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astel pink monochrome minimal table and office items">
            <a:extLst>
              <a:ext uri="{FF2B5EF4-FFF2-40B4-BE49-F238E27FC236}">
                <a16:creationId xmlns:a16="http://schemas.microsoft.com/office/drawing/2014/main" id="{F515F49C-3CB9-F521-08E5-5C9ACDF60B27}"/>
              </a:ext>
            </a:extLst>
          </p:cNvPr>
          <p:cNvPicPr>
            <a:picLocks noChangeAspect="1"/>
          </p:cNvPicPr>
          <p:nvPr/>
        </p:nvPicPr>
        <p:blipFill rotWithShape="1">
          <a:blip r:embed="rId2"/>
          <a:srcRect l="8867" r="14641" b="2"/>
          <a:stretch/>
        </p:blipFill>
        <p:spPr>
          <a:xfrm>
            <a:off x="657225" y="2361056"/>
            <a:ext cx="4962525" cy="3649219"/>
          </a:xfrm>
          <a:prstGeom prst="rect">
            <a:avLst/>
          </a:prstGeom>
        </p:spPr>
      </p:pic>
      <p:sp>
        <p:nvSpPr>
          <p:cNvPr id="5" name="TextBox 4">
            <a:extLst>
              <a:ext uri="{FF2B5EF4-FFF2-40B4-BE49-F238E27FC236}">
                <a16:creationId xmlns:a16="http://schemas.microsoft.com/office/drawing/2014/main" id="{0D8CE3AC-4B3D-E9E8-CCCF-6F5C4713EE54}"/>
              </a:ext>
            </a:extLst>
          </p:cNvPr>
          <p:cNvSpPr txBox="1"/>
          <p:nvPr/>
        </p:nvSpPr>
        <p:spPr>
          <a:xfrm>
            <a:off x="6335805" y="2180496"/>
            <a:ext cx="5275001" cy="4045683"/>
          </a:xfrm>
          <a:prstGeom prst="rect">
            <a:avLst/>
          </a:prstGeom>
        </p:spPr>
        <p:txBody>
          <a:bodyPr vert="horz" lIns="91440" tIns="45720" rIns="91440" bIns="45720" rtlCol="0" anchor="ctr">
            <a:normAutofit/>
          </a:bodyPr>
          <a:lstStyle/>
          <a:p>
            <a:pPr marL="0" indent="0">
              <a:lnSpc>
                <a:spcPct val="90000"/>
              </a:lnSpc>
              <a:spcBef>
                <a:spcPct val="20000"/>
              </a:spcBef>
              <a:spcAft>
                <a:spcPts val="600"/>
              </a:spcAft>
              <a:buClr>
                <a:schemeClr val="accent2"/>
              </a:buClr>
              <a:buSzPct val="92000"/>
              <a:defRPr/>
            </a:pPr>
            <a:r>
              <a:rPr lang="en-US" sz="1700" dirty="0">
                <a:solidFill>
                  <a:schemeClr val="tx2"/>
                </a:solidFill>
              </a:rPr>
              <a:t>Cite web pages and related content by identifying the following elements (see 17.5): </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Author</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Title of the page </a:t>
            </a:r>
            <a:r>
              <a:rPr lang="en-US" sz="1700" dirty="0">
                <a:solidFill>
                  <a:schemeClr val="tx2"/>
                </a:solidFill>
              </a:rPr>
              <a:t>(in roman type, enclosed in quotation marks)</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Title</a:t>
            </a:r>
            <a:r>
              <a:rPr lang="en-US" sz="1700" dirty="0">
                <a:solidFill>
                  <a:schemeClr val="tx2"/>
                </a:solidFill>
              </a:rPr>
              <a:t> (or description) of the site (usually in roman type)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Owner or Sponsor </a:t>
            </a:r>
            <a:r>
              <a:rPr lang="en-US" sz="1700" dirty="0">
                <a:solidFill>
                  <a:schemeClr val="tx2"/>
                </a:solidFill>
              </a:rPr>
              <a:t>of the site (if not the same as the title)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Publication or revision date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URL</a:t>
            </a:r>
            <a:r>
              <a:rPr lang="en-US" sz="1700" dirty="0">
                <a:solidFill>
                  <a:schemeClr val="tx2"/>
                </a:solidFill>
              </a:rPr>
              <a:t> (final element) </a:t>
            </a:r>
          </a:p>
          <a:p>
            <a:pPr marL="0" indent="0">
              <a:lnSpc>
                <a:spcPct val="90000"/>
              </a:lnSpc>
              <a:spcBef>
                <a:spcPct val="20000"/>
              </a:spcBef>
              <a:spcAft>
                <a:spcPts val="600"/>
              </a:spcAft>
              <a:buClr>
                <a:schemeClr val="accent2"/>
              </a:buClr>
              <a:buSzPct val="92000"/>
              <a:defRPr/>
            </a:pPr>
            <a:r>
              <a:rPr lang="en-US" sz="1700" dirty="0">
                <a:solidFill>
                  <a:schemeClr val="tx2"/>
                </a:solidFill>
              </a:rPr>
              <a:t>Remember to remove any “live” hyperlink that appears in your text, notes, or bibliography.</a:t>
            </a:r>
          </a:p>
        </p:txBody>
      </p:sp>
    </p:spTree>
    <p:extLst>
      <p:ext uri="{BB962C8B-B14F-4D97-AF65-F5344CB8AC3E}">
        <p14:creationId xmlns:p14="http://schemas.microsoft.com/office/powerpoint/2010/main" val="90508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DDB5-F288-1C1D-49E9-7468B9C6EF93}"/>
              </a:ext>
            </a:extLst>
          </p:cNvPr>
          <p:cNvSpPr>
            <a:spLocks noGrp="1"/>
          </p:cNvSpPr>
          <p:nvPr>
            <p:ph type="title"/>
          </p:nvPr>
        </p:nvSpPr>
        <p:spPr/>
        <p:txBody>
          <a:bodyPr/>
          <a:lstStyle/>
          <a:p>
            <a:r>
              <a:rPr lang="en-US" dirty="0"/>
              <a:t>Citing Websites, Blogs, &amp; Social Media</a:t>
            </a:r>
          </a:p>
        </p:txBody>
      </p:sp>
      <p:graphicFrame>
        <p:nvGraphicFramePr>
          <p:cNvPr id="4" name="Table 3">
            <a:extLst>
              <a:ext uri="{FF2B5EF4-FFF2-40B4-BE49-F238E27FC236}">
                <a16:creationId xmlns:a16="http://schemas.microsoft.com/office/drawing/2014/main" id="{EB960411-D3AE-20BA-4D58-2882399326A5}"/>
              </a:ext>
            </a:extLst>
          </p:cNvPr>
          <p:cNvGraphicFramePr>
            <a:graphicFrameLocks noGrp="1"/>
          </p:cNvGraphicFramePr>
          <p:nvPr>
            <p:extLst>
              <p:ext uri="{D42A27DB-BD31-4B8C-83A1-F6EECF244321}">
                <p14:modId xmlns:p14="http://schemas.microsoft.com/office/powerpoint/2010/main" val="731060392"/>
              </p:ext>
            </p:extLst>
          </p:nvPr>
        </p:nvGraphicFramePr>
        <p:xfrm>
          <a:off x="581192" y="2222695"/>
          <a:ext cx="7156039" cy="3652325"/>
        </p:xfrm>
        <a:graphic>
          <a:graphicData uri="http://schemas.openxmlformats.org/drawingml/2006/table">
            <a:tbl>
              <a:tblPr firstRow="1" bandRow="1">
                <a:tableStyleId>{0660B408-B3CF-4A94-85FC-2B1E0A45F4A2}</a:tableStyleId>
              </a:tblPr>
              <a:tblGrid>
                <a:gridCol w="1168208">
                  <a:extLst>
                    <a:ext uri="{9D8B030D-6E8A-4147-A177-3AD203B41FA5}">
                      <a16:colId xmlns:a16="http://schemas.microsoft.com/office/drawing/2014/main" val="20000"/>
                    </a:ext>
                  </a:extLst>
                </a:gridCol>
                <a:gridCol w="5987831">
                  <a:extLst>
                    <a:ext uri="{9D8B030D-6E8A-4147-A177-3AD203B41FA5}">
                      <a16:colId xmlns:a16="http://schemas.microsoft.com/office/drawing/2014/main" val="20001"/>
                    </a:ext>
                  </a:extLst>
                </a:gridCol>
              </a:tblGrid>
              <a:tr h="769845">
                <a:tc>
                  <a:txBody>
                    <a:bodyPr/>
                    <a:lstStyle/>
                    <a:p>
                      <a:pPr algn="ctr"/>
                      <a:r>
                        <a:rPr lang="en-US" dirty="0"/>
                        <a:t>Type of Source</a:t>
                      </a:r>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dirty="0"/>
                        <a:t>Footnote</a:t>
                      </a:r>
                    </a:p>
                    <a:p>
                      <a:pPr algn="ctr"/>
                      <a:r>
                        <a:rPr lang="en-US" dirty="0"/>
                        <a:t>Bibliography</a:t>
                      </a: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dirty="0">
                          <a:solidFill>
                            <a:schemeClr val="dk1"/>
                          </a:solidFill>
                          <a:effectLst/>
                          <a:latin typeface="+mn-lt"/>
                          <a:ea typeface="+mn-ea"/>
                          <a:cs typeface="+mn-cs"/>
                        </a:rPr>
                        <a:t>Website content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(17.5.1)</a:t>
                      </a: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l" defTabSz="914400" rtl="0" eaLnBrk="1" fontAlgn="auto" latinLnBrk="0" hangingPunct="1">
                        <a:lnSpc>
                          <a:spcPct val="100000"/>
                        </a:lnSpc>
                        <a:spcBef>
                          <a:spcPts val="0"/>
                        </a:spcBef>
                        <a:spcAft>
                          <a:spcPts val="0"/>
                        </a:spcAft>
                        <a:buClrTx/>
                        <a:buSzTx/>
                        <a:buFontTx/>
                        <a:buNone/>
                        <a:tabLst/>
                        <a:defRPr/>
                      </a:pPr>
                      <a:r>
                        <a:rPr lang="en-US" sz="1500" kern="1200" baseline="30000" dirty="0">
                          <a:solidFill>
                            <a:schemeClr val="dk1"/>
                          </a:solidFill>
                          <a:effectLst/>
                          <a:latin typeface="+mn-lt"/>
                          <a:ea typeface="+mn-ea"/>
                          <a:cs typeface="+mn-cs"/>
                        </a:rPr>
                        <a:t>10 </a:t>
                      </a:r>
                      <a:r>
                        <a:rPr lang="en-US" sz="1500" kern="1200" dirty="0">
                          <a:solidFill>
                            <a:schemeClr val="dk1"/>
                          </a:solidFill>
                          <a:effectLst/>
                          <a:latin typeface="+mn-lt"/>
                          <a:ea typeface="+mn-ea"/>
                          <a:cs typeface="+mn-cs"/>
                        </a:rPr>
                        <a:t>“Privacy Policy,” Privacy &amp; Terms, Google, last modified April 17, 2017, https://www.google.com/policies/privacy/.</a:t>
                      </a:r>
                    </a:p>
                    <a:p>
                      <a:pPr marL="0" marR="0" indent="457200" algn="l" defTabSz="914400" rtl="0" eaLnBrk="1" fontAlgn="auto" latinLnBrk="0" hangingPunct="1">
                        <a:lnSpc>
                          <a:spcPct val="100000"/>
                        </a:lnSpc>
                        <a:spcBef>
                          <a:spcPts val="0"/>
                        </a:spcBef>
                        <a:spcAft>
                          <a:spcPts val="0"/>
                        </a:spcAft>
                        <a:buClrTx/>
                        <a:buSzTx/>
                        <a:buFontTx/>
                        <a:buNone/>
                        <a:tabLst/>
                        <a:defRPr/>
                      </a:pPr>
                      <a:endParaRPr lang="en-US" sz="1500" kern="1200" dirty="0">
                        <a:solidFill>
                          <a:schemeClr val="dk1"/>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Columbia University. “History.” Accessed May 15, 2017. http://</a:t>
                      </a:r>
                      <a:r>
                        <a:rPr lang="en-US" sz="1500" kern="1200" dirty="0" err="1">
                          <a:solidFill>
                            <a:schemeClr val="dk1"/>
                          </a:solidFill>
                          <a:effectLst/>
                          <a:latin typeface="+mn-lt"/>
                          <a:ea typeface="+mn-ea"/>
                          <a:cs typeface="+mn-cs"/>
                        </a:rPr>
                        <a:t>www.columbia.edu</a:t>
                      </a:r>
                      <a:r>
                        <a:rPr lang="en-US" sz="1500" kern="1200" dirty="0">
                          <a:solidFill>
                            <a:schemeClr val="dk1"/>
                          </a:solidFill>
                          <a:effectLst/>
                          <a:latin typeface="+mn-lt"/>
                          <a:ea typeface="+mn-ea"/>
                          <a:cs typeface="+mn-cs"/>
                        </a:rPr>
                        <a:t>/content/</a:t>
                      </a:r>
                      <a:r>
                        <a:rPr lang="en-US" sz="1500" kern="1200" dirty="0" err="1">
                          <a:solidFill>
                            <a:schemeClr val="dk1"/>
                          </a:solidFill>
                          <a:effectLst/>
                          <a:latin typeface="+mn-lt"/>
                          <a:ea typeface="+mn-ea"/>
                          <a:cs typeface="+mn-cs"/>
                        </a:rPr>
                        <a:t>history.html</a:t>
                      </a:r>
                      <a:r>
                        <a:rPr lang="en-US" sz="1500" kern="1200" dirty="0">
                          <a:solidFill>
                            <a:schemeClr val="dk1"/>
                          </a:solidFill>
                          <a:effectLst/>
                          <a:latin typeface="+mn-lt"/>
                          <a:ea typeface="+mn-ea"/>
                          <a:cs typeface="+mn-cs"/>
                        </a:rPr>
                        <a:t>.</a:t>
                      </a:r>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08760">
                <a:tc>
                  <a:txBody>
                    <a:bodyPr/>
                    <a:lstStyle/>
                    <a:p>
                      <a:r>
                        <a:rPr lang="en-US" sz="1500" b="1" baseline="0" dirty="0"/>
                        <a:t>Blog post </a:t>
                      </a:r>
                    </a:p>
                    <a:p>
                      <a:r>
                        <a:rPr lang="en-US" sz="1500" b="0" baseline="0" dirty="0"/>
                        <a:t>(17.5.2)</a:t>
                      </a:r>
                      <a:endParaRPr lang="en-US" sz="1500" b="1" dirty="0"/>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457200"/>
                      <a:r>
                        <a:rPr lang="en-US" sz="1500" kern="1200" baseline="30000" dirty="0">
                          <a:solidFill>
                            <a:schemeClr val="dk1"/>
                          </a:solidFill>
                          <a:effectLst/>
                          <a:latin typeface="+mn-lt"/>
                          <a:ea typeface="+mn-ea"/>
                          <a:cs typeface="+mn-cs"/>
                        </a:rPr>
                        <a:t>10 </a:t>
                      </a:r>
                      <a:r>
                        <a:rPr lang="en-US" sz="1500" kern="1200" baseline="0" dirty="0">
                          <a:solidFill>
                            <a:schemeClr val="dk1"/>
                          </a:solidFill>
                          <a:effectLst/>
                          <a:latin typeface="+mn-lt"/>
                          <a:ea typeface="+mn-ea"/>
                          <a:cs typeface="+mn-cs"/>
                        </a:rPr>
                        <a:t>Sharon Jayson, “Is </a:t>
                      </a:r>
                      <a:r>
                        <a:rPr lang="en-US" sz="1500" kern="1200" baseline="0" dirty="0" err="1">
                          <a:solidFill>
                            <a:schemeClr val="dk1"/>
                          </a:solidFill>
                          <a:effectLst/>
                          <a:latin typeface="+mn-lt"/>
                          <a:ea typeface="+mn-ea"/>
                          <a:cs typeface="+mn-cs"/>
                        </a:rPr>
                        <a:t>Selfie</a:t>
                      </a:r>
                      <a:r>
                        <a:rPr lang="en-US" sz="1500" kern="1200" baseline="0" dirty="0">
                          <a:solidFill>
                            <a:schemeClr val="dk1"/>
                          </a:solidFill>
                          <a:effectLst/>
                          <a:latin typeface="+mn-lt"/>
                          <a:ea typeface="+mn-ea"/>
                          <a:cs typeface="+mn-cs"/>
                        </a:rPr>
                        <a:t> Culture Making Our Kids Selfish?,” </a:t>
                      </a:r>
                      <a:r>
                        <a:rPr lang="en-US" sz="1500" i="1" kern="1200" baseline="0" dirty="0">
                          <a:solidFill>
                            <a:schemeClr val="dk1"/>
                          </a:solidFill>
                          <a:effectLst/>
                          <a:latin typeface="+mn-lt"/>
                          <a:ea typeface="+mn-ea"/>
                          <a:cs typeface="+mn-cs"/>
                        </a:rPr>
                        <a:t>Well </a:t>
                      </a:r>
                      <a:r>
                        <a:rPr lang="en-US" sz="1500" i="0" kern="1200" baseline="0" dirty="0">
                          <a:solidFill>
                            <a:schemeClr val="dk1"/>
                          </a:solidFill>
                          <a:effectLst/>
                          <a:latin typeface="+mn-lt"/>
                          <a:ea typeface="+mn-ea"/>
                          <a:cs typeface="+mn-cs"/>
                        </a:rPr>
                        <a:t>(blog), </a:t>
                      </a:r>
                      <a:r>
                        <a:rPr lang="en-US" sz="1500" i="1" kern="1200" baseline="0" dirty="0">
                          <a:solidFill>
                            <a:schemeClr val="dk1"/>
                          </a:solidFill>
                          <a:effectLst/>
                          <a:latin typeface="+mn-lt"/>
                          <a:ea typeface="+mn-ea"/>
                          <a:cs typeface="+mn-cs"/>
                        </a:rPr>
                        <a:t>New York Times</a:t>
                      </a:r>
                      <a:r>
                        <a:rPr lang="en-US" sz="1500" i="0" kern="1200" baseline="0" dirty="0">
                          <a:solidFill>
                            <a:schemeClr val="dk1"/>
                          </a:solidFill>
                          <a:effectLst/>
                          <a:latin typeface="+mn-lt"/>
                          <a:ea typeface="+mn-ea"/>
                          <a:cs typeface="+mn-cs"/>
                        </a:rPr>
                        <a:t>, June 23, 2016, </a:t>
                      </a:r>
                      <a:r>
                        <a:rPr lang="en-US" sz="1500" i="0" kern="1200" baseline="0" dirty="0">
                          <a:solidFill>
                            <a:schemeClr val="tx1"/>
                          </a:solidFill>
                          <a:effectLst/>
                          <a:latin typeface="+mn-lt"/>
                          <a:ea typeface="+mn-ea"/>
                          <a:cs typeface="+mn-cs"/>
                        </a:rPr>
                        <a:t>http://well.blogs.nytimes.com/2016/06/23/is-selfie-culture/.</a:t>
                      </a:r>
                    </a:p>
                    <a:p>
                      <a:endParaRPr lang="en-US" sz="1500" i="0" kern="1200" baseline="0" dirty="0">
                        <a:solidFill>
                          <a:schemeClr val="dk1"/>
                        </a:solidFill>
                        <a:effectLst/>
                        <a:latin typeface="+mn-lt"/>
                        <a:ea typeface="+mn-ea"/>
                        <a:cs typeface="+mn-cs"/>
                      </a:endParaRPr>
                    </a:p>
                    <a:p>
                      <a:pPr marL="457200" indent="-457200"/>
                      <a:r>
                        <a:rPr lang="en-US" sz="1500" i="1" kern="1200" baseline="0" dirty="0">
                          <a:solidFill>
                            <a:schemeClr val="dk1"/>
                          </a:solidFill>
                          <a:effectLst/>
                          <a:latin typeface="+mn-lt"/>
                          <a:ea typeface="+mn-ea"/>
                          <a:cs typeface="+mn-cs"/>
                        </a:rPr>
                        <a:t>Lingua Franca</a:t>
                      </a:r>
                      <a:r>
                        <a:rPr lang="en-US" sz="1500" i="0" kern="1200" baseline="0" dirty="0">
                          <a:solidFill>
                            <a:schemeClr val="dk1"/>
                          </a:solidFill>
                          <a:effectLst/>
                          <a:latin typeface="+mn-lt"/>
                          <a:ea typeface="+mn-ea"/>
                          <a:cs typeface="+mn-cs"/>
                        </a:rPr>
                        <a:t> (blog). </a:t>
                      </a:r>
                      <a:r>
                        <a:rPr lang="en-US" sz="1500" i="1" kern="1200" baseline="0" dirty="0">
                          <a:solidFill>
                            <a:schemeClr val="dk1"/>
                          </a:solidFill>
                          <a:effectLst/>
                          <a:latin typeface="+mn-lt"/>
                          <a:ea typeface="+mn-ea"/>
                          <a:cs typeface="+mn-cs"/>
                        </a:rPr>
                        <a:t>Chronicle of Higher Education, </a:t>
                      </a:r>
                      <a:r>
                        <a:rPr lang="en-US" sz="1500" i="0" kern="1200" baseline="0" dirty="0">
                          <a:solidFill>
                            <a:schemeClr val="dk1"/>
                          </a:solidFill>
                          <a:effectLst/>
                          <a:latin typeface="+mn-lt"/>
                          <a:ea typeface="+mn-ea"/>
                          <a:cs typeface="+mn-cs"/>
                        </a:rPr>
                        <a:t>February 15, 2017, http://</a:t>
                      </a:r>
                      <a:r>
                        <a:rPr lang="en-US" sz="1500" i="0" kern="1200" baseline="0" dirty="0" err="1">
                          <a:solidFill>
                            <a:schemeClr val="dk1"/>
                          </a:solidFill>
                          <a:effectLst/>
                          <a:latin typeface="+mn-lt"/>
                          <a:ea typeface="+mn-ea"/>
                          <a:cs typeface="+mn-cs"/>
                        </a:rPr>
                        <a:t>www.chroncile.com</a:t>
                      </a:r>
                      <a:r>
                        <a:rPr lang="en-US" sz="1500" i="0" kern="1200" baseline="0" dirty="0">
                          <a:solidFill>
                            <a:schemeClr val="dk1"/>
                          </a:solidFill>
                          <a:effectLst/>
                          <a:latin typeface="+mn-lt"/>
                          <a:ea typeface="+mn-ea"/>
                          <a:cs typeface="+mn-cs"/>
                        </a:rPr>
                        <a:t>/blogs/</a:t>
                      </a:r>
                      <a:r>
                        <a:rPr lang="en-US" sz="1500" i="0" kern="1200" baseline="0" dirty="0" err="1">
                          <a:solidFill>
                            <a:schemeClr val="dk1"/>
                          </a:solidFill>
                          <a:effectLst/>
                          <a:latin typeface="+mn-lt"/>
                          <a:ea typeface="+mn-ea"/>
                          <a:cs typeface="+mn-cs"/>
                        </a:rPr>
                        <a:t>linguafranca</a:t>
                      </a:r>
                      <a:r>
                        <a:rPr lang="en-US" sz="1500" i="0" kern="1200" baseline="0" dirty="0">
                          <a:solidFill>
                            <a:schemeClr val="dk1"/>
                          </a:solidFill>
                          <a:effectLst/>
                          <a:latin typeface="+mn-lt"/>
                          <a:ea typeface="+mn-ea"/>
                          <a:cs typeface="+mn-cs"/>
                        </a:rPr>
                        <a:t>/2017/.</a:t>
                      </a:r>
                      <a:endParaRPr lang="en-US" sz="1500" i="1" dirty="0"/>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649624D3-D72E-44C9-ABD6-45960AD67E9F}"/>
              </a:ext>
            </a:extLst>
          </p:cNvPr>
          <p:cNvSpPr txBox="1"/>
          <p:nvPr/>
        </p:nvSpPr>
        <p:spPr>
          <a:xfrm>
            <a:off x="8288508" y="2222695"/>
            <a:ext cx="3175138" cy="3600986"/>
          </a:xfrm>
          <a:prstGeom prst="rect">
            <a:avLst/>
          </a:prstGeom>
          <a:noFill/>
        </p:spPr>
        <p:txBody>
          <a:bodyPr wrap="square" rtlCol="0">
            <a:spAutoFit/>
          </a:bodyPr>
          <a:lstStyle/>
          <a:p>
            <a:r>
              <a:rPr lang="en-US" sz="1900" b="1" dirty="0"/>
              <a:t>Social media:</a:t>
            </a:r>
          </a:p>
          <a:p>
            <a:endParaRPr lang="en-US" sz="1900" b="1" dirty="0"/>
          </a:p>
          <a:p>
            <a:pPr marL="285750" indent="-285750">
              <a:buFont typeface="Arial" panose="020B0604020202020204" pitchFamily="34" charset="0"/>
              <a:buChar char="•"/>
            </a:pPr>
            <a:r>
              <a:rPr lang="en-US" sz="1900" dirty="0"/>
              <a:t>Cite in footnotes but not in the bibliography. </a:t>
            </a:r>
          </a:p>
          <a:p>
            <a:pPr marL="285750" indent="-285750">
              <a:buFont typeface="Arial" panose="020B0604020202020204" pitchFamily="34" charset="0"/>
              <a:buChar char="•"/>
            </a:pPr>
            <a:r>
              <a:rPr lang="en-US" sz="1900" dirty="0"/>
              <a:t>Include in your bibliography only if it is “critical to your argument or frequently cited.”</a:t>
            </a:r>
          </a:p>
          <a:p>
            <a:pPr marL="285750" indent="-285750">
              <a:buFont typeface="Arial" panose="020B0604020202020204" pitchFamily="34" charset="0"/>
              <a:buChar char="•"/>
            </a:pPr>
            <a:r>
              <a:rPr lang="en-US" sz="1900" dirty="0"/>
              <a:t>See 17.5.3 for guidelines and examples of how to cite Facebook, X, and  Instagram.</a:t>
            </a:r>
          </a:p>
        </p:txBody>
      </p:sp>
    </p:spTree>
    <p:extLst>
      <p:ext uri="{BB962C8B-B14F-4D97-AF65-F5344CB8AC3E}">
        <p14:creationId xmlns:p14="http://schemas.microsoft.com/office/powerpoint/2010/main" val="2344133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B4740-28A5-EA13-B12E-59253410086F}"/>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Citing unpublished sources</a:t>
            </a:r>
            <a:br>
              <a:rPr lang="en-US" dirty="0">
                <a:solidFill>
                  <a:schemeClr val="accent1"/>
                </a:solidFill>
              </a:rPr>
            </a:br>
            <a:br>
              <a:rPr lang="en-US" dirty="0">
                <a:solidFill>
                  <a:schemeClr val="accent1"/>
                </a:solidFill>
              </a:rPr>
            </a:br>
            <a:r>
              <a:rPr lang="en-US" sz="2000" dirty="0">
                <a:solidFill>
                  <a:schemeClr val="accent1"/>
                </a:solidFill>
              </a:rPr>
              <a:t>Interviews &amp; Personal Communication</a:t>
            </a:r>
            <a:endParaRPr lang="en-US" dirty="0">
              <a:solidFill>
                <a:schemeClr val="accent1"/>
              </a:solidFill>
            </a:endParaRP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5DCCF905-5853-612A-4EE8-FA801C04F3B6}"/>
              </a:ext>
            </a:extLst>
          </p:cNvPr>
          <p:cNvGraphicFramePr>
            <a:graphicFrameLocks noGrp="1"/>
          </p:cNvGraphicFramePr>
          <p:nvPr>
            <p:ph idx="1"/>
            <p:extLst>
              <p:ext uri="{D42A27DB-BD31-4B8C-83A1-F6EECF244321}">
                <p14:modId xmlns:p14="http://schemas.microsoft.com/office/powerpoint/2010/main" val="1788914970"/>
              </p:ext>
            </p:extLst>
          </p:nvPr>
        </p:nvGraphicFramePr>
        <p:xfrm>
          <a:off x="4598438" y="1037967"/>
          <a:ext cx="6847334" cy="4985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95028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F51801-83D8-319F-E0CF-35BA55618446}"/>
              </a:ext>
            </a:extLst>
          </p:cNvPr>
          <p:cNvSpPr>
            <a:spLocks noGrp="1"/>
          </p:cNvSpPr>
          <p:nvPr>
            <p:ph type="title"/>
          </p:nvPr>
        </p:nvSpPr>
        <p:spPr>
          <a:xfrm>
            <a:off x="656824" y="1166603"/>
            <a:ext cx="3279192" cy="3572821"/>
          </a:xfrm>
        </p:spPr>
        <p:txBody>
          <a:bodyPr>
            <a:noAutofit/>
          </a:bodyPr>
          <a:lstStyle/>
          <a:p>
            <a:r>
              <a:rPr lang="en-US" dirty="0">
                <a:solidFill>
                  <a:srgbClr val="FFFFFF"/>
                </a:solidFill>
              </a:rPr>
              <a:t>Citing Unpublished sources</a:t>
            </a:r>
            <a:br>
              <a:rPr lang="en-US" dirty="0">
                <a:solidFill>
                  <a:srgbClr val="FFFFFF"/>
                </a:solidFill>
              </a:rPr>
            </a:br>
            <a:br>
              <a:rPr lang="en-US" dirty="0">
                <a:solidFill>
                  <a:srgbClr val="FFFFFF"/>
                </a:solidFill>
              </a:rPr>
            </a:br>
            <a:r>
              <a:rPr lang="en-US" sz="2000" dirty="0">
                <a:solidFill>
                  <a:srgbClr val="FFFFFF"/>
                </a:solidFill>
              </a:rPr>
              <a:t>Interviews &amp; Personal Communication</a:t>
            </a:r>
          </a:p>
        </p:txBody>
      </p:sp>
      <p:grpSp>
        <p:nvGrpSpPr>
          <p:cNvPr id="16" name="Group 15">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3">
            <a:extLst>
              <a:ext uri="{FF2B5EF4-FFF2-40B4-BE49-F238E27FC236}">
                <a16:creationId xmlns:a16="http://schemas.microsoft.com/office/drawing/2014/main" id="{006E441C-379F-C942-71BE-6BDA1E4F169A}"/>
              </a:ext>
            </a:extLst>
          </p:cNvPr>
          <p:cNvGraphicFramePr>
            <a:graphicFrameLocks/>
          </p:cNvGraphicFramePr>
          <p:nvPr>
            <p:extLst>
              <p:ext uri="{D42A27DB-BD31-4B8C-83A1-F6EECF244321}">
                <p14:modId xmlns:p14="http://schemas.microsoft.com/office/powerpoint/2010/main" val="354645957"/>
              </p:ext>
            </p:extLst>
          </p:nvPr>
        </p:nvGraphicFramePr>
        <p:xfrm>
          <a:off x="4561383" y="826346"/>
          <a:ext cx="6866507" cy="2980844"/>
        </p:xfrm>
        <a:graphic>
          <a:graphicData uri="http://schemas.openxmlformats.org/drawingml/2006/table">
            <a:tbl>
              <a:tblPr firstRow="1" bandRow="1">
                <a:tableStyleId>{F5AB1C69-6EDB-4FF4-983F-18BD219EF322}</a:tableStyleId>
              </a:tblPr>
              <a:tblGrid>
                <a:gridCol w="1910238">
                  <a:extLst>
                    <a:ext uri="{9D8B030D-6E8A-4147-A177-3AD203B41FA5}">
                      <a16:colId xmlns:a16="http://schemas.microsoft.com/office/drawing/2014/main" val="1582385807"/>
                    </a:ext>
                  </a:extLst>
                </a:gridCol>
                <a:gridCol w="4956269">
                  <a:extLst>
                    <a:ext uri="{9D8B030D-6E8A-4147-A177-3AD203B41FA5}">
                      <a16:colId xmlns:a16="http://schemas.microsoft.com/office/drawing/2014/main" val="326128449"/>
                    </a:ext>
                  </a:extLst>
                </a:gridCol>
              </a:tblGrid>
              <a:tr h="644978">
                <a:tc>
                  <a:txBody>
                    <a:bodyPr/>
                    <a:lstStyle/>
                    <a:p>
                      <a:pPr algn="ctr"/>
                      <a:r>
                        <a:rPr lang="en-US" sz="1700"/>
                        <a:t>Type of source</a:t>
                      </a:r>
                    </a:p>
                  </a:txBody>
                  <a:tcPr marL="87159" marR="87159" marT="43580" marB="43580"/>
                </a:tc>
                <a:tc>
                  <a:txBody>
                    <a:bodyPr/>
                    <a:lstStyle/>
                    <a:p>
                      <a:pPr algn="ctr"/>
                      <a:r>
                        <a:rPr lang="en-US" sz="1700" dirty="0"/>
                        <a:t>Footnote</a:t>
                      </a:r>
                    </a:p>
                    <a:p>
                      <a:pPr algn="ctr"/>
                      <a:r>
                        <a:rPr lang="en-US" sz="1700" dirty="0"/>
                        <a:t>Bibliography</a:t>
                      </a:r>
                    </a:p>
                  </a:txBody>
                  <a:tcPr marL="87159" marR="87159" marT="43580" marB="43580"/>
                </a:tc>
                <a:extLst>
                  <a:ext uri="{0D108BD9-81ED-4DB2-BD59-A6C34878D82A}">
                    <a16:rowId xmlns:a16="http://schemas.microsoft.com/office/drawing/2014/main" val="3267875311"/>
                  </a:ext>
                </a:extLst>
              </a:tr>
              <a:tr h="1167933">
                <a:tc>
                  <a:txBody>
                    <a:bodyPr/>
                    <a:lstStyle/>
                    <a:p>
                      <a:r>
                        <a:rPr lang="en-US" sz="1600" b="1"/>
                        <a:t>Interview</a:t>
                      </a:r>
                      <a:r>
                        <a:rPr lang="en-US" sz="1600"/>
                        <a:t> (17.6.1)</a:t>
                      </a:r>
                    </a:p>
                  </a:txBody>
                  <a:tcPr marL="87159" marR="87159" marT="43580" marB="43580"/>
                </a:tc>
                <a:tc>
                  <a:txBody>
                    <a:bodyPr/>
                    <a:lstStyle/>
                    <a:p>
                      <a:pPr marL="0" indent="457200"/>
                      <a:r>
                        <a:rPr lang="en-US" sz="1600" baseline="30000" dirty="0"/>
                        <a:t>1</a:t>
                      </a:r>
                      <a:r>
                        <a:rPr lang="en-US" sz="1600" baseline="0" dirty="0"/>
                        <a:t>David Shields, interview by author, Seattle, July 22, 2018.</a:t>
                      </a:r>
                    </a:p>
                    <a:p>
                      <a:pPr marL="0" indent="457200"/>
                      <a:endParaRPr lang="en-US" sz="1600" baseline="0" dirty="0"/>
                    </a:p>
                    <a:p>
                      <a:pPr marL="0" indent="0"/>
                      <a:r>
                        <a:rPr lang="en-US" sz="1600" baseline="0" dirty="0"/>
                        <a:t>*Bibliography unnecessary</a:t>
                      </a:r>
                      <a:endParaRPr lang="en-US" sz="1600" dirty="0"/>
                    </a:p>
                  </a:txBody>
                  <a:tcPr marL="87159" marR="87159" marT="43580" marB="43580"/>
                </a:tc>
                <a:extLst>
                  <a:ext uri="{0D108BD9-81ED-4DB2-BD59-A6C34878D82A}">
                    <a16:rowId xmlns:a16="http://schemas.microsoft.com/office/drawing/2014/main" val="1193631532"/>
                  </a:ext>
                </a:extLst>
              </a:tr>
              <a:tr h="1167933">
                <a:tc>
                  <a:txBody>
                    <a:bodyPr/>
                    <a:lstStyle/>
                    <a:p>
                      <a:r>
                        <a:rPr lang="en-US" sz="1600" b="1"/>
                        <a:t>Personal communication </a:t>
                      </a:r>
                      <a:r>
                        <a:rPr lang="en-US" sz="1600"/>
                        <a:t>(17.6.2)</a:t>
                      </a:r>
                    </a:p>
                  </a:txBody>
                  <a:tcPr marL="87159" marR="87159" marT="43580" marB="43580"/>
                </a:tc>
                <a:tc>
                  <a:txBody>
                    <a:bodyPr/>
                    <a:lstStyle/>
                    <a:p>
                      <a:pPr marL="0" indent="457200"/>
                      <a:r>
                        <a:rPr lang="en-US" sz="1600" baseline="30000" dirty="0"/>
                        <a:t>2</a:t>
                      </a:r>
                      <a:r>
                        <a:rPr lang="en-US" sz="1600" dirty="0"/>
                        <a:t>Roland J. Zuckerman, email</a:t>
                      </a:r>
                      <a:r>
                        <a:rPr lang="en-US" sz="1600" baseline="0" dirty="0"/>
                        <a:t> message to author, June 1, 2017.</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*Bibliography unnecessary</a:t>
                      </a:r>
                    </a:p>
                  </a:txBody>
                  <a:tcPr marL="87159" marR="87159" marT="43580" marB="43580"/>
                </a:tc>
                <a:extLst>
                  <a:ext uri="{0D108BD9-81ED-4DB2-BD59-A6C34878D82A}">
                    <a16:rowId xmlns:a16="http://schemas.microsoft.com/office/drawing/2014/main" val="3388281810"/>
                  </a:ext>
                </a:extLst>
              </a:tr>
            </a:tbl>
          </a:graphicData>
        </a:graphic>
      </p:graphicFrame>
      <p:pic>
        <p:nvPicPr>
          <p:cNvPr id="6" name="Picture 5" descr="Video camera on stand recording man presenting and holding laptop with one hand">
            <a:extLst>
              <a:ext uri="{FF2B5EF4-FFF2-40B4-BE49-F238E27FC236}">
                <a16:creationId xmlns:a16="http://schemas.microsoft.com/office/drawing/2014/main" id="{103D085E-75A9-CF09-A17E-046FC1970235}"/>
              </a:ext>
            </a:extLst>
          </p:cNvPr>
          <p:cNvPicPr>
            <a:picLocks noChangeAspect="1"/>
          </p:cNvPicPr>
          <p:nvPr/>
        </p:nvPicPr>
        <p:blipFill rotWithShape="1">
          <a:blip r:embed="rId2"/>
          <a:srcRect l="-690" t="30683" r="690" b="30294"/>
          <a:stretch/>
        </p:blipFill>
        <p:spPr>
          <a:xfrm>
            <a:off x="4549679" y="4114353"/>
            <a:ext cx="6889915" cy="2111826"/>
          </a:xfrm>
          <a:prstGeom prst="rect">
            <a:avLst/>
          </a:prstGeom>
          <a:ln w="28575">
            <a:solidFill>
              <a:schemeClr val="bg2"/>
            </a:solidFill>
          </a:ln>
        </p:spPr>
      </p:pic>
    </p:spTree>
    <p:extLst>
      <p:ext uri="{BB962C8B-B14F-4D97-AF65-F5344CB8AC3E}">
        <p14:creationId xmlns:p14="http://schemas.microsoft.com/office/powerpoint/2010/main" val="155624849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B4740-28A5-EA13-B12E-59253410086F}"/>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Citing unpublished sources</a:t>
            </a:r>
            <a:br>
              <a:rPr lang="en-US" dirty="0">
                <a:solidFill>
                  <a:schemeClr val="accent1"/>
                </a:solidFill>
              </a:rPr>
            </a:br>
            <a:br>
              <a:rPr lang="en-US" dirty="0">
                <a:solidFill>
                  <a:schemeClr val="accent1"/>
                </a:solidFill>
              </a:rPr>
            </a:br>
            <a:r>
              <a:rPr lang="en-US" sz="2000" dirty="0">
                <a:solidFill>
                  <a:schemeClr val="accent1"/>
                </a:solidFill>
              </a:rPr>
              <a:t>Theses, Dissertations, Lectures, &amp; Classes</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5DCCF905-5853-612A-4EE8-FA801C04F3B6}"/>
              </a:ext>
            </a:extLst>
          </p:cNvPr>
          <p:cNvGraphicFramePr>
            <a:graphicFrameLocks noGrp="1"/>
          </p:cNvGraphicFramePr>
          <p:nvPr>
            <p:ph idx="1"/>
            <p:extLst>
              <p:ext uri="{D42A27DB-BD31-4B8C-83A1-F6EECF244321}">
                <p14:modId xmlns:p14="http://schemas.microsoft.com/office/powerpoint/2010/main" val="98455715"/>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04837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F51801-83D8-319F-E0CF-35BA55618446}"/>
              </a:ext>
            </a:extLst>
          </p:cNvPr>
          <p:cNvSpPr>
            <a:spLocks noGrp="1"/>
          </p:cNvSpPr>
          <p:nvPr>
            <p:ph type="title"/>
          </p:nvPr>
        </p:nvSpPr>
        <p:spPr>
          <a:xfrm>
            <a:off x="710162" y="787709"/>
            <a:ext cx="3171905" cy="3088831"/>
          </a:xfrm>
        </p:spPr>
        <p:txBody>
          <a:bodyPr>
            <a:normAutofit/>
          </a:bodyPr>
          <a:lstStyle/>
          <a:p>
            <a:r>
              <a:rPr lang="en-US">
                <a:solidFill>
                  <a:srgbClr val="FFFFFF"/>
                </a:solidFill>
              </a:rPr>
              <a:t>Citing Unpublished sources </a:t>
            </a:r>
            <a:br>
              <a:rPr lang="en-US" sz="2200">
                <a:solidFill>
                  <a:srgbClr val="FFFFFF"/>
                </a:solidFill>
              </a:rPr>
            </a:br>
            <a:br>
              <a:rPr lang="en-US" sz="2200">
                <a:solidFill>
                  <a:srgbClr val="FFFFFF"/>
                </a:solidFill>
              </a:rPr>
            </a:br>
            <a:r>
              <a:rPr lang="en-US" sz="2000">
                <a:solidFill>
                  <a:schemeClr val="tx1"/>
                </a:solidFill>
              </a:rPr>
              <a:t>Theses, Dissertations, Lectures, &amp; Classes</a:t>
            </a:r>
            <a:endParaRPr lang="en-US" sz="2000" dirty="0">
              <a:solidFill>
                <a:schemeClr val="tx1"/>
              </a:solidFill>
            </a:endParaRPr>
          </a:p>
        </p:txBody>
      </p:sp>
      <p:grpSp>
        <p:nvGrpSpPr>
          <p:cNvPr id="16" name="Group 15">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3">
            <a:extLst>
              <a:ext uri="{FF2B5EF4-FFF2-40B4-BE49-F238E27FC236}">
                <a16:creationId xmlns:a16="http://schemas.microsoft.com/office/drawing/2014/main" id="{006E441C-379F-C942-71BE-6BDA1E4F169A}"/>
              </a:ext>
            </a:extLst>
          </p:cNvPr>
          <p:cNvGraphicFramePr>
            <a:graphicFrameLocks/>
          </p:cNvGraphicFramePr>
          <p:nvPr>
            <p:extLst>
              <p:ext uri="{D42A27DB-BD31-4B8C-83A1-F6EECF244321}">
                <p14:modId xmlns:p14="http://schemas.microsoft.com/office/powerpoint/2010/main" val="3340849732"/>
              </p:ext>
            </p:extLst>
          </p:nvPr>
        </p:nvGraphicFramePr>
        <p:xfrm>
          <a:off x="4241830" y="614407"/>
          <a:ext cx="7503637" cy="5611773"/>
        </p:xfrm>
        <a:graphic>
          <a:graphicData uri="http://schemas.openxmlformats.org/drawingml/2006/table">
            <a:tbl>
              <a:tblPr firstRow="1" bandRow="1">
                <a:tableStyleId>{21E4AEA4-8DFA-4A89-87EB-49C32662AFE0}</a:tableStyleId>
              </a:tblPr>
              <a:tblGrid>
                <a:gridCol w="1324580">
                  <a:extLst>
                    <a:ext uri="{9D8B030D-6E8A-4147-A177-3AD203B41FA5}">
                      <a16:colId xmlns:a16="http://schemas.microsoft.com/office/drawing/2014/main" val="1582385807"/>
                    </a:ext>
                  </a:extLst>
                </a:gridCol>
                <a:gridCol w="6179057">
                  <a:extLst>
                    <a:ext uri="{9D8B030D-6E8A-4147-A177-3AD203B41FA5}">
                      <a16:colId xmlns:a16="http://schemas.microsoft.com/office/drawing/2014/main" val="326128449"/>
                    </a:ext>
                  </a:extLst>
                </a:gridCol>
              </a:tblGrid>
              <a:tr h="561595">
                <a:tc>
                  <a:txBody>
                    <a:bodyPr/>
                    <a:lstStyle/>
                    <a:p>
                      <a:pPr algn="ctr"/>
                      <a:r>
                        <a:rPr lang="en-US" sz="1600"/>
                        <a:t>Type of source</a:t>
                      </a:r>
                      <a:endParaRPr lang="en-US" sz="1600" dirty="0"/>
                    </a:p>
                  </a:txBody>
                  <a:tcPr marL="61445" marR="61445" marT="30723" marB="30723"/>
                </a:tc>
                <a:tc>
                  <a:txBody>
                    <a:bodyPr/>
                    <a:lstStyle/>
                    <a:p>
                      <a:pPr algn="ctr"/>
                      <a:r>
                        <a:rPr lang="en-US" sz="1600"/>
                        <a:t>Footnote</a:t>
                      </a:r>
                    </a:p>
                    <a:p>
                      <a:pPr algn="ctr"/>
                      <a:r>
                        <a:rPr lang="en-US" sz="1600"/>
                        <a:t>Bibliography</a:t>
                      </a:r>
                      <a:endParaRPr lang="en-US" sz="1600" dirty="0"/>
                    </a:p>
                  </a:txBody>
                  <a:tcPr marL="61445" marR="61445" marT="30723" marB="30723"/>
                </a:tc>
                <a:extLst>
                  <a:ext uri="{0D108BD9-81ED-4DB2-BD59-A6C34878D82A}">
                    <a16:rowId xmlns:a16="http://schemas.microsoft.com/office/drawing/2014/main" val="3267875311"/>
                  </a:ext>
                </a:extLst>
              </a:tr>
              <a:tr h="1802144">
                <a:tc>
                  <a:txBody>
                    <a:bodyPr/>
                    <a:lstStyle/>
                    <a:p>
                      <a:r>
                        <a:rPr lang="en-US" sz="1600" b="1"/>
                        <a:t>Thesis / Dissertation </a:t>
                      </a:r>
                      <a:r>
                        <a:rPr lang="en-US" sz="1600"/>
                        <a:t>(17.7.1)</a:t>
                      </a:r>
                    </a:p>
                  </a:txBody>
                  <a:tcPr marL="61445" marR="61445" marT="30723" marB="30723"/>
                </a:tc>
                <a:tc>
                  <a:txBody>
                    <a:bodyPr/>
                    <a:lstStyle/>
                    <a:p>
                      <a:pPr marL="0" marR="0" indent="457200" algn="l" defTabSz="914400" rtl="0" eaLnBrk="1" fontAlgn="auto" latinLnBrk="0" hangingPunct="1">
                        <a:lnSpc>
                          <a:spcPct val="100000"/>
                        </a:lnSpc>
                        <a:spcBef>
                          <a:spcPts val="0"/>
                        </a:spcBef>
                        <a:spcAft>
                          <a:spcPts val="0"/>
                        </a:spcAft>
                        <a:buClrTx/>
                        <a:buSzTx/>
                        <a:buFontTx/>
                        <a:buNone/>
                        <a:tabLst/>
                        <a:defRPr/>
                      </a:pPr>
                      <a:r>
                        <a:rPr lang="en-US" sz="1600" baseline="30000"/>
                        <a:t>3</a:t>
                      </a:r>
                      <a:r>
                        <a:rPr lang="en-US" sz="1600" baseline="0"/>
                        <a:t>Karen Leigh Culcasi, “Cartographic Representations of Kurdistan in the Print Media” (master’s thesis, Syracuse University, 2003), 15.</a:t>
                      </a:r>
                    </a:p>
                    <a:p>
                      <a:pPr marL="0" marR="0" indent="457200" algn="l" defTabSz="914400" rtl="0" eaLnBrk="1" fontAlgn="auto" latinLnBrk="0" hangingPunct="1">
                        <a:lnSpc>
                          <a:spcPct val="100000"/>
                        </a:lnSpc>
                        <a:spcBef>
                          <a:spcPts val="0"/>
                        </a:spcBef>
                        <a:spcAft>
                          <a:spcPts val="0"/>
                        </a:spcAft>
                        <a:buClrTx/>
                        <a:buSzTx/>
                        <a:buFontTx/>
                        <a:buNone/>
                        <a:tabLst/>
                        <a:defRPr/>
                      </a:pPr>
                      <a:endParaRPr lang="en-US" sz="1600" baseline="0"/>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1600" baseline="0"/>
                        <a:t>Navarro-Garcia, Guadalupe. “Integrating Social Justice Values in Educational Leadership: A Study of African American and Black University Presidents.” PhD diss., University of California, Los Angeles, 2016. ProQuest Dissertations &amp; Theses Global.</a:t>
                      </a:r>
                      <a:endParaRPr lang="en-US" sz="1600" dirty="0"/>
                    </a:p>
                  </a:txBody>
                  <a:tcPr marL="61445" marR="61445" marT="30723" marB="30723"/>
                </a:tc>
                <a:extLst>
                  <a:ext uri="{0D108BD9-81ED-4DB2-BD59-A6C34878D82A}">
                    <a16:rowId xmlns:a16="http://schemas.microsoft.com/office/drawing/2014/main" val="2504830356"/>
                  </a:ext>
                </a:extLst>
              </a:tr>
              <a:tr h="1820415">
                <a:tc>
                  <a:txBody>
                    <a:bodyPr/>
                    <a:lstStyle/>
                    <a:p>
                      <a:r>
                        <a:rPr lang="en-US" sz="1600" b="1"/>
                        <a:t>Lectures &amp; presented papers</a:t>
                      </a:r>
                      <a:r>
                        <a:rPr lang="en-US" sz="1600"/>
                        <a:t> (17.7.2)</a:t>
                      </a:r>
                    </a:p>
                  </a:txBody>
                  <a:tcPr marL="61445" marR="61445" marT="30723" marB="30723"/>
                </a:tc>
                <a:tc>
                  <a:txBody>
                    <a:bodyPr/>
                    <a:lstStyle/>
                    <a:p>
                      <a:pPr marL="0" indent="457200"/>
                      <a:r>
                        <a:rPr lang="en-US" sz="1600" baseline="30000"/>
                        <a:t>1</a:t>
                      </a:r>
                      <a:r>
                        <a:rPr lang="en-US" sz="1600" baseline="0"/>
                        <a:t>Viviana Hong, “Censorship in Children’s Literature” (lecture, University of Chicago, Chicago, IL, April 30, 2015).</a:t>
                      </a:r>
                    </a:p>
                    <a:p>
                      <a:pPr marL="0" indent="457200"/>
                      <a:endParaRPr lang="en-US" sz="1600" baseline="0"/>
                    </a:p>
                    <a:p>
                      <a:pPr marL="457200" indent="-457200"/>
                      <a:r>
                        <a:rPr lang="en-US" sz="1600" baseline="0"/>
                        <a:t>Carvalho Filho. “Education Performance: Was It All Determined 100 Years Ago?” (paper presented at the 70</a:t>
                      </a:r>
                      <a:r>
                        <a:rPr lang="en-US" sz="1600" baseline="30000"/>
                        <a:t>th</a:t>
                      </a:r>
                      <a:r>
                        <a:rPr lang="en-US" sz="1600" baseline="0"/>
                        <a:t> annual meeting of the Economic History Association, Evanston, IL, September 24-26, 2010. http://mpra.ub/paper_24494.pdf.</a:t>
                      </a:r>
                    </a:p>
                  </a:txBody>
                  <a:tcPr marL="61445" marR="61445" marT="30723" marB="30723"/>
                </a:tc>
                <a:extLst>
                  <a:ext uri="{0D108BD9-81ED-4DB2-BD59-A6C34878D82A}">
                    <a16:rowId xmlns:a16="http://schemas.microsoft.com/office/drawing/2014/main" val="1193631532"/>
                  </a:ext>
                </a:extLst>
              </a:tr>
              <a:tr h="1427619">
                <a:tc>
                  <a:txBody>
                    <a:bodyPr/>
                    <a:lstStyle/>
                    <a:p>
                      <a:r>
                        <a:rPr lang="en-US" sz="1600" b="1"/>
                        <a:t>Class lectures</a:t>
                      </a:r>
                      <a:endParaRPr lang="en-US" sz="1600" dirty="0"/>
                    </a:p>
                  </a:txBody>
                  <a:tcPr marL="61445" marR="61445" marT="30723" marB="30723"/>
                </a:tc>
                <a:tc>
                  <a:txBody>
                    <a:bodyPr/>
                    <a:lstStyle/>
                    <a:p>
                      <a:pPr marL="0" indent="457200"/>
                      <a:r>
                        <a:rPr lang="en-US" sz="1600" baseline="30000"/>
                        <a:t>12 </a:t>
                      </a:r>
                      <a:r>
                        <a:rPr lang="en-US" sz="1600" baseline="0"/>
                        <a:t>David Buschart, “Title of Lecture” (lecture, Denver Seminary, Littleton, CO, Month X, 2024).</a:t>
                      </a:r>
                    </a:p>
                    <a:p>
                      <a:pPr marL="0" indent="457200"/>
                      <a:endParaRPr lang="en-US" sz="1600" baseline="0"/>
                    </a:p>
                    <a:p>
                      <a:pPr marL="457200" indent="-457200"/>
                      <a:r>
                        <a:rPr lang="en-US" sz="1600" baseline="0"/>
                        <a:t>Buschart, David. “Title of Lecture.” Lecture, Denver Seminary, Littleton, CO, Month X, 2024.</a:t>
                      </a:r>
                      <a:endParaRPr lang="en-US" sz="1600" baseline="0" dirty="0"/>
                    </a:p>
                  </a:txBody>
                  <a:tcPr marL="61445" marR="61445" marT="30723" marB="30723"/>
                </a:tc>
                <a:extLst>
                  <a:ext uri="{0D108BD9-81ED-4DB2-BD59-A6C34878D82A}">
                    <a16:rowId xmlns:a16="http://schemas.microsoft.com/office/drawing/2014/main" val="3388281810"/>
                  </a:ext>
                </a:extLst>
              </a:tr>
            </a:tbl>
          </a:graphicData>
        </a:graphic>
      </p:graphicFrame>
    </p:spTree>
    <p:extLst>
      <p:ext uri="{BB962C8B-B14F-4D97-AF65-F5344CB8AC3E}">
        <p14:creationId xmlns:p14="http://schemas.microsoft.com/office/powerpoint/2010/main" val="252710508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25B0-64D2-616E-F866-B70E87CBEC77}"/>
              </a:ext>
            </a:extLst>
          </p:cNvPr>
          <p:cNvSpPr>
            <a:spLocks noGrp="1"/>
          </p:cNvSpPr>
          <p:nvPr>
            <p:ph type="title"/>
          </p:nvPr>
        </p:nvSpPr>
        <p:spPr>
          <a:xfrm>
            <a:off x="581192" y="702156"/>
            <a:ext cx="11029616" cy="1013800"/>
          </a:xfrm>
        </p:spPr>
        <p:txBody>
          <a:bodyPr>
            <a:normAutofit/>
          </a:bodyPr>
          <a:lstStyle/>
          <a:p>
            <a:r>
              <a:rPr lang="en-US" dirty="0"/>
              <a:t>Simplifying Turabian</a:t>
            </a:r>
          </a:p>
        </p:txBody>
      </p:sp>
      <p:sp>
        <p:nvSpPr>
          <p:cNvPr id="43" name="Rectangle 42">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Open book">
            <a:extLst>
              <a:ext uri="{FF2B5EF4-FFF2-40B4-BE49-F238E27FC236}">
                <a16:creationId xmlns:a16="http://schemas.microsoft.com/office/drawing/2014/main" id="{4EEBD529-242E-469C-042C-785228315358}"/>
              </a:ext>
            </a:extLst>
          </p:cNvPr>
          <p:cNvPicPr>
            <a:picLocks noChangeAspect="1"/>
          </p:cNvPicPr>
          <p:nvPr/>
        </p:nvPicPr>
        <p:blipFill rotWithShape="1">
          <a:blip r:embed="rId2"/>
          <a:srcRect l="3746" r="5478" b="-4"/>
          <a:stretch/>
        </p:blipFill>
        <p:spPr>
          <a:xfrm>
            <a:off x="657225" y="2361056"/>
            <a:ext cx="4962525" cy="3649219"/>
          </a:xfrm>
          <a:prstGeom prst="rect">
            <a:avLst/>
          </a:prstGeom>
        </p:spPr>
      </p:pic>
      <p:sp>
        <p:nvSpPr>
          <p:cNvPr id="38" name="Content Placeholder 2">
            <a:extLst>
              <a:ext uri="{FF2B5EF4-FFF2-40B4-BE49-F238E27FC236}">
                <a16:creationId xmlns:a16="http://schemas.microsoft.com/office/drawing/2014/main" id="{E14AC73D-E6D4-3519-242D-EEE34B86CEC2}"/>
              </a:ext>
            </a:extLst>
          </p:cNvPr>
          <p:cNvSpPr>
            <a:spLocks noGrp="1"/>
          </p:cNvSpPr>
          <p:nvPr>
            <p:ph idx="1"/>
          </p:nvPr>
        </p:nvSpPr>
        <p:spPr>
          <a:xfrm>
            <a:off x="6335805" y="2180496"/>
            <a:ext cx="5275001" cy="3625943"/>
          </a:xfrm>
        </p:spPr>
        <p:txBody>
          <a:bodyPr>
            <a:normAutofit fontScale="92500"/>
          </a:bodyPr>
          <a:lstStyle/>
          <a:p>
            <a:pPr marL="0" indent="0" algn="ctr">
              <a:buNone/>
            </a:pPr>
            <a:r>
              <a:rPr lang="en-US" sz="2100" b="1" dirty="0">
                <a:ln w="1905"/>
                <a:effectLst>
                  <a:innerShdw blurRad="69850" dist="43180" dir="5400000">
                    <a:srgbClr val="000000">
                      <a:alpha val="65000"/>
                    </a:srgbClr>
                  </a:innerShdw>
                </a:effectLst>
                <a:latin typeface="Gill Sans MT" panose="020B0502020104020203" pitchFamily="34" charset="77"/>
              </a:rPr>
              <a:t>Simplify Turabian in the following situations:</a:t>
            </a:r>
            <a:endParaRPr lang="en-US" sz="2100" b="1" i="1" dirty="0">
              <a:ln w="1905"/>
              <a:effectLst>
                <a:innerShdw blurRad="69850" dist="43180" dir="5400000">
                  <a:srgbClr val="000000">
                    <a:alpha val="65000"/>
                  </a:srgbClr>
                </a:innerShdw>
              </a:effectLst>
              <a:latin typeface="Gill Sans MT" panose="020B0502020104020203" pitchFamily="34" charset="77"/>
            </a:endParaRPr>
          </a:p>
          <a:p>
            <a:pPr marL="342900"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Information about translators and revisions may be excluded from footnotes and your bibliography. </a:t>
            </a:r>
          </a:p>
          <a:p>
            <a:pPr marL="342900" indent="-342900">
              <a:buClr>
                <a:srgbClr val="E61414"/>
              </a:buClr>
              <a:buFont typeface="Wingdings" charset="2"/>
              <a:buChar char="§"/>
            </a:pPr>
            <a:r>
              <a:rPr lang="en-US" dirty="0">
                <a:latin typeface="Gill Sans MT" panose="020B0502020104020203" pitchFamily="34" charset="77"/>
                <a:ea typeface="Times New Roman" panose="02020603050405020304" pitchFamily="18" charset="0"/>
              </a:rPr>
              <a:t>Citing commentaries:</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Single-author commentary: when an entire volume is written by a single author, you may treat it like a book, omitting the name of the series and series editor.</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Multi-author commentary: when the author has contributed only a portion of a multi-author volume, treat it like a multi-author work (17.1.4.1, 17.1.8, 17.1.8.2).</a:t>
            </a:r>
            <a:endParaRPr lang="en-US" dirty="0">
              <a:latin typeface="Gill Sans MT" panose="020B0502020104020203" pitchFamily="34" charset="77"/>
            </a:endParaRPr>
          </a:p>
        </p:txBody>
      </p:sp>
      <p:sp>
        <p:nvSpPr>
          <p:cNvPr id="3" name="TextBox 2">
            <a:extLst>
              <a:ext uri="{FF2B5EF4-FFF2-40B4-BE49-F238E27FC236}">
                <a16:creationId xmlns:a16="http://schemas.microsoft.com/office/drawing/2014/main" id="{68C63992-8DBA-92A9-AFC0-92DD239F85CD}"/>
              </a:ext>
            </a:extLst>
          </p:cNvPr>
          <p:cNvSpPr txBox="1"/>
          <p:nvPr/>
        </p:nvSpPr>
        <p:spPr>
          <a:xfrm>
            <a:off x="6832435" y="5856422"/>
            <a:ext cx="4913032" cy="523220"/>
          </a:xfrm>
          <a:prstGeom prst="rect">
            <a:avLst/>
          </a:prstGeom>
          <a:noFill/>
        </p:spPr>
        <p:txBody>
          <a:bodyPr wrap="square" rtlCol="0">
            <a:spAutoFit/>
          </a:bodyPr>
          <a:lstStyle/>
          <a:p>
            <a:r>
              <a:rPr lang="en-US" sz="1400" dirty="0"/>
              <a:t>This information was taken from “Guidance for Research Papers,” which you can download from our </a:t>
            </a:r>
            <a:r>
              <a:rPr lang="en-US" sz="1400" dirty="0">
                <a:solidFill>
                  <a:schemeClr val="accent5"/>
                </a:solidFill>
                <a:hlinkClick r:id="rId3">
                  <a:extLst>
                    <a:ext uri="{A12FA001-AC4F-418D-AE19-62706E023703}">
                      <ahyp:hlinkClr xmlns:ahyp="http://schemas.microsoft.com/office/drawing/2018/hyperlinkcolor" val="tx"/>
                    </a:ext>
                  </a:extLst>
                </a:hlinkClick>
              </a:rPr>
              <a:t>Resources</a:t>
            </a:r>
            <a:r>
              <a:rPr lang="en-US" sz="1400" dirty="0"/>
              <a:t> page.</a:t>
            </a:r>
          </a:p>
        </p:txBody>
      </p:sp>
      <p:pic>
        <p:nvPicPr>
          <p:cNvPr id="4" name="Graphic 3" descr="Download with solid fill">
            <a:hlinkClick r:id="rId3"/>
            <a:extLst>
              <a:ext uri="{FF2B5EF4-FFF2-40B4-BE49-F238E27FC236}">
                <a16:creationId xmlns:a16="http://schemas.microsoft.com/office/drawing/2014/main" id="{8325547E-8546-EB2E-4517-8B0010E46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5805" y="5883012"/>
            <a:ext cx="496630" cy="496630"/>
          </a:xfrm>
          <a:prstGeom prst="rect">
            <a:avLst/>
          </a:prstGeom>
        </p:spPr>
      </p:pic>
    </p:spTree>
    <p:extLst>
      <p:ext uri="{BB962C8B-B14F-4D97-AF65-F5344CB8AC3E}">
        <p14:creationId xmlns:p14="http://schemas.microsoft.com/office/powerpoint/2010/main" val="3990538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88A9-7D69-7C44-5C6F-B5CEC7797D02}"/>
              </a:ext>
            </a:extLst>
          </p:cNvPr>
          <p:cNvSpPr>
            <a:spLocks noGrp="1"/>
          </p:cNvSpPr>
          <p:nvPr>
            <p:ph type="title"/>
          </p:nvPr>
        </p:nvSpPr>
        <p:spPr>
          <a:xfrm>
            <a:off x="581192" y="702156"/>
            <a:ext cx="11029616" cy="1013800"/>
          </a:xfrm>
        </p:spPr>
        <p:txBody>
          <a:bodyPr>
            <a:normAutofit/>
          </a:bodyPr>
          <a:lstStyle/>
          <a:p>
            <a:r>
              <a:rPr lang="en-US">
                <a:solidFill>
                  <a:srgbClr val="FFFFFF"/>
                </a:solidFill>
              </a:rPr>
              <a:t>Writing Center services &amp; resources</a:t>
            </a:r>
          </a:p>
        </p:txBody>
      </p:sp>
      <p:sp>
        <p:nvSpPr>
          <p:cNvPr id="3" name="Content Placeholder 2">
            <a:extLst>
              <a:ext uri="{FF2B5EF4-FFF2-40B4-BE49-F238E27FC236}">
                <a16:creationId xmlns:a16="http://schemas.microsoft.com/office/drawing/2014/main" id="{74EF2C90-DDBD-64F3-B046-A7F8233E0920}"/>
              </a:ext>
            </a:extLst>
          </p:cNvPr>
          <p:cNvSpPr>
            <a:spLocks noGrp="1"/>
          </p:cNvSpPr>
          <p:nvPr>
            <p:ph idx="1"/>
          </p:nvPr>
        </p:nvSpPr>
        <p:spPr>
          <a:xfrm>
            <a:off x="581192" y="1871133"/>
            <a:ext cx="7225075" cy="4504267"/>
          </a:xfrm>
        </p:spPr>
        <p:txBody>
          <a:bodyPr>
            <a:normAutofit lnSpcReduction="10000"/>
          </a:bodyPr>
          <a:lstStyle/>
          <a:p>
            <a:pPr marL="0" indent="0">
              <a:lnSpc>
                <a:spcPct val="90000"/>
              </a:lnSpc>
              <a:buNone/>
            </a:pPr>
            <a:r>
              <a:rPr lang="en-US" dirty="0">
                <a:latin typeface="Gill Sans MT" panose="020B0502020104020203" pitchFamily="34" charset="77"/>
              </a:rPr>
              <a:t>The Writing Center provides editing, tutoring, and writing resources to help you during seminary.</a:t>
            </a:r>
          </a:p>
          <a:p>
            <a:pPr lvl="1">
              <a:lnSpc>
                <a:spcPct val="90000"/>
              </a:lnSpc>
            </a:pPr>
            <a:r>
              <a:rPr lang="en-US" sz="1800" dirty="0">
                <a:solidFill>
                  <a:schemeClr val="accent5"/>
                </a:solidFill>
                <a:latin typeface="Gill Sans MT" panose="020B0502020104020203" pitchFamily="34" charset="77"/>
                <a:hlinkClick r:id="rId2">
                  <a:extLst>
                    <a:ext uri="{A12FA001-AC4F-418D-AE19-62706E023703}">
                      <ahyp:hlinkClr xmlns:ahyp="http://schemas.microsoft.com/office/drawing/2018/hyperlinkcolor" val="tx"/>
                    </a:ext>
                  </a:extLst>
                </a:hlinkClick>
              </a:rPr>
              <a:t>Editing</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Writing Center editors </a:t>
            </a:r>
            <a:r>
              <a:rPr lang="en-US" sz="1800" b="0" i="0" dirty="0">
                <a:effectLst/>
                <a:latin typeface="Gill Sans MT" panose="020B0502020104020203" pitchFamily="34" charset="77"/>
              </a:rPr>
              <a:t>provide feedback on drafts of papers and can assist with structure, clarity, and grammar, as well as Turabian formatting of graduate-level research papers for $</a:t>
            </a:r>
            <a:r>
              <a:rPr lang="en-US" sz="1800" dirty="0">
                <a:latin typeface="Gill Sans MT" panose="020B0502020104020203" pitchFamily="34" charset="77"/>
              </a:rPr>
              <a:t>20</a:t>
            </a:r>
            <a:r>
              <a:rPr lang="en-US" sz="1800" b="0" i="0" dirty="0">
                <a:effectLst/>
                <a:latin typeface="Gill Sans MT" panose="020B0502020104020203" pitchFamily="34" charset="77"/>
              </a:rPr>
              <a:t>/hr. International students may request up to ten hours of editing each fall and spring and an additional five hours during the summer.</a:t>
            </a:r>
          </a:p>
          <a:p>
            <a:pPr lvl="1">
              <a:lnSpc>
                <a:spcPct val="90000"/>
              </a:lnSpc>
            </a:pPr>
            <a:r>
              <a:rPr lang="en-US" sz="1800" dirty="0">
                <a:solidFill>
                  <a:schemeClr val="accent5"/>
                </a:solidFill>
                <a:latin typeface="Gill Sans MT" panose="020B0502020104020203" pitchFamily="34" charset="77"/>
                <a:hlinkClick r:id="rId3">
                  <a:extLst>
                    <a:ext uri="{A12FA001-AC4F-418D-AE19-62706E023703}">
                      <ahyp:hlinkClr xmlns:ahyp="http://schemas.microsoft.com/office/drawing/2018/hyperlinkcolor" val="tx"/>
                    </a:ext>
                  </a:extLst>
                </a:hlinkClick>
              </a:rPr>
              <a:t>Tutoring</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tutor provides one-on-one assistance both in person and over Zoom. Tutoring allows for more specific guidance in areas such as brainstorming thesis statements, research strategies, and revision. Five hours of editing are free to all students each fall and spring semester. </a:t>
            </a:r>
          </a:p>
          <a:p>
            <a:pPr lvl="1">
              <a:lnSpc>
                <a:spcPct val="90000"/>
              </a:lnSpc>
            </a:pPr>
            <a:r>
              <a:rPr lang="en-US" sz="1800" dirty="0">
                <a:solidFill>
                  <a:schemeClr val="accent5"/>
                </a:solidFill>
                <a:latin typeface="Gill Sans MT" panose="020B0502020104020203" pitchFamily="34" charset="77"/>
                <a:hlinkClick r:id="rId4">
                  <a:extLst>
                    <a:ext uri="{A12FA001-AC4F-418D-AE19-62706E023703}">
                      <ahyp:hlinkClr xmlns:ahyp="http://schemas.microsoft.com/office/drawing/2018/hyperlinkcolor" val="tx"/>
                    </a:ext>
                  </a:extLst>
                </a:hlinkClick>
              </a:rPr>
              <a:t>Resources</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downloadable writing resources aim to assist you with your writing at Denver Seminary. Available are guides on avoiding plagiarism and gender-inclusive writing, as well as a myriad of other aids for writing in Turabian (a title page template, formatting checklist, citation guides, and much more!).</a:t>
            </a:r>
          </a:p>
        </p:txBody>
      </p:sp>
      <p:pic>
        <p:nvPicPr>
          <p:cNvPr id="5" name="Picture 4" descr="Coffee cup with laptop and notebook">
            <a:extLst>
              <a:ext uri="{FF2B5EF4-FFF2-40B4-BE49-F238E27FC236}">
                <a16:creationId xmlns:a16="http://schemas.microsoft.com/office/drawing/2014/main" id="{295B84F9-2108-E2C5-5D3C-AE39DC08F2D5}"/>
              </a:ext>
            </a:extLst>
          </p:cNvPr>
          <p:cNvPicPr>
            <a:picLocks noChangeAspect="1"/>
          </p:cNvPicPr>
          <p:nvPr/>
        </p:nvPicPr>
        <p:blipFill rotWithShape="1">
          <a:blip r:embed="rId5"/>
          <a:srcRect l="39229" r="7827"/>
          <a:stretch/>
        </p:blipFill>
        <p:spPr>
          <a:xfrm flipH="1">
            <a:off x="8051799" y="1871133"/>
            <a:ext cx="3683001" cy="4504267"/>
          </a:xfrm>
          <a:prstGeom prst="rect">
            <a:avLst/>
          </a:prstGeom>
        </p:spPr>
      </p:pic>
    </p:spTree>
    <p:extLst>
      <p:ext uri="{BB962C8B-B14F-4D97-AF65-F5344CB8AC3E}">
        <p14:creationId xmlns:p14="http://schemas.microsoft.com/office/powerpoint/2010/main" val="1689575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alpha val="76455"/>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65C0-89D6-C095-081C-2375E7B065BF}"/>
              </a:ext>
            </a:extLst>
          </p:cNvPr>
          <p:cNvSpPr>
            <a:spLocks noGrp="1"/>
          </p:cNvSpPr>
          <p:nvPr>
            <p:ph type="title"/>
          </p:nvPr>
        </p:nvSpPr>
        <p:spPr/>
        <p:txBody>
          <a:bodyPr>
            <a:normAutofit/>
          </a:bodyPr>
          <a:lstStyle/>
          <a:p>
            <a:r>
              <a:rPr lang="en-US" sz="4400" dirty="0"/>
              <a:t>Tips on Turabian</a:t>
            </a:r>
          </a:p>
        </p:txBody>
      </p:sp>
      <p:pic>
        <p:nvPicPr>
          <p:cNvPr id="5" name="Picture 4" descr="A book cover of a manual for writers&#10;&#10;Description automatically generated">
            <a:extLst>
              <a:ext uri="{FF2B5EF4-FFF2-40B4-BE49-F238E27FC236}">
                <a16:creationId xmlns:a16="http://schemas.microsoft.com/office/drawing/2014/main" id="{DB37DF40-2250-DCD0-2363-0FA57A5A0BFC}"/>
              </a:ext>
            </a:extLst>
          </p:cNvPr>
          <p:cNvPicPr>
            <a:picLocks noChangeAspect="1"/>
          </p:cNvPicPr>
          <p:nvPr/>
        </p:nvPicPr>
        <p:blipFill rotWithShape="1">
          <a:blip r:embed="rId2"/>
          <a:srcRect t="1260"/>
          <a:stretch/>
        </p:blipFill>
        <p:spPr>
          <a:xfrm rot="467429">
            <a:off x="7715593" y="1346708"/>
            <a:ext cx="3192121" cy="4599807"/>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a:extLst>
              <a:ext uri="{FF2B5EF4-FFF2-40B4-BE49-F238E27FC236}">
                <a16:creationId xmlns:a16="http://schemas.microsoft.com/office/drawing/2014/main" id="{FA557F88-14F2-2B3F-39A7-DBC18FCC40E5}"/>
              </a:ext>
            </a:extLst>
          </p:cNvPr>
          <p:cNvPicPr>
            <a:picLocks noChangeAspect="1"/>
          </p:cNvPicPr>
          <p:nvPr/>
        </p:nvPicPr>
        <p:blipFill>
          <a:blip r:embed="rId3"/>
          <a:stretch>
            <a:fillRect/>
          </a:stretch>
        </p:blipFill>
        <p:spPr>
          <a:xfrm>
            <a:off x="2005321" y="5195788"/>
            <a:ext cx="3737189" cy="1356154"/>
          </a:xfrm>
          <a:prstGeom prst="rect">
            <a:avLst/>
          </a:prstGeom>
        </p:spPr>
      </p:pic>
      <p:sp>
        <p:nvSpPr>
          <p:cNvPr id="25" name="TextBox 24">
            <a:extLst>
              <a:ext uri="{FF2B5EF4-FFF2-40B4-BE49-F238E27FC236}">
                <a16:creationId xmlns:a16="http://schemas.microsoft.com/office/drawing/2014/main" id="{20800181-6813-A2DA-C823-C434BEB69DA6}"/>
              </a:ext>
            </a:extLst>
          </p:cNvPr>
          <p:cNvSpPr txBox="1"/>
          <p:nvPr/>
        </p:nvSpPr>
        <p:spPr>
          <a:xfrm>
            <a:off x="581192" y="2072518"/>
            <a:ext cx="6585452" cy="2062103"/>
          </a:xfrm>
          <a:prstGeom prst="rect">
            <a:avLst/>
          </a:prstGeom>
          <a:noFill/>
        </p:spPr>
        <p:txBody>
          <a:bodyPr wrap="square" rtlCol="0">
            <a:spAutoFit/>
          </a:bodyPr>
          <a:lstStyle/>
          <a:p>
            <a:pPr algn="ctr"/>
            <a:r>
              <a:rPr lang="en-US" sz="2800" dirty="0"/>
              <a:t>Questions?</a:t>
            </a:r>
          </a:p>
          <a:p>
            <a:pPr algn="ctr"/>
            <a:endParaRPr lang="en-US" sz="2800" dirty="0"/>
          </a:p>
          <a:p>
            <a:pPr algn="ctr"/>
            <a:r>
              <a:rPr lang="en-US" sz="2400" dirty="0"/>
              <a:t>Contact Jana Matthews, Denver Seminary Writing Center Coordinator: jana.matthews@denverseminary.edu</a:t>
            </a:r>
          </a:p>
        </p:txBody>
      </p:sp>
      <p:sp>
        <p:nvSpPr>
          <p:cNvPr id="3" name="TextBox 2">
            <a:extLst>
              <a:ext uri="{FF2B5EF4-FFF2-40B4-BE49-F238E27FC236}">
                <a16:creationId xmlns:a16="http://schemas.microsoft.com/office/drawing/2014/main" id="{25735D11-7588-BF59-FF23-1043A4C7FA8A}"/>
              </a:ext>
            </a:extLst>
          </p:cNvPr>
          <p:cNvSpPr txBox="1"/>
          <p:nvPr/>
        </p:nvSpPr>
        <p:spPr>
          <a:xfrm>
            <a:off x="976165" y="4342039"/>
            <a:ext cx="5795502" cy="646331"/>
          </a:xfrm>
          <a:prstGeom prst="rect">
            <a:avLst/>
          </a:prstGeom>
          <a:noFill/>
        </p:spPr>
        <p:txBody>
          <a:bodyPr wrap="square" rtlCol="0">
            <a:spAutoFit/>
          </a:bodyPr>
          <a:lstStyle/>
          <a:p>
            <a:pPr algn="ctr"/>
            <a:r>
              <a:rPr lang="en-US" dirty="0"/>
              <a:t>Visit our website for information on </a:t>
            </a:r>
            <a:r>
              <a:rPr lang="en-US" dirty="0">
                <a:solidFill>
                  <a:schemeClr val="accent5"/>
                </a:solidFill>
                <a:hlinkClick r:id="rId4">
                  <a:extLst>
                    <a:ext uri="{A12FA001-AC4F-418D-AE19-62706E023703}">
                      <ahyp:hlinkClr xmlns:ahyp="http://schemas.microsoft.com/office/drawing/2018/hyperlinkcolor" val="tx"/>
                    </a:ext>
                  </a:extLst>
                </a:hlinkClick>
              </a:rPr>
              <a:t>editing</a:t>
            </a:r>
            <a:r>
              <a:rPr lang="en-US" dirty="0"/>
              <a:t>, </a:t>
            </a:r>
            <a:r>
              <a:rPr lang="en-US" dirty="0">
                <a:solidFill>
                  <a:schemeClr val="accent5"/>
                </a:solidFill>
                <a:hlinkClick r:id="rId5">
                  <a:extLst>
                    <a:ext uri="{A12FA001-AC4F-418D-AE19-62706E023703}">
                      <ahyp:hlinkClr xmlns:ahyp="http://schemas.microsoft.com/office/drawing/2018/hyperlinkcolor" val="tx"/>
                    </a:ext>
                  </a:extLst>
                </a:hlinkClick>
              </a:rPr>
              <a:t>tutoring</a:t>
            </a:r>
            <a:r>
              <a:rPr lang="en-US" dirty="0"/>
              <a:t>, and the </a:t>
            </a:r>
            <a:r>
              <a:rPr lang="en-US" dirty="0">
                <a:solidFill>
                  <a:schemeClr val="accent5"/>
                </a:solidFill>
                <a:hlinkClick r:id="rId6">
                  <a:extLst>
                    <a:ext uri="{A12FA001-AC4F-418D-AE19-62706E023703}">
                      <ahyp:hlinkClr xmlns:ahyp="http://schemas.microsoft.com/office/drawing/2018/hyperlinkcolor" val="tx"/>
                    </a:ext>
                  </a:extLst>
                </a:hlinkClick>
              </a:rPr>
              <a:t>resources</a:t>
            </a:r>
            <a:r>
              <a:rPr lang="en-US" dirty="0"/>
              <a:t> mentioned throughout this presentation.</a:t>
            </a:r>
          </a:p>
        </p:txBody>
      </p:sp>
    </p:spTree>
    <p:extLst>
      <p:ext uri="{BB962C8B-B14F-4D97-AF65-F5344CB8AC3E}">
        <p14:creationId xmlns:p14="http://schemas.microsoft.com/office/powerpoint/2010/main" val="80022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34617-8F57-F77F-8182-6F29E8791639}"/>
              </a:ext>
            </a:extLst>
          </p:cNvPr>
          <p:cNvSpPr>
            <a:spLocks noGrp="1"/>
          </p:cNvSpPr>
          <p:nvPr>
            <p:ph type="title"/>
          </p:nvPr>
        </p:nvSpPr>
        <p:spPr>
          <a:xfrm>
            <a:off x="581192" y="702156"/>
            <a:ext cx="7225075" cy="1013800"/>
          </a:xfrm>
        </p:spPr>
        <p:txBody>
          <a:bodyPr>
            <a:normAutofit/>
          </a:bodyPr>
          <a:lstStyle/>
          <a:p>
            <a:r>
              <a:rPr lang="en-US" dirty="0">
                <a:solidFill>
                  <a:schemeClr val="accent1"/>
                </a:solidFill>
              </a:rPr>
              <a:t>How can I access the manual?</a:t>
            </a:r>
          </a:p>
        </p:txBody>
      </p:sp>
      <p:grpSp>
        <p:nvGrpSpPr>
          <p:cNvPr id="81" name="Group 80">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2" name="Rectangle 81">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8" name="Content Placeholder 2">
            <a:extLst>
              <a:ext uri="{FF2B5EF4-FFF2-40B4-BE49-F238E27FC236}">
                <a16:creationId xmlns:a16="http://schemas.microsoft.com/office/drawing/2014/main" id="{738D8B92-E9C3-9BAE-F660-A818E272518E}"/>
              </a:ext>
            </a:extLst>
          </p:cNvPr>
          <p:cNvSpPr>
            <a:spLocks noGrp="1"/>
          </p:cNvSpPr>
          <p:nvPr>
            <p:ph idx="1"/>
          </p:nvPr>
        </p:nvSpPr>
        <p:spPr>
          <a:xfrm>
            <a:off x="581194" y="1896533"/>
            <a:ext cx="7099766" cy="3962266"/>
          </a:xfrm>
        </p:spPr>
        <p:txBody>
          <a:bodyPr>
            <a:normAutofit/>
          </a:bodyPr>
          <a:lstStyle/>
          <a:p>
            <a:r>
              <a:rPr lang="en-US" dirty="0">
                <a:latin typeface="+mj-lt"/>
                <a:cs typeface="Arial"/>
              </a:rPr>
              <a:t>The Turabian manual is available in many formats. </a:t>
            </a:r>
          </a:p>
          <a:p>
            <a:pPr lvl="1"/>
            <a:r>
              <a:rPr lang="en-US" dirty="0">
                <a:latin typeface="+mj-lt"/>
                <a:cs typeface="Arial"/>
              </a:rPr>
              <a:t>Hard copies are available on reserve and in the reference section of the Denver campus library. (Pro tip: students may borrow a copy overnight if it is checked out within two hours of closing!)</a:t>
            </a:r>
          </a:p>
          <a:p>
            <a:pPr lvl="1"/>
            <a:r>
              <a:rPr lang="en-US" dirty="0">
                <a:latin typeface="+mj-lt"/>
                <a:cs typeface="Arial"/>
              </a:rPr>
              <a:t>The library provides online access to both Turabian and </a:t>
            </a:r>
            <a:r>
              <a:rPr lang="en-US" i="1" dirty="0">
                <a:latin typeface="+mj-lt"/>
                <a:cs typeface="Arial"/>
              </a:rPr>
              <a:t>The Chicago Manual of Style</a:t>
            </a:r>
            <a:r>
              <a:rPr lang="en-US" dirty="0">
                <a:latin typeface="+mj-lt"/>
                <a:cs typeface="Arial"/>
              </a:rPr>
              <a:t>, which is the professional version of Turabian. You may access Turabian </a:t>
            </a:r>
            <a:r>
              <a:rPr lang="en-US" dirty="0">
                <a:solidFill>
                  <a:schemeClr val="accent5"/>
                </a:solidFill>
                <a:latin typeface="+mj-lt"/>
                <a:cs typeface="Arial"/>
                <a:hlinkClick r:id="rId2">
                  <a:extLst>
                    <a:ext uri="{A12FA001-AC4F-418D-AE19-62706E023703}">
                      <ahyp:hlinkClr xmlns:ahyp="http://schemas.microsoft.com/office/drawing/2018/hyperlinkcolor" val="tx"/>
                    </a:ext>
                  </a:extLst>
                </a:hlinkClick>
              </a:rPr>
              <a:t>here</a:t>
            </a:r>
            <a:r>
              <a:rPr lang="en-US" dirty="0">
                <a:latin typeface="+mj-lt"/>
                <a:cs typeface="Arial"/>
              </a:rPr>
              <a:t>, and CMOS </a:t>
            </a:r>
            <a:r>
              <a:rPr lang="en-US" dirty="0">
                <a:solidFill>
                  <a:schemeClr val="accent5"/>
                </a:solidFill>
                <a:latin typeface="+mj-lt"/>
                <a:cs typeface="Arial"/>
                <a:hlinkClick r:id="rId3">
                  <a:extLst>
                    <a:ext uri="{A12FA001-AC4F-418D-AE19-62706E023703}">
                      <ahyp:hlinkClr xmlns:ahyp="http://schemas.microsoft.com/office/drawing/2018/hyperlinkcolor" val="tx"/>
                    </a:ext>
                  </a:extLst>
                </a:hlinkClick>
              </a:rPr>
              <a:t>here</a:t>
            </a:r>
            <a:r>
              <a:rPr lang="en-US" dirty="0">
                <a:solidFill>
                  <a:schemeClr val="accent5"/>
                </a:solidFill>
                <a:latin typeface="+mj-lt"/>
                <a:cs typeface="Arial"/>
              </a:rPr>
              <a:t>.</a:t>
            </a:r>
            <a:endParaRPr lang="en-US" dirty="0">
              <a:latin typeface="+mj-lt"/>
              <a:cs typeface="Arial"/>
            </a:endParaRPr>
          </a:p>
          <a:p>
            <a:pPr lvl="1"/>
            <a:r>
              <a:rPr lang="en-US" dirty="0">
                <a:latin typeface="+mj-lt"/>
                <a:cs typeface="Arial"/>
              </a:rPr>
              <a:t>Turabian is also available on Kindle.</a:t>
            </a:r>
          </a:p>
          <a:p>
            <a:r>
              <a:rPr lang="en-US" dirty="0">
                <a:latin typeface="+mj-lt"/>
                <a:cs typeface="Arial"/>
              </a:rPr>
              <a:t>Note:  While the Writing Center offers many “quick-guide” resources on our </a:t>
            </a:r>
            <a:r>
              <a:rPr lang="en-US" dirty="0">
                <a:solidFill>
                  <a:schemeClr val="accent5"/>
                </a:solidFill>
                <a:latin typeface="+mj-lt"/>
                <a:cs typeface="Arial"/>
                <a:hlinkClick r:id="rId4">
                  <a:extLst>
                    <a:ext uri="{A12FA001-AC4F-418D-AE19-62706E023703}">
                      <ahyp:hlinkClr xmlns:ahyp="http://schemas.microsoft.com/office/drawing/2018/hyperlinkcolor" val="tx"/>
                    </a:ext>
                  </a:extLst>
                </a:hlinkClick>
              </a:rPr>
              <a:t>Resources</a:t>
            </a:r>
            <a:r>
              <a:rPr lang="en-US" dirty="0">
                <a:latin typeface="+mj-lt"/>
                <a:cs typeface="Arial"/>
              </a:rPr>
              <a:t> page to help students understand basic Turabian formatting, we recommend that students familiarize themselves with and consult the manual itself.</a:t>
            </a:r>
          </a:p>
        </p:txBody>
      </p:sp>
      <p:pic>
        <p:nvPicPr>
          <p:cNvPr id="5" name="Picture 4" descr="Several books of different sizes and thickness stacked high">
            <a:extLst>
              <a:ext uri="{FF2B5EF4-FFF2-40B4-BE49-F238E27FC236}">
                <a16:creationId xmlns:a16="http://schemas.microsoft.com/office/drawing/2014/main" id="{3BF666B5-748A-6BA8-B1E8-583F885F06DF}"/>
              </a:ext>
            </a:extLst>
          </p:cNvPr>
          <p:cNvPicPr>
            <a:picLocks noChangeAspect="1"/>
          </p:cNvPicPr>
          <p:nvPr/>
        </p:nvPicPr>
        <p:blipFill rotWithShape="1">
          <a:blip r:embed="rId5"/>
          <a:srcRect l="11083" r="6594"/>
          <a:stretch/>
        </p:blipFill>
        <p:spPr>
          <a:xfrm>
            <a:off x="8042147" y="600075"/>
            <a:ext cx="3695828" cy="5792788"/>
          </a:xfrm>
          <a:prstGeom prst="rect">
            <a:avLst/>
          </a:prstGeom>
        </p:spPr>
      </p:pic>
    </p:spTree>
    <p:extLst>
      <p:ext uri="{BB962C8B-B14F-4D97-AF65-F5344CB8AC3E}">
        <p14:creationId xmlns:p14="http://schemas.microsoft.com/office/powerpoint/2010/main" val="326416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Which</a:t>
            </a:r>
            <a:br>
              <a:rPr lang="en-US" sz="3200" dirty="0">
                <a:solidFill>
                  <a:schemeClr val="accent1"/>
                </a:solidFill>
              </a:rPr>
            </a:br>
            <a:r>
              <a:rPr lang="en-US" sz="3200" dirty="0">
                <a:solidFill>
                  <a:schemeClr val="accent1"/>
                </a:solidFill>
              </a:rPr>
              <a:t>Turabian Citation Style to Use</a:t>
            </a:r>
          </a:p>
        </p:txBody>
      </p:sp>
      <p:sp>
        <p:nvSpPr>
          <p:cNvPr id="43" name="Rectangle 42">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4702629" y="1073231"/>
            <a:ext cx="6599582" cy="4711539"/>
          </a:xfrm>
        </p:spPr>
        <p:txBody>
          <a:bodyPr>
            <a:normAutofit/>
          </a:bodyPr>
          <a:lstStyle/>
          <a:p>
            <a:pPr marL="0" indent="0">
              <a:buNone/>
            </a:pPr>
            <a:r>
              <a:rPr lang="en-US" sz="2400" dirty="0">
                <a:solidFill>
                  <a:srgbClr val="FFFFFF"/>
                </a:solidFill>
              </a:rPr>
              <a:t>Notes-Bibliography</a:t>
            </a:r>
          </a:p>
          <a:p>
            <a:pPr marL="0" indent="0">
              <a:buNone/>
            </a:pPr>
            <a:endParaRPr lang="en-US" sz="2000" dirty="0">
              <a:solidFill>
                <a:srgbClr val="FFFFFF"/>
              </a:solidFill>
            </a:endParaRPr>
          </a:p>
          <a:p>
            <a:r>
              <a:rPr lang="en-US" sz="2000" dirty="0">
                <a:solidFill>
                  <a:srgbClr val="FFFFFF"/>
                </a:solidFill>
              </a:rPr>
              <a:t>Denver Seminary requires the use of the notes-bibliography style, which is used in the humanities. (The alternative is author-date, which is used in most sciences.) </a:t>
            </a:r>
          </a:p>
          <a:p>
            <a:r>
              <a:rPr lang="en-US" sz="2000" dirty="0">
                <a:solidFill>
                  <a:srgbClr val="FFFFFF"/>
                </a:solidFill>
              </a:rPr>
              <a:t>Notes-bibliography style uses footnotes in the body of the paper to cite sources and lists the sources used in a bibliography at the end of a paper. </a:t>
            </a:r>
          </a:p>
          <a:p>
            <a:r>
              <a:rPr lang="en-US" sz="2000" dirty="0">
                <a:solidFill>
                  <a:srgbClr val="FFFFFF"/>
                </a:solidFill>
              </a:rPr>
              <a:t>Notes-bibliography uses parenthetical citations only when citing scripture (see slide 13 for more on citing scripture).</a:t>
            </a:r>
          </a:p>
        </p:txBody>
      </p:sp>
    </p:spTree>
    <p:extLst>
      <p:ext uri="{BB962C8B-B14F-4D97-AF65-F5344CB8AC3E}">
        <p14:creationId xmlns:p14="http://schemas.microsoft.com/office/powerpoint/2010/main" val="116129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Notes- Bibliography</a:t>
            </a:r>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5909481" y="485678"/>
            <a:ext cx="5609229" cy="5888772"/>
          </a:xfrm>
        </p:spPr>
        <p:txBody>
          <a:bodyPr anchor="ctr">
            <a:normAutofit fontScale="92500" lnSpcReduction="10000"/>
          </a:bodyPr>
          <a:lstStyle/>
          <a:p>
            <a:pPr marL="0" indent="0">
              <a:buNone/>
            </a:pPr>
            <a:r>
              <a:rPr lang="en-US" sz="2400" dirty="0"/>
              <a:t>Highlights of Notes-Bibliography Style</a:t>
            </a:r>
          </a:p>
          <a:p>
            <a:pPr marL="0" indent="0">
              <a:buNone/>
            </a:pPr>
            <a:endParaRPr lang="en-US" sz="1100" dirty="0"/>
          </a:p>
          <a:p>
            <a:pPr marL="304800" indent="-292100"/>
            <a:r>
              <a:rPr lang="en-US" b="1" dirty="0"/>
              <a:t>Superscripts</a:t>
            </a:r>
            <a:r>
              <a:rPr lang="en-US" dirty="0"/>
              <a:t>: Indicate you have used a source by placing a superscript number at the end of the sentence in which you quote or refer to that source. Superscripts always follow punctuation:</a:t>
            </a:r>
          </a:p>
          <a:p>
            <a:pPr lvl="1"/>
            <a:r>
              <a:rPr lang="en-US" dirty="0"/>
              <a:t>Through “fostering the psychospiritual growth and health,” we can transform the depths of a person.</a:t>
            </a:r>
            <a:r>
              <a:rPr lang="en-US" baseline="30000" dirty="0"/>
              <a:t>1</a:t>
            </a:r>
            <a:r>
              <a:rPr lang="en-US" dirty="0"/>
              <a:t> </a:t>
            </a:r>
            <a:endParaRPr lang="en-US" sz="800" dirty="0"/>
          </a:p>
          <a:p>
            <a:r>
              <a:rPr lang="en-US" b="1" dirty="0"/>
              <a:t>Footnotes</a:t>
            </a:r>
            <a:r>
              <a:rPr lang="en-US" dirty="0"/>
              <a:t>: Cite the publication information of that source in a footnote </a:t>
            </a:r>
            <a:r>
              <a:rPr lang="en-US"/>
              <a:t>and end </a:t>
            </a:r>
            <a:r>
              <a:rPr lang="en-US" dirty="0"/>
              <a:t>with a period:</a:t>
            </a:r>
          </a:p>
          <a:p>
            <a:pPr marL="628650" lvl="1" indent="-304800"/>
            <a:r>
              <a:rPr lang="en-US" baseline="30000" dirty="0">
                <a:latin typeface="+mj-lt"/>
              </a:rPr>
              <a:t>1 </a:t>
            </a:r>
            <a:r>
              <a:rPr lang="en-US" dirty="0">
                <a:solidFill>
                  <a:srgbClr val="0F1111"/>
                </a:solidFill>
                <a:effectLst/>
                <a:latin typeface="+mj-lt"/>
              </a:rPr>
              <a:t>David Benner</a:t>
            </a:r>
            <a:r>
              <a:rPr lang="en-US" i="1" dirty="0">
                <a:solidFill>
                  <a:srgbClr val="0F1111"/>
                </a:solidFill>
                <a:effectLst/>
                <a:latin typeface="+mj-lt"/>
              </a:rPr>
              <a:t>, Care of Souls: Revisioning Christian Nurture and     	Counsel </a:t>
            </a:r>
            <a:r>
              <a:rPr lang="en-US" dirty="0">
                <a:solidFill>
                  <a:srgbClr val="0F1111"/>
                </a:solidFill>
                <a:effectLst/>
                <a:latin typeface="+mj-lt"/>
              </a:rPr>
              <a:t>(Ada, MI: Baker Books, 1998), 23.</a:t>
            </a:r>
            <a:endParaRPr lang="en-US" sz="800" baseline="30000" dirty="0"/>
          </a:p>
          <a:p>
            <a:r>
              <a:rPr lang="en-US" b="1" dirty="0"/>
              <a:t>Shortened cites</a:t>
            </a:r>
            <a:r>
              <a:rPr lang="en-US" dirty="0"/>
              <a:t>: If you cite the same source again, use a shortened form with up to four words of the title:</a:t>
            </a:r>
          </a:p>
          <a:p>
            <a:pPr lvl="1"/>
            <a:r>
              <a:rPr lang="en-US" baseline="30000" dirty="0"/>
              <a:t>2 </a:t>
            </a:r>
            <a:r>
              <a:rPr lang="en-US" dirty="0"/>
              <a:t>Benner, </a:t>
            </a:r>
            <a:r>
              <a:rPr lang="en-US" i="1" dirty="0"/>
              <a:t>Care of Souls</a:t>
            </a:r>
            <a:r>
              <a:rPr lang="en-US" dirty="0"/>
              <a:t>, 24.</a:t>
            </a:r>
          </a:p>
          <a:p>
            <a:r>
              <a:rPr lang="en-US" b="1" i="1" dirty="0"/>
              <a:t>Ibid.</a:t>
            </a:r>
            <a:r>
              <a:rPr lang="en-US" dirty="0"/>
              <a:t>:  After a shortened cite, use </a:t>
            </a:r>
            <a:r>
              <a:rPr lang="en-US" i="1" dirty="0"/>
              <a:t>ibid. </a:t>
            </a:r>
            <a:r>
              <a:rPr lang="en-US" dirty="0"/>
              <a:t>(</a:t>
            </a:r>
            <a:r>
              <a:rPr lang="en-US" i="1" dirty="0"/>
              <a:t>Ibid. </a:t>
            </a:r>
            <a:r>
              <a:rPr lang="en-US" dirty="0"/>
              <a:t>is Latin for “in the same source.”</a:t>
            </a:r>
            <a:r>
              <a:rPr lang="en-US" i="1" dirty="0"/>
              <a:t> </a:t>
            </a:r>
            <a:r>
              <a:rPr lang="en-US" dirty="0"/>
              <a:t>The word is not italicized in footnotes.)</a:t>
            </a:r>
            <a:endParaRPr lang="en-US" i="1" dirty="0"/>
          </a:p>
          <a:p>
            <a:pPr lvl="1"/>
            <a:r>
              <a:rPr lang="en-US" baseline="30000" dirty="0"/>
              <a:t>3 </a:t>
            </a:r>
            <a:r>
              <a:rPr lang="en-US" dirty="0"/>
              <a:t>Ibid.</a:t>
            </a:r>
          </a:p>
          <a:p>
            <a:pPr lvl="1"/>
            <a:r>
              <a:rPr lang="en-US" baseline="30000" dirty="0"/>
              <a:t>4 </a:t>
            </a:r>
            <a:r>
              <a:rPr lang="en-US" dirty="0"/>
              <a:t>Ibid., 25.</a:t>
            </a:r>
          </a:p>
        </p:txBody>
      </p:sp>
      <p:pic>
        <p:nvPicPr>
          <p:cNvPr id="4" name="Graphic 3" descr="Checkmark with solid fill">
            <a:extLst>
              <a:ext uri="{FF2B5EF4-FFF2-40B4-BE49-F238E27FC236}">
                <a16:creationId xmlns:a16="http://schemas.microsoft.com/office/drawing/2014/main" id="{AB606801-4510-73FF-A825-1C4A1DA4F3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6275" y="1211239"/>
            <a:ext cx="753575" cy="753575"/>
          </a:xfrm>
          <a:prstGeom prst="rect">
            <a:avLst/>
          </a:prstGeom>
        </p:spPr>
      </p:pic>
      <p:pic>
        <p:nvPicPr>
          <p:cNvPr id="6" name="Graphic 5" descr="Checkmark with solid fill">
            <a:extLst>
              <a:ext uri="{FF2B5EF4-FFF2-40B4-BE49-F238E27FC236}">
                <a16:creationId xmlns:a16="http://schemas.microsoft.com/office/drawing/2014/main" id="{32316BED-6705-8011-12F7-3DCC37E8EB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2183" y="2797220"/>
            <a:ext cx="757666" cy="757666"/>
          </a:xfrm>
          <a:prstGeom prst="rect">
            <a:avLst/>
          </a:prstGeom>
        </p:spPr>
      </p:pic>
      <p:pic>
        <p:nvPicPr>
          <p:cNvPr id="8" name="Graphic 7" descr="Checkmark with solid fill">
            <a:extLst>
              <a:ext uri="{FF2B5EF4-FFF2-40B4-BE49-F238E27FC236}">
                <a16:creationId xmlns:a16="http://schemas.microsoft.com/office/drawing/2014/main" id="{A9EB9737-7BDE-0BA1-F2CF-7BC434BD46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2183" y="3918337"/>
            <a:ext cx="757667" cy="757667"/>
          </a:xfrm>
          <a:prstGeom prst="rect">
            <a:avLst/>
          </a:prstGeom>
        </p:spPr>
      </p:pic>
      <p:pic>
        <p:nvPicPr>
          <p:cNvPr id="10" name="Graphic 9" descr="Checkmark with solid fill">
            <a:extLst>
              <a:ext uri="{FF2B5EF4-FFF2-40B4-BE49-F238E27FC236}">
                <a16:creationId xmlns:a16="http://schemas.microsoft.com/office/drawing/2014/main" id="{1C33A17F-4014-32BE-AE8E-6ADF2471BD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2183" y="4843647"/>
            <a:ext cx="757666" cy="757666"/>
          </a:xfrm>
          <a:prstGeom prst="rect">
            <a:avLst/>
          </a:prstGeom>
        </p:spPr>
      </p:pic>
    </p:spTree>
    <p:extLst>
      <p:ext uri="{BB962C8B-B14F-4D97-AF65-F5344CB8AC3E}">
        <p14:creationId xmlns:p14="http://schemas.microsoft.com/office/powerpoint/2010/main" val="200396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BE-40C1-33FF-3B1B-0AFCABC79207}"/>
              </a:ext>
            </a:extLst>
          </p:cNvPr>
          <p:cNvSpPr>
            <a:spLocks noGrp="1"/>
          </p:cNvSpPr>
          <p:nvPr>
            <p:ph type="title"/>
          </p:nvPr>
        </p:nvSpPr>
        <p:spPr/>
        <p:txBody>
          <a:bodyPr anchor="ctr"/>
          <a:lstStyle/>
          <a:p>
            <a:r>
              <a:rPr lang="en-US" dirty="0"/>
              <a:t>Turabian Format Checklist</a:t>
            </a:r>
          </a:p>
        </p:txBody>
      </p:sp>
      <p:graphicFrame>
        <p:nvGraphicFramePr>
          <p:cNvPr id="4" name="Content Placeholder 3">
            <a:extLst>
              <a:ext uri="{FF2B5EF4-FFF2-40B4-BE49-F238E27FC236}">
                <a16:creationId xmlns:a16="http://schemas.microsoft.com/office/drawing/2014/main" id="{E2CA60DA-1464-AE50-598F-9058AB397DEE}"/>
              </a:ext>
            </a:extLst>
          </p:cNvPr>
          <p:cNvGraphicFramePr>
            <a:graphicFrameLocks noGrp="1"/>
          </p:cNvGraphicFramePr>
          <p:nvPr>
            <p:ph idx="1"/>
            <p:extLst>
              <p:ext uri="{D42A27DB-BD31-4B8C-83A1-F6EECF244321}">
                <p14:modId xmlns:p14="http://schemas.microsoft.com/office/powerpoint/2010/main" val="3687940298"/>
              </p:ext>
            </p:extLst>
          </p:nvPr>
        </p:nvGraphicFramePr>
        <p:xfrm>
          <a:off x="1308890" y="1863278"/>
          <a:ext cx="9574220" cy="4947920"/>
        </p:xfrm>
        <a:graphic>
          <a:graphicData uri="http://schemas.openxmlformats.org/drawingml/2006/table">
            <a:tbl>
              <a:tblPr firstRow="1" bandRow="1">
                <a:tableStyleId>{1FECB4D8-DB02-4DC6-A0A2-4F2EBAE1DC90}</a:tableStyleId>
              </a:tblPr>
              <a:tblGrid>
                <a:gridCol w="1515223">
                  <a:extLst>
                    <a:ext uri="{9D8B030D-6E8A-4147-A177-3AD203B41FA5}">
                      <a16:colId xmlns:a16="http://schemas.microsoft.com/office/drawing/2014/main" val="2619925103"/>
                    </a:ext>
                  </a:extLst>
                </a:gridCol>
                <a:gridCol w="8058997">
                  <a:extLst>
                    <a:ext uri="{9D8B030D-6E8A-4147-A177-3AD203B41FA5}">
                      <a16:colId xmlns:a16="http://schemas.microsoft.com/office/drawing/2014/main" val="3877529218"/>
                    </a:ext>
                  </a:extLst>
                </a:gridCol>
              </a:tblGrid>
              <a:tr h="370840">
                <a:tc>
                  <a:txBody>
                    <a:bodyPr/>
                    <a:lstStyle/>
                    <a:p>
                      <a:r>
                        <a:rPr lang="en-US" dirty="0"/>
                        <a:t>Formatting</a:t>
                      </a:r>
                    </a:p>
                  </a:txBody>
                  <a:tcPr/>
                </a:tc>
                <a:tc>
                  <a:txBody>
                    <a:bodyPr/>
                    <a:lstStyle/>
                    <a:p>
                      <a:r>
                        <a:rPr lang="en-US" dirty="0"/>
                        <a:t>Specifications</a:t>
                      </a:r>
                    </a:p>
                  </a:txBody>
                  <a:tcPr/>
                </a:tc>
                <a:extLst>
                  <a:ext uri="{0D108BD9-81ED-4DB2-BD59-A6C34878D82A}">
                    <a16:rowId xmlns:a16="http://schemas.microsoft.com/office/drawing/2014/main" val="1998012960"/>
                  </a:ext>
                </a:extLst>
              </a:tr>
              <a:tr h="370840">
                <a:tc>
                  <a:txBody>
                    <a:bodyPr/>
                    <a:lstStyle/>
                    <a:p>
                      <a:r>
                        <a:rPr lang="en-US" dirty="0"/>
                        <a:t>Font</a:t>
                      </a:r>
                    </a:p>
                  </a:txBody>
                  <a:tcPr/>
                </a:tc>
                <a:tc>
                  <a:txBody>
                    <a:bodyPr/>
                    <a:lstStyle/>
                    <a:p>
                      <a:r>
                        <a:rPr lang="en-US" dirty="0"/>
                        <a:t>Times New Roman - black</a:t>
                      </a:r>
                    </a:p>
                  </a:txBody>
                  <a:tcPr/>
                </a:tc>
                <a:extLst>
                  <a:ext uri="{0D108BD9-81ED-4DB2-BD59-A6C34878D82A}">
                    <a16:rowId xmlns:a16="http://schemas.microsoft.com/office/drawing/2014/main" val="4156219055"/>
                  </a:ext>
                </a:extLst>
              </a:tr>
              <a:tr h="370840">
                <a:tc>
                  <a:txBody>
                    <a:bodyPr/>
                    <a:lstStyle/>
                    <a:p>
                      <a:r>
                        <a:rPr lang="en-US" dirty="0"/>
                        <a:t>Body</a:t>
                      </a:r>
                    </a:p>
                  </a:txBody>
                  <a:tcPr/>
                </a:tc>
                <a:tc>
                  <a:txBody>
                    <a:bodyPr/>
                    <a:lstStyle/>
                    <a:p>
                      <a:pPr marL="285750" indent="-285750">
                        <a:buFont typeface="Arial"/>
                        <a:buChar char="•"/>
                      </a:pPr>
                      <a:r>
                        <a:rPr lang="en-US" dirty="0"/>
                        <a:t>Font size: 12 pt.</a:t>
                      </a:r>
                    </a:p>
                    <a:p>
                      <a:pPr marL="285750" indent="-285750">
                        <a:buFont typeface="Arial"/>
                        <a:buChar char="•"/>
                      </a:pPr>
                      <a:r>
                        <a:rPr lang="en-US" dirty="0"/>
                        <a:t>Line spacing: double space</a:t>
                      </a:r>
                      <a:r>
                        <a:rPr lang="en-US" baseline="0" dirty="0"/>
                        <a:t> text, triple space above headings</a:t>
                      </a:r>
                    </a:p>
                    <a:p>
                      <a:pPr marL="285750" indent="-285750">
                        <a:buFont typeface="Arial"/>
                        <a:buChar char="•"/>
                      </a:pPr>
                      <a:r>
                        <a:rPr lang="en-US" baseline="0" dirty="0"/>
                        <a:t>1-inch margins on all sides</a:t>
                      </a:r>
                    </a:p>
                    <a:p>
                      <a:pPr marL="285750" indent="-285750">
                        <a:buFont typeface="Arial"/>
                        <a:buChar char="•"/>
                      </a:pPr>
                      <a:r>
                        <a:rPr lang="en-US" baseline="0" dirty="0"/>
                        <a:t>Left justified (the right margin should be jagged)</a:t>
                      </a:r>
                    </a:p>
                    <a:p>
                      <a:pPr marL="285750" indent="-285750">
                        <a:buFont typeface="Arial"/>
                        <a:buChar char="•"/>
                      </a:pPr>
                      <a:r>
                        <a:rPr lang="en-US" baseline="0" dirty="0"/>
                        <a:t>Page numbers go in the upper right corner starting on/with page 2.</a:t>
                      </a:r>
                      <a:endParaRPr lang="en-US" dirty="0"/>
                    </a:p>
                  </a:txBody>
                  <a:tcPr/>
                </a:tc>
                <a:extLst>
                  <a:ext uri="{0D108BD9-81ED-4DB2-BD59-A6C34878D82A}">
                    <a16:rowId xmlns:a16="http://schemas.microsoft.com/office/drawing/2014/main" val="3131223448"/>
                  </a:ext>
                </a:extLst>
              </a:tr>
              <a:tr h="370840">
                <a:tc>
                  <a:txBody>
                    <a:bodyPr/>
                    <a:lstStyle/>
                    <a:p>
                      <a:r>
                        <a:rPr lang="en-US" dirty="0"/>
                        <a:t>Block Quotations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dirty="0"/>
                        <a:t>Format quotes of five or more lines as block quotations</a:t>
                      </a:r>
                    </a:p>
                    <a:p>
                      <a:pPr marL="285750" indent="-285750">
                        <a:buFont typeface="Arial"/>
                        <a:buChar char="•"/>
                      </a:pPr>
                      <a:r>
                        <a:rPr lang="en-US" dirty="0"/>
                        <a:t>Line spacing: single space quotations</a:t>
                      </a:r>
                      <a:r>
                        <a:rPr lang="en-US" baseline="0" dirty="0"/>
                        <a:t> </a:t>
                      </a:r>
                      <a:r>
                        <a:rPr lang="en-US" dirty="0"/>
                        <a:t>with a blank line before and after</a:t>
                      </a:r>
                    </a:p>
                    <a:p>
                      <a:pPr marL="285750" indent="-285750">
                        <a:buFont typeface="Arial"/>
                        <a:buChar char="•"/>
                      </a:pPr>
                      <a:r>
                        <a:rPr lang="en-US" dirty="0"/>
                        <a:t>Indent: all lines are</a:t>
                      </a:r>
                      <a:r>
                        <a:rPr lang="en-US" baseline="0" dirty="0"/>
                        <a:t> indented</a:t>
                      </a:r>
                      <a:r>
                        <a:rPr lang="en-US" dirty="0"/>
                        <a:t> ½ inch </a:t>
                      </a:r>
                    </a:p>
                  </a:txBody>
                  <a:tcPr/>
                </a:tc>
                <a:extLst>
                  <a:ext uri="{0D108BD9-81ED-4DB2-BD59-A6C34878D82A}">
                    <a16:rowId xmlns:a16="http://schemas.microsoft.com/office/drawing/2014/main" val="3361461271"/>
                  </a:ext>
                </a:extLst>
              </a:tr>
              <a:tr h="370840">
                <a:tc>
                  <a:txBody>
                    <a:bodyPr/>
                    <a:lstStyle/>
                    <a:p>
                      <a:r>
                        <a:rPr lang="en-US" dirty="0"/>
                        <a:t>Footnotes</a:t>
                      </a:r>
                    </a:p>
                  </a:txBody>
                  <a:tcPr/>
                </a:tc>
                <a:tc>
                  <a:txBody>
                    <a:bodyPr/>
                    <a:lstStyle/>
                    <a:p>
                      <a:pPr marL="285750" indent="-285750">
                        <a:buFont typeface="Arial"/>
                        <a:buChar char="•"/>
                      </a:pPr>
                      <a:r>
                        <a:rPr lang="en-US" dirty="0"/>
                        <a:t>Font size: 10 pt.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Indent: first line of each footnote is indented ½ inch; end with a period</a:t>
                      </a:r>
                      <a:endParaRPr lang="en-US" dirty="0"/>
                    </a:p>
                    <a:p>
                      <a:pPr marL="285750" indent="-285750">
                        <a:buFont typeface="Arial"/>
                        <a:buChar char="•"/>
                      </a:pPr>
                      <a:r>
                        <a:rPr lang="en-US" dirty="0"/>
                        <a:t>Line</a:t>
                      </a:r>
                      <a:r>
                        <a:rPr lang="en-US" baseline="0" dirty="0"/>
                        <a:t> spacing: single space within each entry; blank line between entries</a:t>
                      </a:r>
                      <a:endParaRPr lang="en-US" dirty="0"/>
                    </a:p>
                  </a:txBody>
                  <a:tcPr/>
                </a:tc>
                <a:extLst>
                  <a:ext uri="{0D108BD9-81ED-4DB2-BD59-A6C34878D82A}">
                    <a16:rowId xmlns:a16="http://schemas.microsoft.com/office/drawing/2014/main" val="2012976069"/>
                  </a:ext>
                </a:extLst>
              </a:tr>
              <a:tr h="370840">
                <a:tc>
                  <a:txBody>
                    <a:bodyPr/>
                    <a:lstStyle/>
                    <a:p>
                      <a:r>
                        <a:rPr lang="en-US" dirty="0"/>
                        <a:t>Bibliography</a:t>
                      </a:r>
                    </a:p>
                  </a:txBody>
                  <a:tcPr/>
                </a:tc>
                <a:tc>
                  <a:txBody>
                    <a:bodyPr/>
                    <a:lstStyle/>
                    <a:p>
                      <a:pPr marL="285750" indent="-285750">
                        <a:buFont typeface="Arial"/>
                        <a:buChar char="•"/>
                      </a:pPr>
                      <a:r>
                        <a:rPr lang="en-US" dirty="0"/>
                        <a:t>Font size: 12 pt.</a:t>
                      </a:r>
                    </a:p>
                    <a:p>
                      <a:pPr marL="285750" indent="-285750">
                        <a:buFont typeface="Arial"/>
                        <a:buChar char="•"/>
                      </a:pPr>
                      <a:r>
                        <a:rPr lang="en-US" dirty="0"/>
                        <a:t>Line</a:t>
                      </a:r>
                      <a:r>
                        <a:rPr lang="en-US" baseline="0" dirty="0"/>
                        <a:t> spacing: single within each entry, blank line (double space) between entries</a:t>
                      </a:r>
                    </a:p>
                    <a:p>
                      <a:pPr marL="285750" indent="-285750">
                        <a:buFont typeface="Arial"/>
                        <a:buChar char="•"/>
                      </a:pPr>
                      <a:r>
                        <a:rPr lang="en-US" baseline="0" dirty="0"/>
                        <a:t>Indent runover lines ½ inch</a:t>
                      </a:r>
                      <a:endParaRPr lang="en-US" dirty="0"/>
                    </a:p>
                  </a:txBody>
                  <a:tcPr/>
                </a:tc>
                <a:extLst>
                  <a:ext uri="{0D108BD9-81ED-4DB2-BD59-A6C34878D82A}">
                    <a16:rowId xmlns:a16="http://schemas.microsoft.com/office/drawing/2014/main" val="3114275272"/>
                  </a:ext>
                </a:extLst>
              </a:tr>
            </a:tbl>
          </a:graphicData>
        </a:graphic>
      </p:graphicFrame>
      <p:sp>
        <p:nvSpPr>
          <p:cNvPr id="5" name="TextBox 4">
            <a:extLst>
              <a:ext uri="{FF2B5EF4-FFF2-40B4-BE49-F238E27FC236}">
                <a16:creationId xmlns:a16="http://schemas.microsoft.com/office/drawing/2014/main" id="{C64DBBC3-95F6-B03E-23D0-38191E948CDE}"/>
              </a:ext>
            </a:extLst>
          </p:cNvPr>
          <p:cNvSpPr txBox="1"/>
          <p:nvPr/>
        </p:nvSpPr>
        <p:spPr>
          <a:xfrm>
            <a:off x="8441558" y="793557"/>
            <a:ext cx="2953481" cy="830997"/>
          </a:xfrm>
          <a:prstGeom prst="rect">
            <a:avLst/>
          </a:prstGeom>
          <a:noFill/>
        </p:spPr>
        <p:txBody>
          <a:bodyPr wrap="square" rtlCol="0">
            <a:spAutoFit/>
          </a:bodyPr>
          <a:lstStyle/>
          <a:p>
            <a:pPr algn="r"/>
            <a:r>
              <a:rPr lang="en-US" sz="1600" dirty="0">
                <a:solidFill>
                  <a:schemeClr val="bg1"/>
                </a:solidFill>
              </a:rPr>
              <a:t>Pro tip: download “Turabian Formatting Checklist” from the </a:t>
            </a:r>
            <a:r>
              <a:rPr lang="en-US" sz="1600" dirty="0">
                <a:solidFill>
                  <a:schemeClr val="accent5"/>
                </a:solidFill>
                <a:hlinkClick r:id="rId2">
                  <a:extLst>
                    <a:ext uri="{A12FA001-AC4F-418D-AE19-62706E023703}">
                      <ahyp:hlinkClr xmlns:ahyp="http://schemas.microsoft.com/office/drawing/2018/hyperlinkcolor" val="tx"/>
                    </a:ext>
                  </a:extLst>
                </a:hlinkClick>
              </a:rPr>
              <a:t>Resources</a:t>
            </a:r>
            <a:r>
              <a:rPr lang="en-US" sz="1600" dirty="0">
                <a:solidFill>
                  <a:schemeClr val="bg1"/>
                </a:solidFill>
              </a:rPr>
              <a:t> page.</a:t>
            </a:r>
          </a:p>
        </p:txBody>
      </p:sp>
      <p:pic>
        <p:nvPicPr>
          <p:cNvPr id="7" name="Graphic 6">
            <a:hlinkClick r:id="rId2"/>
            <a:extLst>
              <a:ext uri="{FF2B5EF4-FFF2-40B4-BE49-F238E27FC236}">
                <a16:creationId xmlns:a16="http://schemas.microsoft.com/office/drawing/2014/main" id="{9D3BA9B3-694D-FADE-E837-AE3671FE83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81982" y="849478"/>
            <a:ext cx="515298" cy="515298"/>
          </a:xfrm>
          <a:prstGeom prst="rect">
            <a:avLst/>
          </a:prstGeom>
        </p:spPr>
      </p:pic>
    </p:spTree>
    <p:extLst>
      <p:ext uri="{BB962C8B-B14F-4D97-AF65-F5344CB8AC3E}">
        <p14:creationId xmlns:p14="http://schemas.microsoft.com/office/powerpoint/2010/main" val="1400601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2CD83-B064-C0A9-2E9D-E85F03643242}"/>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What to Capitalize</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3407DEE-EE3F-8CBB-5254-E7E931331462}"/>
              </a:ext>
            </a:extLst>
          </p:cNvPr>
          <p:cNvGraphicFramePr>
            <a:graphicFrameLocks noGrp="1"/>
          </p:cNvGraphicFramePr>
          <p:nvPr>
            <p:ph idx="1"/>
            <p:extLst>
              <p:ext uri="{D42A27DB-BD31-4B8C-83A1-F6EECF244321}">
                <p14:modId xmlns:p14="http://schemas.microsoft.com/office/powerpoint/2010/main" val="4047198679"/>
              </p:ext>
            </p:extLst>
          </p:nvPr>
        </p:nvGraphicFramePr>
        <p:xfrm>
          <a:off x="4877201" y="844464"/>
          <a:ext cx="6454413" cy="5096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7917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60B92-F0C4-B737-9849-3C6C3E986084}"/>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Words and terms from other languages</a:t>
            </a:r>
          </a:p>
        </p:txBody>
      </p:sp>
      <p:sp>
        <p:nvSpPr>
          <p:cNvPr id="34" name="Rectangle 33">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7" name="Content Placeholder 2">
            <a:extLst>
              <a:ext uri="{FF2B5EF4-FFF2-40B4-BE49-F238E27FC236}">
                <a16:creationId xmlns:a16="http://schemas.microsoft.com/office/drawing/2014/main" id="{DEEA2134-8C3D-21FE-FE69-0DDA17ED4B61}"/>
              </a:ext>
            </a:extLst>
          </p:cNvPr>
          <p:cNvGraphicFramePr>
            <a:graphicFrameLocks noGrp="1"/>
          </p:cNvGraphicFramePr>
          <p:nvPr>
            <p:ph idx="1"/>
            <p:extLst>
              <p:ext uri="{D42A27DB-BD31-4B8C-83A1-F6EECF244321}">
                <p14:modId xmlns:p14="http://schemas.microsoft.com/office/powerpoint/2010/main" val="3160324989"/>
              </p:ext>
            </p:extLst>
          </p:nvPr>
        </p:nvGraphicFramePr>
        <p:xfrm>
          <a:off x="4598438" y="1037967"/>
          <a:ext cx="7012370" cy="49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95198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CF91CA3-45BE-B1C8-616B-09A6CDFE28C5}"/>
              </a:ext>
            </a:extLst>
          </p:cNvPr>
          <p:cNvSpPr>
            <a:spLocks noGrp="1"/>
          </p:cNvSpPr>
          <p:nvPr>
            <p:ph type="title"/>
          </p:nvPr>
        </p:nvSpPr>
        <p:spPr>
          <a:xfrm>
            <a:off x="710162" y="767332"/>
            <a:ext cx="3171905" cy="643204"/>
          </a:xfrm>
        </p:spPr>
        <p:txBody>
          <a:bodyPr anchor="ctr">
            <a:normAutofit/>
          </a:bodyPr>
          <a:lstStyle/>
          <a:p>
            <a:r>
              <a:rPr lang="en-US" sz="2400" dirty="0">
                <a:solidFill>
                  <a:srgbClr val="FFFFFF"/>
                </a:solidFill>
              </a:rPr>
              <a:t>numbers</a:t>
            </a:r>
            <a:r>
              <a:rPr lang="en-US" sz="1800" dirty="0">
                <a:solidFill>
                  <a:srgbClr val="FFFFFF"/>
                </a:solidFill>
              </a:rPr>
              <a:t>	</a:t>
            </a:r>
          </a:p>
        </p:txBody>
      </p:sp>
      <p:grpSp>
        <p:nvGrpSpPr>
          <p:cNvPr id="79" name="Group 78">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0" name="Rectangle 79">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sp>
          <p:nvSpPr>
            <p:cNvPr id="81" name="Rectangle 80">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sp>
          <p:nvSpPr>
            <p:cNvPr id="82" name="Rectangle 81">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grpSp>
      <p:sp>
        <p:nvSpPr>
          <p:cNvPr id="3" name="Content Placeholder 2">
            <a:extLst>
              <a:ext uri="{FF2B5EF4-FFF2-40B4-BE49-F238E27FC236}">
                <a16:creationId xmlns:a16="http://schemas.microsoft.com/office/drawing/2014/main" id="{A11E8D17-C490-D954-5763-1E99CF4F712E}"/>
              </a:ext>
            </a:extLst>
          </p:cNvPr>
          <p:cNvSpPr>
            <a:spLocks noGrp="1"/>
          </p:cNvSpPr>
          <p:nvPr>
            <p:ph idx="1"/>
          </p:nvPr>
        </p:nvSpPr>
        <p:spPr>
          <a:xfrm>
            <a:off x="442375" y="1433147"/>
            <a:ext cx="3707477" cy="4770421"/>
          </a:xfrm>
        </p:spPr>
        <p:txBody>
          <a:bodyPr anchor="t">
            <a:noAutofit/>
          </a:bodyPr>
          <a:lstStyle/>
          <a:p>
            <a:pPr marL="238125" lvl="1" indent="-173038" eaLnBrk="1" hangingPunct="1">
              <a:spcBef>
                <a:spcPts val="0"/>
              </a:spcBef>
              <a:defRPr/>
            </a:pPr>
            <a:r>
              <a:rPr lang="en-US" sz="1700" dirty="0">
                <a:solidFill>
                  <a:srgbClr val="FFFFFF"/>
                </a:solidFill>
              </a:rPr>
              <a:t>To express a range of </a:t>
            </a:r>
            <a:r>
              <a:rPr lang="en-US" sz="1700" dirty="0"/>
              <a:t>numbers</a:t>
            </a:r>
            <a:r>
              <a:rPr lang="en-US" sz="1700" dirty="0">
                <a:solidFill>
                  <a:srgbClr val="FFFFFF"/>
                </a:solidFill>
              </a:rPr>
              <a:t>, such as pages or years, give the inclusive numbers of the sequence with a hyphen (e.g., “45-50”).</a:t>
            </a:r>
          </a:p>
          <a:p>
            <a:pPr marL="238125" lvl="1" indent="-173038" eaLnBrk="1" hangingPunct="1">
              <a:spcBef>
                <a:spcPts val="0"/>
              </a:spcBef>
              <a:defRPr/>
            </a:pPr>
            <a:r>
              <a:rPr lang="en-US" sz="1700" dirty="0">
                <a:solidFill>
                  <a:srgbClr val="FFFFFF"/>
                </a:solidFill>
              </a:rPr>
              <a:t>If the numbers are spelled out, express the range with the words </a:t>
            </a:r>
            <a:r>
              <a:rPr lang="en-US" sz="1700" i="1" dirty="0">
                <a:solidFill>
                  <a:srgbClr val="FFFFFF"/>
                </a:solidFill>
              </a:rPr>
              <a:t>from </a:t>
            </a:r>
            <a:r>
              <a:rPr lang="en-US" sz="1700" dirty="0">
                <a:solidFill>
                  <a:srgbClr val="FFFFFF"/>
                </a:solidFill>
              </a:rPr>
              <a:t>and </a:t>
            </a:r>
            <a:r>
              <a:rPr lang="en-US" sz="1700" i="1" dirty="0">
                <a:solidFill>
                  <a:srgbClr val="FFFFFF"/>
                </a:solidFill>
              </a:rPr>
              <a:t>to</a:t>
            </a:r>
            <a:r>
              <a:rPr lang="en-US" sz="1700" dirty="0">
                <a:solidFill>
                  <a:srgbClr val="FFFFFF"/>
                </a:solidFill>
              </a:rPr>
              <a:t> (e.g.,  “from three to five”).</a:t>
            </a:r>
          </a:p>
          <a:p>
            <a:pPr marL="238125" lvl="1" indent="-173038" eaLnBrk="1" hangingPunct="1">
              <a:spcBef>
                <a:spcPts val="0"/>
              </a:spcBef>
              <a:defRPr/>
            </a:pPr>
            <a:r>
              <a:rPr lang="en-US" sz="1700" dirty="0">
                <a:solidFill>
                  <a:srgbClr val="FFFFFF"/>
                </a:solidFill>
              </a:rPr>
              <a:t>Note: never use commas in page numbers.</a:t>
            </a:r>
          </a:p>
          <a:p>
            <a:pPr marL="238125" lvl="1" indent="-173038" eaLnBrk="1" hangingPunct="1">
              <a:spcBef>
                <a:spcPts val="0"/>
              </a:spcBef>
              <a:defRPr/>
            </a:pPr>
            <a:r>
              <a:rPr lang="en-US" sz="1700" dirty="0">
                <a:solidFill>
                  <a:srgbClr val="FFFFFF"/>
                </a:solidFill>
              </a:rPr>
              <a:t>In general, if you use numerical data infrequently, spell out numbers from one through one hundred.</a:t>
            </a:r>
          </a:p>
          <a:p>
            <a:pPr marL="238125" lvl="1" indent="-173038">
              <a:spcBef>
                <a:spcPts val="0"/>
              </a:spcBef>
              <a:defRPr/>
            </a:pPr>
            <a:r>
              <a:rPr lang="en-US" sz="1700" dirty="0">
                <a:solidFill>
                  <a:srgbClr val="FFFFFF"/>
                </a:solidFill>
              </a:rPr>
              <a:t>See 23.1-4 for general guidelines for presenting numbers (e.g., dates, percentages, time, money, etc.).</a:t>
            </a:r>
          </a:p>
          <a:p>
            <a:pPr marL="238125" lvl="1" indent="-173038" eaLnBrk="1" hangingPunct="1">
              <a:spcBef>
                <a:spcPts val="0"/>
              </a:spcBef>
              <a:defRPr/>
            </a:pPr>
            <a:endParaRPr lang="en-US" sz="1700" dirty="0">
              <a:solidFill>
                <a:srgbClr val="FFFFFF"/>
              </a:solidFill>
            </a:endParaRPr>
          </a:p>
        </p:txBody>
      </p:sp>
      <p:graphicFrame>
        <p:nvGraphicFramePr>
          <p:cNvPr id="4" name="Table 3">
            <a:extLst>
              <a:ext uri="{FF2B5EF4-FFF2-40B4-BE49-F238E27FC236}">
                <a16:creationId xmlns:a16="http://schemas.microsoft.com/office/drawing/2014/main" id="{42A633E5-FA0C-BC5C-3D7B-A5E530E8BB74}"/>
              </a:ext>
            </a:extLst>
          </p:cNvPr>
          <p:cNvGraphicFramePr>
            <a:graphicFrameLocks noGrp="1"/>
          </p:cNvGraphicFramePr>
          <p:nvPr>
            <p:extLst>
              <p:ext uri="{D42A27DB-BD31-4B8C-83A1-F6EECF244321}">
                <p14:modId xmlns:p14="http://schemas.microsoft.com/office/powerpoint/2010/main" val="1819056304"/>
              </p:ext>
            </p:extLst>
          </p:nvPr>
        </p:nvGraphicFramePr>
        <p:xfrm>
          <a:off x="4659866" y="948413"/>
          <a:ext cx="7085601" cy="5233782"/>
        </p:xfrm>
        <a:graphic>
          <a:graphicData uri="http://schemas.openxmlformats.org/drawingml/2006/table">
            <a:tbl>
              <a:tblPr firstRow="1" bandRow="1">
                <a:tableStyleId>{21E4AEA4-8DFA-4A89-87EB-49C32662AFE0}</a:tableStyleId>
              </a:tblPr>
              <a:tblGrid>
                <a:gridCol w="1841622">
                  <a:extLst>
                    <a:ext uri="{9D8B030D-6E8A-4147-A177-3AD203B41FA5}">
                      <a16:colId xmlns:a16="http://schemas.microsoft.com/office/drawing/2014/main" val="20000"/>
                    </a:ext>
                  </a:extLst>
                </a:gridCol>
                <a:gridCol w="2661669">
                  <a:extLst>
                    <a:ext uri="{9D8B030D-6E8A-4147-A177-3AD203B41FA5}">
                      <a16:colId xmlns:a16="http://schemas.microsoft.com/office/drawing/2014/main" val="20001"/>
                    </a:ext>
                  </a:extLst>
                </a:gridCol>
                <a:gridCol w="2582310">
                  <a:extLst>
                    <a:ext uri="{9D8B030D-6E8A-4147-A177-3AD203B41FA5}">
                      <a16:colId xmlns:a16="http://schemas.microsoft.com/office/drawing/2014/main" val="20002"/>
                    </a:ext>
                  </a:extLst>
                </a:gridCol>
              </a:tblGrid>
              <a:tr h="471771">
                <a:tc>
                  <a:txBody>
                    <a:bodyPr/>
                    <a:lstStyle/>
                    <a:p>
                      <a:r>
                        <a:rPr lang="en-US" sz="2100" dirty="0"/>
                        <a:t>First number</a:t>
                      </a:r>
                      <a:endParaRPr lang="en-US" sz="2100" b="0" dirty="0"/>
                    </a:p>
                  </a:txBody>
                  <a:tcPr marL="105573" marR="105573" marT="52785" marB="52785"/>
                </a:tc>
                <a:tc>
                  <a:txBody>
                    <a:bodyPr/>
                    <a:lstStyle/>
                    <a:p>
                      <a:r>
                        <a:rPr lang="en-US" sz="2100"/>
                        <a:t>Second number</a:t>
                      </a:r>
                      <a:endParaRPr lang="en-US" sz="2100" b="0"/>
                    </a:p>
                  </a:txBody>
                  <a:tcPr marL="105573" marR="105573" marT="52785" marB="52785"/>
                </a:tc>
                <a:tc>
                  <a:txBody>
                    <a:bodyPr/>
                    <a:lstStyle/>
                    <a:p>
                      <a:r>
                        <a:rPr lang="en-US" sz="2100"/>
                        <a:t>Examples</a:t>
                      </a:r>
                      <a:endParaRPr lang="en-US" sz="2100" b="0"/>
                    </a:p>
                  </a:txBody>
                  <a:tcPr marL="105573" marR="105573" marT="52785" marB="52785"/>
                </a:tc>
                <a:extLst>
                  <a:ext uri="{0D108BD9-81ED-4DB2-BD59-A6C34878D82A}">
                    <a16:rowId xmlns:a16="http://schemas.microsoft.com/office/drawing/2014/main" val="10000"/>
                  </a:ext>
                </a:extLst>
              </a:tr>
              <a:tr h="796902">
                <a:tc>
                  <a:txBody>
                    <a:bodyPr/>
                    <a:lstStyle/>
                    <a:p>
                      <a:r>
                        <a:rPr lang="en-US" sz="2000"/>
                        <a:t>1-99</a:t>
                      </a:r>
                      <a:endParaRPr lang="en-US" sz="2000" b="0"/>
                    </a:p>
                  </a:txBody>
                  <a:tcPr marL="105573" marR="105573" marT="52785" marB="52785"/>
                </a:tc>
                <a:tc>
                  <a:txBody>
                    <a:bodyPr/>
                    <a:lstStyle/>
                    <a:p>
                      <a:r>
                        <a:rPr lang="en-US" sz="2000"/>
                        <a:t>Use</a:t>
                      </a:r>
                      <a:r>
                        <a:rPr lang="en-US" sz="2000" baseline="0"/>
                        <a:t> all digits</a:t>
                      </a:r>
                      <a:endParaRPr lang="en-US" sz="2000" b="0"/>
                    </a:p>
                  </a:txBody>
                  <a:tcPr marL="105573" marR="105573" marT="52785" marB="52785"/>
                </a:tc>
                <a:tc>
                  <a:txBody>
                    <a:bodyPr/>
                    <a:lstStyle/>
                    <a:p>
                      <a:r>
                        <a:rPr lang="en-US" sz="2000"/>
                        <a:t>3-10, 71-72, 96-117</a:t>
                      </a:r>
                      <a:endParaRPr lang="en-US" sz="2000" b="0"/>
                    </a:p>
                  </a:txBody>
                  <a:tcPr marL="105573" marR="105573" marT="52785" marB="52785"/>
                </a:tc>
                <a:extLst>
                  <a:ext uri="{0D108BD9-81ED-4DB2-BD59-A6C34878D82A}">
                    <a16:rowId xmlns:a16="http://schemas.microsoft.com/office/drawing/2014/main" val="10001"/>
                  </a:ext>
                </a:extLst>
              </a:tr>
              <a:tr h="1122033">
                <a:tc>
                  <a:txBody>
                    <a:bodyPr/>
                    <a:lstStyle/>
                    <a:p>
                      <a:r>
                        <a:rPr lang="en-US" sz="2000"/>
                        <a:t>100 or multiples</a:t>
                      </a:r>
                      <a:r>
                        <a:rPr lang="en-US" sz="2000" baseline="0"/>
                        <a:t> of 100</a:t>
                      </a:r>
                      <a:endParaRPr lang="en-US" sz="2000"/>
                    </a:p>
                  </a:txBody>
                  <a:tcPr marL="105573" marR="105573" marT="52785" marB="52785"/>
                </a:tc>
                <a:tc>
                  <a:txBody>
                    <a:bodyPr/>
                    <a:lstStyle/>
                    <a:p>
                      <a:r>
                        <a:rPr lang="en-US" sz="2000"/>
                        <a:t>Use all digits</a:t>
                      </a:r>
                    </a:p>
                  </a:txBody>
                  <a:tcPr marL="105573" marR="105573" marT="52785" marB="52785"/>
                </a:tc>
                <a:tc>
                  <a:txBody>
                    <a:bodyPr/>
                    <a:lstStyle/>
                    <a:p>
                      <a:r>
                        <a:rPr lang="en-US" sz="2000" dirty="0"/>
                        <a:t>100-104, 1100-1113</a:t>
                      </a:r>
                    </a:p>
                  </a:txBody>
                  <a:tcPr marL="105573" marR="105573" marT="52785" marB="52785"/>
                </a:tc>
                <a:extLst>
                  <a:ext uri="{0D108BD9-81ED-4DB2-BD59-A6C34878D82A}">
                    <a16:rowId xmlns:a16="http://schemas.microsoft.com/office/drawing/2014/main" val="10002"/>
                  </a:ext>
                </a:extLst>
              </a:tr>
              <a:tr h="1122033">
                <a:tc>
                  <a:txBody>
                    <a:bodyPr/>
                    <a:lstStyle/>
                    <a:p>
                      <a:r>
                        <a:rPr lang="en-US" sz="2000"/>
                        <a:t>101-109, 201-209,</a:t>
                      </a:r>
                      <a:r>
                        <a:rPr lang="en-US" sz="2000" baseline="0"/>
                        <a:t> etc.</a:t>
                      </a:r>
                      <a:endParaRPr lang="en-US" sz="2000"/>
                    </a:p>
                  </a:txBody>
                  <a:tcPr marL="105573" marR="105573" marT="52785" marB="52785"/>
                </a:tc>
                <a:tc>
                  <a:txBody>
                    <a:bodyPr/>
                    <a:lstStyle/>
                    <a:p>
                      <a:r>
                        <a:rPr lang="en-US" sz="2000"/>
                        <a:t>Use changed part only</a:t>
                      </a:r>
                    </a:p>
                  </a:txBody>
                  <a:tcPr marL="105573" marR="105573" marT="52785" marB="52785"/>
                </a:tc>
                <a:tc>
                  <a:txBody>
                    <a:bodyPr/>
                    <a:lstStyle/>
                    <a:p>
                      <a:r>
                        <a:rPr lang="en-US" sz="2000"/>
                        <a:t>101-9,</a:t>
                      </a:r>
                      <a:r>
                        <a:rPr lang="en-US" sz="2000" baseline="0"/>
                        <a:t> 808-33, 1103-4</a:t>
                      </a:r>
                      <a:endParaRPr lang="en-US" sz="2000"/>
                    </a:p>
                  </a:txBody>
                  <a:tcPr marL="105573" marR="105573" marT="52785" marB="52785"/>
                </a:tc>
                <a:extLst>
                  <a:ext uri="{0D108BD9-81ED-4DB2-BD59-A6C34878D82A}">
                    <a16:rowId xmlns:a16="http://schemas.microsoft.com/office/drawing/2014/main" val="10003"/>
                  </a:ext>
                </a:extLst>
              </a:tr>
              <a:tr h="1447164">
                <a:tc>
                  <a:txBody>
                    <a:bodyPr/>
                    <a:lstStyle/>
                    <a:p>
                      <a:r>
                        <a:rPr lang="en-US" sz="2000"/>
                        <a:t>110-199, 210-299, etc.</a:t>
                      </a:r>
                    </a:p>
                  </a:txBody>
                  <a:tcPr marL="105573" marR="105573" marT="52785" marB="52785"/>
                </a:tc>
                <a:tc>
                  <a:txBody>
                    <a:bodyPr/>
                    <a:lstStyle/>
                    <a:p>
                      <a:r>
                        <a:rPr lang="en-US" sz="2000"/>
                        <a:t>Use two digits unless more are needed to include all changed parts</a:t>
                      </a:r>
                    </a:p>
                  </a:txBody>
                  <a:tcPr marL="105573" marR="105573" marT="52785" marB="52785"/>
                </a:tc>
                <a:tc>
                  <a:txBody>
                    <a:bodyPr/>
                    <a:lstStyle/>
                    <a:p>
                      <a:r>
                        <a:rPr lang="en-US" sz="2000" dirty="0"/>
                        <a:t>321-28,</a:t>
                      </a:r>
                      <a:r>
                        <a:rPr lang="en-US" sz="2000" baseline="0" dirty="0"/>
                        <a:t> 498-532, 1087-89, 1496-500, 11564-615</a:t>
                      </a:r>
                    </a:p>
                    <a:p>
                      <a:pPr algn="r"/>
                      <a:endParaRPr lang="en-US" sz="1400" i="1" baseline="0" dirty="0"/>
                    </a:p>
                    <a:p>
                      <a:pPr algn="r"/>
                      <a:r>
                        <a:rPr lang="en-US" sz="1400" i="1" baseline="0" dirty="0"/>
                        <a:t>Based on Table 23.2</a:t>
                      </a:r>
                    </a:p>
                  </a:txBody>
                  <a:tcPr marL="105573" marR="105573" marT="52785" marB="5278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8701678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Template>
  <TotalTime>14927</TotalTime>
  <Words>3706</Words>
  <Application>Microsoft Macintosh PowerPoint</Application>
  <PresentationFormat>Widescreen</PresentationFormat>
  <Paragraphs>320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Gill Sans MT</vt:lpstr>
      <vt:lpstr>Times New Roman</vt:lpstr>
      <vt:lpstr>Wingdings</vt:lpstr>
      <vt:lpstr>Wingdings 2</vt:lpstr>
      <vt:lpstr>Dividend</vt:lpstr>
      <vt:lpstr>Tips on Turabian</vt:lpstr>
      <vt:lpstr>What is “Turabian”?</vt:lpstr>
      <vt:lpstr>How can I access the manual?</vt:lpstr>
      <vt:lpstr>Which Turabian Citation Style to Use</vt:lpstr>
      <vt:lpstr>Notes- Bibliography</vt:lpstr>
      <vt:lpstr>Turabian Format Checklist</vt:lpstr>
      <vt:lpstr>What to Capitalize</vt:lpstr>
      <vt:lpstr>Words and terms from other languages</vt:lpstr>
      <vt:lpstr>numbers </vt:lpstr>
      <vt:lpstr>Headings</vt:lpstr>
      <vt:lpstr>Why Cite Sources?</vt:lpstr>
      <vt:lpstr>Citing Specific types of sources</vt:lpstr>
      <vt:lpstr>Citing the Bible:   In-text Citations</vt:lpstr>
      <vt:lpstr>Citing the Bible:  Abbreviations</vt:lpstr>
      <vt:lpstr>Citing the Bible:   Versions of the Bible</vt:lpstr>
      <vt:lpstr>Citing Books</vt:lpstr>
      <vt:lpstr>Citing EBooks</vt:lpstr>
      <vt:lpstr>Citing Journal articles</vt:lpstr>
      <vt:lpstr>Citing Journal articles</vt:lpstr>
      <vt:lpstr>Citing online sources</vt:lpstr>
      <vt:lpstr>citing websites, blogs, &amp; Social media</vt:lpstr>
      <vt:lpstr>Citing Websites, Blogs, &amp; Social Media</vt:lpstr>
      <vt:lpstr>Citing unpublished sources  Interviews &amp; Personal Communication</vt:lpstr>
      <vt:lpstr>Citing Unpublished sources  Interviews &amp; Personal Communication</vt:lpstr>
      <vt:lpstr>Citing unpublished sources  Theses, Dissertations, Lectures, &amp; Classes</vt:lpstr>
      <vt:lpstr>Citing Unpublished sources   Theses, Dissertations, Lectures, &amp; Classes</vt:lpstr>
      <vt:lpstr>Simplifying Turabian</vt:lpstr>
      <vt:lpstr>Writing Center services &amp; resources</vt:lpstr>
      <vt:lpstr>Tips on Turabian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on Turabian</dc:title>
  <dc:creator>Jana Matthews</dc:creator>
  <cp:lastModifiedBy>Matthews, Jana</cp:lastModifiedBy>
  <cp:revision>42</cp:revision>
  <dcterms:created xsi:type="dcterms:W3CDTF">2024-03-04T18:27:02Z</dcterms:created>
  <dcterms:modified xsi:type="dcterms:W3CDTF">2024-09-28T18:21:36Z</dcterms:modified>
</cp:coreProperties>
</file>