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sldIdLst>
    <p:sldId id="256" r:id="rId2"/>
    <p:sldId id="284" r:id="rId3"/>
    <p:sldId id="265" r:id="rId4"/>
    <p:sldId id="336" r:id="rId5"/>
    <p:sldId id="266" r:id="rId6"/>
    <p:sldId id="267" r:id="rId7"/>
    <p:sldId id="306" r:id="rId8"/>
    <p:sldId id="307" r:id="rId9"/>
    <p:sldId id="310" r:id="rId10"/>
    <p:sldId id="311" r:id="rId11"/>
    <p:sldId id="283" r:id="rId12"/>
    <p:sldId id="315" r:id="rId13"/>
    <p:sldId id="314" r:id="rId14"/>
    <p:sldId id="282" r:id="rId15"/>
    <p:sldId id="313" r:id="rId16"/>
    <p:sldId id="318" r:id="rId17"/>
    <p:sldId id="319" r:id="rId18"/>
    <p:sldId id="320" r:id="rId19"/>
    <p:sldId id="322" r:id="rId20"/>
    <p:sldId id="272" r:id="rId21"/>
    <p:sldId id="337" r:id="rId22"/>
    <p:sldId id="286" r:id="rId23"/>
    <p:sldId id="287" r:id="rId24"/>
    <p:sldId id="288" r:id="rId25"/>
    <p:sldId id="324" r:id="rId26"/>
    <p:sldId id="290" r:id="rId27"/>
    <p:sldId id="327" r:id="rId28"/>
    <p:sldId id="328" r:id="rId29"/>
    <p:sldId id="329" r:id="rId30"/>
    <p:sldId id="330" r:id="rId31"/>
    <p:sldId id="331" r:id="rId32"/>
    <p:sldId id="333" r:id="rId33"/>
    <p:sldId id="332" r:id="rId34"/>
    <p:sldId id="334" r:id="rId35"/>
    <p:sldId id="291" r:id="rId36"/>
    <p:sldId id="339" r:id="rId37"/>
    <p:sldId id="349" r:id="rId38"/>
    <p:sldId id="350" r:id="rId39"/>
    <p:sldId id="351" r:id="rId40"/>
    <p:sldId id="26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C5"/>
    <a:srgbClr val="02A14D"/>
    <a:srgbClr val="00C461"/>
    <a:srgbClr val="00D921"/>
    <a:srgbClr val="5F76AC"/>
    <a:srgbClr val="FF4504"/>
    <a:srgbClr val="FF5A23"/>
    <a:srgbClr val="FF82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60"/>
    <p:restoredTop sz="94600"/>
  </p:normalViewPr>
  <p:slideViewPr>
    <p:cSldViewPr snapToGrid="0" snapToObjects="1">
      <p:cViewPr varScale="1">
        <p:scale>
          <a:sx n="109" d="100"/>
          <a:sy n="109" d="100"/>
        </p:scale>
        <p:origin x="208" y="26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AA8DB-F9D9-3E44-96B2-AFA00C3BAEF5}" type="datetimeFigureOut">
              <a:rPr lang="en-US" smtClean="0"/>
              <a:t>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72A7A-7D55-D643-A1E8-F35506314056}" type="slidenum">
              <a:rPr lang="en-US" smtClean="0"/>
              <a:t>‹#›</a:t>
            </a:fld>
            <a:endParaRPr lang="en-US"/>
          </a:p>
        </p:txBody>
      </p:sp>
    </p:spTree>
    <p:extLst>
      <p:ext uri="{BB962C8B-B14F-4D97-AF65-F5344CB8AC3E}">
        <p14:creationId xmlns:p14="http://schemas.microsoft.com/office/powerpoint/2010/main" val="261464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299</a:t>
            </a:r>
          </a:p>
        </p:txBody>
      </p:sp>
      <p:sp>
        <p:nvSpPr>
          <p:cNvPr id="4" name="Slide Number Placeholder 3"/>
          <p:cNvSpPr>
            <a:spLocks noGrp="1"/>
          </p:cNvSpPr>
          <p:nvPr>
            <p:ph type="sldNum" sz="quarter" idx="5"/>
          </p:nvPr>
        </p:nvSpPr>
        <p:spPr/>
        <p:txBody>
          <a:bodyPr/>
          <a:lstStyle/>
          <a:p>
            <a:fld id="{CA972A7A-7D55-D643-A1E8-F35506314056}" type="slidenum">
              <a:rPr lang="en-US" smtClean="0"/>
              <a:t>25</a:t>
            </a:fld>
            <a:endParaRPr lang="en-US"/>
          </a:p>
        </p:txBody>
      </p:sp>
    </p:spTree>
    <p:extLst>
      <p:ext uri="{BB962C8B-B14F-4D97-AF65-F5344CB8AC3E}">
        <p14:creationId xmlns:p14="http://schemas.microsoft.com/office/powerpoint/2010/main" val="463898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52AAD-4515-CA42-903B-3A5890763B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A28CB0-57AB-C845-B9F8-B9F9B4F2CD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408F8D-2695-EE49-97DE-FB86B13279DA}"/>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D34E35CB-A0EB-204F-957C-EEA512753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B6E4E-307D-3A40-B3F7-7F6CC08D9673}"/>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2632339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C76A-D3E3-8743-BE94-4D2EC31B1D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6FE584-2BD6-E042-95EE-6DF9A26E20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72B2F-25AC-4440-874E-C244846CBF28}"/>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B64BD3E3-6FE1-354C-B34A-DEBBA2786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41F91-634B-BE49-9F3A-D98B91AEA48F}"/>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2659607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7F78BD-29FA-1346-8ED9-7714BBAFB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1817BB-969B-274A-9D49-E52EA2640A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754A3-27E3-5A42-90C7-91BC5079D01F}"/>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E7FD9F2C-039C-0445-970D-F075FF610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39759-F39C-8944-ACFF-1CECEE06CBDA}"/>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81110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9DB64-DE63-FF43-8860-6D4784CF9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721688-6552-9542-90AF-8A6421E1C3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07EF80-F129-DF46-B160-C3E694ACA7E1}"/>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142B0F91-580F-E441-BB01-2F610116C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77BC7-77A2-264A-9561-E9C6E441F691}"/>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411868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91215-57BB-0942-8B1D-8D5473B45D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7F0ABA-6DF4-8E4D-BD7C-6412D68FDA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6B4BAC-8BD2-CE41-B5DD-4B89CB0829D1}"/>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E6DD31F6-FC37-1E45-B42C-0F6FFD88D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44031-9DF6-BC4B-B4D8-CF4F28CC5E46}"/>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3691493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0F25-17A9-2B4F-8229-0E1F81BB0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48E51-AB88-1645-8E17-F3C7FB986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BD853C-6F7F-C649-B965-B9A82CBBCA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343BF7-588A-7C4E-8D0F-108A93370BD7}"/>
              </a:ext>
            </a:extLst>
          </p:cNvPr>
          <p:cNvSpPr>
            <a:spLocks noGrp="1"/>
          </p:cNvSpPr>
          <p:nvPr>
            <p:ph type="dt" sz="half" idx="10"/>
          </p:nvPr>
        </p:nvSpPr>
        <p:spPr/>
        <p:txBody>
          <a:bodyPr/>
          <a:lstStyle/>
          <a:p>
            <a:r>
              <a:rPr lang="en-US"/>
              <a:t>8/27/20</a:t>
            </a:r>
          </a:p>
        </p:txBody>
      </p:sp>
      <p:sp>
        <p:nvSpPr>
          <p:cNvPr id="6" name="Footer Placeholder 5">
            <a:extLst>
              <a:ext uri="{FF2B5EF4-FFF2-40B4-BE49-F238E27FC236}">
                <a16:creationId xmlns:a16="http://schemas.microsoft.com/office/drawing/2014/main" id="{96DE6ADF-0B0F-2A4A-9E61-FABA516F06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C05215-3FC7-5149-A9F0-3E76021A1BE5}"/>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560076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F3BC1-96B6-E74E-9ED2-81C63AD706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DCE9C4-4390-534E-A91D-CD42337C2C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90C5BC-CD0E-C146-9E7C-3878F8875F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CC12E6-C326-484C-BAB8-6B69B08517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C9FF46-4808-014B-A80B-B989127ECC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9DB8C3-B6B6-F34C-8EEA-1E27B232FDAE}"/>
              </a:ext>
            </a:extLst>
          </p:cNvPr>
          <p:cNvSpPr>
            <a:spLocks noGrp="1"/>
          </p:cNvSpPr>
          <p:nvPr>
            <p:ph type="dt" sz="half" idx="10"/>
          </p:nvPr>
        </p:nvSpPr>
        <p:spPr/>
        <p:txBody>
          <a:bodyPr/>
          <a:lstStyle/>
          <a:p>
            <a:r>
              <a:rPr lang="en-US"/>
              <a:t>8/27/20</a:t>
            </a:r>
          </a:p>
        </p:txBody>
      </p:sp>
      <p:sp>
        <p:nvSpPr>
          <p:cNvPr id="8" name="Footer Placeholder 7">
            <a:extLst>
              <a:ext uri="{FF2B5EF4-FFF2-40B4-BE49-F238E27FC236}">
                <a16:creationId xmlns:a16="http://schemas.microsoft.com/office/drawing/2014/main" id="{C040D140-413F-0645-86EA-00A7CE7A98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BF27D6-7891-1643-9FF4-4FB3C220E42B}"/>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194089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8989B-E565-DF48-B2CE-19E2710FBC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1FA4DB-A042-CF4D-9C0A-1D2FC54E2AE0}"/>
              </a:ext>
            </a:extLst>
          </p:cNvPr>
          <p:cNvSpPr>
            <a:spLocks noGrp="1"/>
          </p:cNvSpPr>
          <p:nvPr>
            <p:ph type="dt" sz="half" idx="10"/>
          </p:nvPr>
        </p:nvSpPr>
        <p:spPr/>
        <p:txBody>
          <a:bodyPr/>
          <a:lstStyle/>
          <a:p>
            <a:r>
              <a:rPr lang="en-US"/>
              <a:t>8/27/20</a:t>
            </a:r>
          </a:p>
        </p:txBody>
      </p:sp>
      <p:sp>
        <p:nvSpPr>
          <p:cNvPr id="4" name="Footer Placeholder 3">
            <a:extLst>
              <a:ext uri="{FF2B5EF4-FFF2-40B4-BE49-F238E27FC236}">
                <a16:creationId xmlns:a16="http://schemas.microsoft.com/office/drawing/2014/main" id="{0D554B1F-7CF2-6F47-B0ED-12DC003D0E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27ECC9-3609-F641-B570-E822E8216657}"/>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1194275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40BB03-36F7-4649-9CAE-55D8A38FF195}"/>
              </a:ext>
            </a:extLst>
          </p:cNvPr>
          <p:cNvSpPr>
            <a:spLocks noGrp="1"/>
          </p:cNvSpPr>
          <p:nvPr>
            <p:ph type="dt" sz="half" idx="10"/>
          </p:nvPr>
        </p:nvSpPr>
        <p:spPr/>
        <p:txBody>
          <a:bodyPr/>
          <a:lstStyle/>
          <a:p>
            <a:r>
              <a:rPr lang="en-US"/>
              <a:t>8/27/20</a:t>
            </a:r>
          </a:p>
        </p:txBody>
      </p:sp>
      <p:sp>
        <p:nvSpPr>
          <p:cNvPr id="3" name="Footer Placeholder 2">
            <a:extLst>
              <a:ext uri="{FF2B5EF4-FFF2-40B4-BE49-F238E27FC236}">
                <a16:creationId xmlns:a16="http://schemas.microsoft.com/office/drawing/2014/main" id="{6958A11C-F3DA-C546-B047-AB45ED9B53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3A4F5B-3FC7-6A47-920D-B48B0FB44FA3}"/>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316668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71462-438B-DC41-8467-43755B11D6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02CDBD-5708-3B40-8DA5-773B91C01B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32EA20-5B07-694D-AB30-B82B2B321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B4723B-3D74-A949-A4DB-52EF4E995D4D}"/>
              </a:ext>
            </a:extLst>
          </p:cNvPr>
          <p:cNvSpPr>
            <a:spLocks noGrp="1"/>
          </p:cNvSpPr>
          <p:nvPr>
            <p:ph type="dt" sz="half" idx="10"/>
          </p:nvPr>
        </p:nvSpPr>
        <p:spPr/>
        <p:txBody>
          <a:bodyPr/>
          <a:lstStyle/>
          <a:p>
            <a:r>
              <a:rPr lang="en-US"/>
              <a:t>8/27/20</a:t>
            </a:r>
          </a:p>
        </p:txBody>
      </p:sp>
      <p:sp>
        <p:nvSpPr>
          <p:cNvPr id="6" name="Footer Placeholder 5">
            <a:extLst>
              <a:ext uri="{FF2B5EF4-FFF2-40B4-BE49-F238E27FC236}">
                <a16:creationId xmlns:a16="http://schemas.microsoft.com/office/drawing/2014/main" id="{8C274DE3-62BF-7C41-829F-8A9D6C4DC6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351C12-2F1B-D14B-88E5-A746F80BDBFC}"/>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306321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FFF8-E6E7-6C41-9CB8-DA4F8660CE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9D1BA8-7688-804A-8D1E-6255675906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F4B0C8-F73B-D144-BBE0-4C3CEF1A1B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FCDE7E-8732-754C-A875-57DEB3AC1F6A}"/>
              </a:ext>
            </a:extLst>
          </p:cNvPr>
          <p:cNvSpPr>
            <a:spLocks noGrp="1"/>
          </p:cNvSpPr>
          <p:nvPr>
            <p:ph type="dt" sz="half" idx="10"/>
          </p:nvPr>
        </p:nvSpPr>
        <p:spPr/>
        <p:txBody>
          <a:bodyPr/>
          <a:lstStyle/>
          <a:p>
            <a:r>
              <a:rPr lang="en-US"/>
              <a:t>8/27/20</a:t>
            </a:r>
          </a:p>
        </p:txBody>
      </p:sp>
      <p:sp>
        <p:nvSpPr>
          <p:cNvPr id="6" name="Footer Placeholder 5">
            <a:extLst>
              <a:ext uri="{FF2B5EF4-FFF2-40B4-BE49-F238E27FC236}">
                <a16:creationId xmlns:a16="http://schemas.microsoft.com/office/drawing/2014/main" id="{17B97473-5573-334B-8D4E-1A9A3B1477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4F5B5-F887-EC44-A555-5667499E7A86}"/>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2142657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7C406D-9FA0-AA4F-ADA7-2A3234CA4C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CC8008-F7DA-DF42-8C2B-1EB37CC1A1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CBDB7-69C6-FC4B-8451-206D4BE95A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8/27/20</a:t>
            </a:r>
          </a:p>
        </p:txBody>
      </p:sp>
      <p:sp>
        <p:nvSpPr>
          <p:cNvPr id="5" name="Footer Placeholder 4">
            <a:extLst>
              <a:ext uri="{FF2B5EF4-FFF2-40B4-BE49-F238E27FC236}">
                <a16:creationId xmlns:a16="http://schemas.microsoft.com/office/drawing/2014/main" id="{BDEEE032-FD87-CF41-BFBF-EB45E0D290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F29B38-88B1-1946-870A-B701121F45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F8935-15A2-5441-808B-17B1519FB696}" type="slidenum">
              <a:rPr lang="en-US" smtClean="0"/>
              <a:t>‹#›</a:t>
            </a:fld>
            <a:endParaRPr lang="en-US"/>
          </a:p>
        </p:txBody>
      </p:sp>
    </p:spTree>
    <p:extLst>
      <p:ext uri="{BB962C8B-B14F-4D97-AF65-F5344CB8AC3E}">
        <p14:creationId xmlns:p14="http://schemas.microsoft.com/office/powerpoint/2010/main" val="3907753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tif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www.sl.densem.edu/writing-center-resources"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doi.org/10.1176/appi.books.9780890425596.dsm05"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doi.org/10.1176/appi.books.9780890425787" TargetMode="External"/><Relationship Id="rId5" Type="http://schemas.openxmlformats.org/officeDocument/2006/relationships/hyperlink" Target="https://apastyle.apa.org/style-grammar-guidelines/references/examples/diagnostic-manual-references#3" TargetMode="Externa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apastyle.apa.org/style-grammar-guidelines/references/examples/religious-work-references#2"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hyperlink" Target="https://www.studentlife.densem.edu/writing-center-tutoring" TargetMode="External"/><Relationship Id="rId3" Type="http://schemas.openxmlformats.org/officeDocument/2006/relationships/image" Target="../media/image2.png"/><Relationship Id="rId7" Type="http://schemas.openxmlformats.org/officeDocument/2006/relationships/hyperlink" Target="https://www.studentlife.densem.edu/writing-center-editi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png"/><Relationship Id="rId10" Type="http://schemas.openxmlformats.org/officeDocument/2006/relationships/hyperlink" Target="http://tinyurl.com/DenSemWCMenu" TargetMode="External"/><Relationship Id="rId4" Type="http://schemas.openxmlformats.org/officeDocument/2006/relationships/image" Target="../media/image3.png"/><Relationship Id="rId9" Type="http://schemas.openxmlformats.org/officeDocument/2006/relationships/hyperlink" Target="https://www.studentlife.densem.edu/writing-center-resourc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68E5-FB94-B249-831B-8E9ECE684E50}"/>
              </a:ext>
            </a:extLst>
          </p:cNvPr>
          <p:cNvSpPr>
            <a:spLocks noGrp="1"/>
          </p:cNvSpPr>
          <p:nvPr>
            <p:ph type="ctrTitle"/>
          </p:nvPr>
        </p:nvSpPr>
        <p:spPr>
          <a:xfrm>
            <a:off x="74426" y="1865248"/>
            <a:ext cx="12043144" cy="834045"/>
          </a:xfrm>
        </p:spPr>
        <p:txBody>
          <a:bodyPr anchor="ctr" anchorCtr="0">
            <a:noAutofit/>
          </a:bodyPr>
          <a:lstStyle/>
          <a:p>
            <a:r>
              <a:rPr lang="en-US" sz="4800" dirty="0">
                <a:latin typeface="Copperplate" panose="02000504000000020004" pitchFamily="2" charset="77"/>
              </a:rPr>
              <a:t>Formatting Your Paper in APA Style</a:t>
            </a:r>
            <a:endParaRPr lang="en-US" sz="4800" dirty="0"/>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8" name="TextBox 17">
            <a:extLst>
              <a:ext uri="{FF2B5EF4-FFF2-40B4-BE49-F238E27FC236}">
                <a16:creationId xmlns:a16="http://schemas.microsoft.com/office/drawing/2014/main" id="{86855508-1A62-B94E-B05E-5C985A5E660F}"/>
              </a:ext>
            </a:extLst>
          </p:cNvPr>
          <p:cNvSpPr txBox="1"/>
          <p:nvPr/>
        </p:nvSpPr>
        <p:spPr>
          <a:xfrm flipH="1">
            <a:off x="339709" y="2710837"/>
            <a:ext cx="11512577" cy="569387"/>
          </a:xfrm>
          <a:prstGeom prst="rect">
            <a:avLst/>
          </a:prstGeom>
          <a:noFill/>
        </p:spPr>
        <p:txBody>
          <a:bodyPr wrap="square" rtlCol="0" anchor="ctr" anchorCtr="0">
            <a:spAutoFit/>
          </a:bodyPr>
          <a:lstStyle/>
          <a:p>
            <a:pPr algn="ctr"/>
            <a:endParaRPr lang="en-US" sz="1100" dirty="0">
              <a:latin typeface="Copperplate Light" panose="02000604030000020004" pitchFamily="2" charset="77"/>
            </a:endParaRPr>
          </a:p>
          <a:p>
            <a:pPr algn="ctr"/>
            <a:r>
              <a:rPr lang="en-US" sz="2000" i="1" dirty="0">
                <a:latin typeface="Copperplate Light" panose="02000604030000020004" pitchFamily="2" charset="77"/>
              </a:rPr>
              <a:t>Publication Manual of the American Psychological Association</a:t>
            </a:r>
            <a:r>
              <a:rPr lang="en-US" sz="2000" dirty="0">
                <a:latin typeface="Copperplate Light" panose="02000604030000020004" pitchFamily="2" charset="77"/>
              </a:rPr>
              <a:t>, 7</a:t>
            </a:r>
            <a:r>
              <a:rPr lang="en-US" sz="2000" baseline="30000" dirty="0">
                <a:latin typeface="Copperplate Light" panose="02000604030000020004" pitchFamily="2" charset="77"/>
              </a:rPr>
              <a:t>th</a:t>
            </a:r>
            <a:r>
              <a:rPr lang="en-US" sz="2000" dirty="0">
                <a:latin typeface="Copperplate Light" panose="02000604030000020004" pitchFamily="2" charset="77"/>
              </a:rPr>
              <a:t> Ed. (2020)</a:t>
            </a:r>
          </a:p>
        </p:txBody>
      </p:sp>
      <p:pic>
        <p:nvPicPr>
          <p:cNvPr id="20" name="Picture 19">
            <a:extLst>
              <a:ext uri="{FF2B5EF4-FFF2-40B4-BE49-F238E27FC236}">
                <a16:creationId xmlns:a16="http://schemas.microsoft.com/office/drawing/2014/main" id="{12A42164-D5CB-C145-A69E-6BE08C7F3596}"/>
              </a:ext>
            </a:extLst>
          </p:cNvPr>
          <p:cNvPicPr>
            <a:picLocks noChangeAspect="1"/>
          </p:cNvPicPr>
          <p:nvPr/>
        </p:nvPicPr>
        <p:blipFill>
          <a:blip r:embed="rId5"/>
          <a:stretch>
            <a:fillRect/>
          </a:stretch>
        </p:blipFill>
        <p:spPr>
          <a:xfrm>
            <a:off x="-2" y="5041983"/>
            <a:ext cx="12213118" cy="1816017"/>
          </a:xfrm>
          <a:prstGeom prst="rect">
            <a:avLst/>
          </a:prstGeom>
        </p:spPr>
      </p:pic>
      <p:grpSp>
        <p:nvGrpSpPr>
          <p:cNvPr id="15" name="Group 14">
            <a:extLst>
              <a:ext uri="{FF2B5EF4-FFF2-40B4-BE49-F238E27FC236}">
                <a16:creationId xmlns:a16="http://schemas.microsoft.com/office/drawing/2014/main" id="{02D34101-1685-134D-96B1-BE5747B67963}"/>
              </a:ext>
            </a:extLst>
          </p:cNvPr>
          <p:cNvGrpSpPr/>
          <p:nvPr/>
        </p:nvGrpSpPr>
        <p:grpSpPr>
          <a:xfrm>
            <a:off x="4265731" y="3570147"/>
            <a:ext cx="3660532" cy="872737"/>
            <a:chOff x="2744585" y="607719"/>
            <a:chExt cx="3660532" cy="872737"/>
          </a:xfrm>
        </p:grpSpPr>
        <p:sp>
          <p:nvSpPr>
            <p:cNvPr id="16" name="Text Box 209">
              <a:extLst>
                <a:ext uri="{FF2B5EF4-FFF2-40B4-BE49-F238E27FC236}">
                  <a16:creationId xmlns:a16="http://schemas.microsoft.com/office/drawing/2014/main" id="{0DB3CEB0-B514-F64D-85AA-3BF88A2B2A87}"/>
                </a:ext>
              </a:extLst>
            </p:cNvPr>
            <p:cNvSpPr txBox="1">
              <a:spLocks noChangeAspect="1" noChangeArrowheads="1"/>
            </p:cNvSpPr>
            <p:nvPr/>
          </p:nvSpPr>
          <p:spPr bwMode="auto">
            <a:xfrm>
              <a:off x="2744585" y="607719"/>
              <a:ext cx="3660532" cy="872737"/>
            </a:xfrm>
            <a:prstGeom prst="rect">
              <a:avLst/>
            </a:prstGeom>
            <a:solidFill>
              <a:srgbClr val="002469"/>
            </a:solidFill>
            <a:ln w="38100">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algn="ctr">
                <a:spcBef>
                  <a:spcPts val="0"/>
                </a:spcBef>
                <a:spcAft>
                  <a:spcPts val="0"/>
                </a:spcAft>
              </a:pPr>
              <a:endParaRPr lang="en-US" sz="1200" dirty="0">
                <a:effectLst/>
                <a:latin typeface="Times New Roman"/>
                <a:ea typeface="Times New Roman"/>
              </a:endParaRPr>
            </a:p>
          </p:txBody>
        </p:sp>
        <p:pic>
          <p:nvPicPr>
            <p:cNvPr id="17" name="Picture 16" descr="whitelogo.wmf">
              <a:extLst>
                <a:ext uri="{FF2B5EF4-FFF2-40B4-BE49-F238E27FC236}">
                  <a16:creationId xmlns:a16="http://schemas.microsoft.com/office/drawing/2014/main" id="{FDD8E9AC-7AB9-2549-9083-06841E8B8A5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5813" y="783794"/>
              <a:ext cx="2877348" cy="566982"/>
            </a:xfrm>
            <a:prstGeom prst="rect">
              <a:avLst/>
            </a:prstGeom>
            <a:noFill/>
            <a:ln>
              <a:noFill/>
            </a:ln>
          </p:spPr>
        </p:pic>
      </p:grpSp>
      <p:sp>
        <p:nvSpPr>
          <p:cNvPr id="21" name="TextBox 20">
            <a:extLst>
              <a:ext uri="{FF2B5EF4-FFF2-40B4-BE49-F238E27FC236}">
                <a16:creationId xmlns:a16="http://schemas.microsoft.com/office/drawing/2014/main" id="{48BF6DFD-F373-0C43-9E2D-3C4CABF218DD}"/>
              </a:ext>
            </a:extLst>
          </p:cNvPr>
          <p:cNvSpPr txBox="1"/>
          <p:nvPr/>
        </p:nvSpPr>
        <p:spPr>
          <a:xfrm>
            <a:off x="1369472" y="4592376"/>
            <a:ext cx="9453050" cy="369332"/>
          </a:xfrm>
          <a:prstGeom prst="rect">
            <a:avLst/>
          </a:prstGeom>
          <a:noFill/>
        </p:spPr>
        <p:txBody>
          <a:bodyPr wrap="square" rtlCol="0" anchor="ctr" anchorCtr="0">
            <a:spAutoFit/>
          </a:bodyPr>
          <a:lstStyle/>
          <a:p>
            <a:pPr algn="ctr"/>
            <a:r>
              <a:rPr lang="en-US" dirty="0">
                <a:latin typeface="Copperplate" panose="02000504000000020004" pitchFamily="2" charset="77"/>
              </a:rPr>
              <a:t>Jana Matthews, Denver Seminary Writing Center Coordinator</a:t>
            </a:r>
          </a:p>
        </p:txBody>
      </p:sp>
    </p:spTree>
    <p:extLst>
      <p:ext uri="{BB962C8B-B14F-4D97-AF65-F5344CB8AC3E}">
        <p14:creationId xmlns:p14="http://schemas.microsoft.com/office/powerpoint/2010/main" val="895540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6" name="Rectangle 5">
            <a:extLst>
              <a:ext uri="{FF2B5EF4-FFF2-40B4-BE49-F238E27FC236}">
                <a16:creationId xmlns:a16="http://schemas.microsoft.com/office/drawing/2014/main" id="{E4C8758F-1C8B-584B-AD73-3A7AD845093B}"/>
              </a:ext>
            </a:extLst>
          </p:cNvPr>
          <p:cNvSpPr/>
          <p:nvPr/>
        </p:nvSpPr>
        <p:spPr>
          <a:xfrm>
            <a:off x="4801415" y="2451687"/>
            <a:ext cx="2589171"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Lists</a:t>
            </a:r>
            <a:r>
              <a:rPr lang="en-US" sz="2800" dirty="0">
                <a:latin typeface="Times New Roman" panose="02020603050405020304" pitchFamily="18" charset="0"/>
                <a:cs typeface="Times New Roman" panose="02020603050405020304" pitchFamily="18" charset="0"/>
              </a:rPr>
              <a:t> (6.49-6.52)</a:t>
            </a:r>
          </a:p>
        </p:txBody>
      </p:sp>
      <p:sp>
        <p:nvSpPr>
          <p:cNvPr id="7" name="Rectangle 6">
            <a:extLst>
              <a:ext uri="{FF2B5EF4-FFF2-40B4-BE49-F238E27FC236}">
                <a16:creationId xmlns:a16="http://schemas.microsoft.com/office/drawing/2014/main" id="{74BAB313-49DD-084F-9794-016C6C9B6A57}"/>
              </a:ext>
            </a:extLst>
          </p:cNvPr>
          <p:cNvSpPr/>
          <p:nvPr/>
        </p:nvSpPr>
        <p:spPr>
          <a:xfrm>
            <a:off x="121920" y="3555986"/>
            <a:ext cx="11935968" cy="1200329"/>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As numbered lists might connote unwarranted ordinal position (e.g., chronology or importance), bulleted lists achieve the same effect without the implication of ordinality. Items can be complete sentences or items that are phrases. Double space the list (not shown here).</a:t>
            </a:r>
          </a:p>
        </p:txBody>
      </p:sp>
      <p:sp>
        <p:nvSpPr>
          <p:cNvPr id="17" name="Rectangle 16">
            <a:extLst>
              <a:ext uri="{FF2B5EF4-FFF2-40B4-BE49-F238E27FC236}">
                <a16:creationId xmlns:a16="http://schemas.microsoft.com/office/drawing/2014/main" id="{29E123F7-4BB9-A942-940F-0623374C1EF0}"/>
              </a:ext>
            </a:extLst>
          </p:cNvPr>
          <p:cNvSpPr/>
          <p:nvPr/>
        </p:nvSpPr>
        <p:spPr>
          <a:xfrm>
            <a:off x="4160216" y="3063241"/>
            <a:ext cx="3871573"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FF4504"/>
                </a:solidFill>
                <a:latin typeface="Times New Roman" panose="02020603050405020304" pitchFamily="18" charset="0"/>
                <a:cs typeface="Times New Roman" panose="02020603050405020304" pitchFamily="18" charset="0"/>
              </a:rPr>
              <a:t>Formatting Bulleted Lists</a:t>
            </a:r>
            <a:endParaRPr lang="en-US" sz="2800" dirty="0">
              <a:solidFill>
                <a:srgbClr val="FF4504"/>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24EA5E8-5877-6E46-8DB3-3C3CC077E712}"/>
              </a:ext>
            </a:extLst>
          </p:cNvPr>
          <p:cNvSpPr txBox="1"/>
          <p:nvPr/>
        </p:nvSpPr>
        <p:spPr>
          <a:xfrm>
            <a:off x="395465" y="4814838"/>
            <a:ext cx="5462016" cy="156966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If items are complete sentences, begin each bulleted sentence with a capital letter and end with punctuation: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Social psychologists could use these methods to improve research on emotional experiences. </a:t>
            </a:r>
          </a:p>
        </p:txBody>
      </p:sp>
      <p:sp>
        <p:nvSpPr>
          <p:cNvPr id="13" name="TextBox 12">
            <a:extLst>
              <a:ext uri="{FF2B5EF4-FFF2-40B4-BE49-F238E27FC236}">
                <a16:creationId xmlns:a16="http://schemas.microsoft.com/office/drawing/2014/main" id="{746FEDA0-420C-C947-BD39-4635F14B640B}"/>
              </a:ext>
            </a:extLst>
          </p:cNvPr>
          <p:cNvSpPr txBox="1"/>
          <p:nvPr/>
        </p:nvSpPr>
        <p:spPr>
          <a:xfrm>
            <a:off x="6334520" y="4810813"/>
            <a:ext cx="5089384" cy="163121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For items that are phrases, begin each bulleted item with a lowercase letter:</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learning the rules of the game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being aware of who possesses power</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working harder</a:t>
            </a:r>
          </a:p>
        </p:txBody>
      </p:sp>
      <p:sp>
        <p:nvSpPr>
          <p:cNvPr id="14" name="TextBox 13">
            <a:extLst>
              <a:ext uri="{FF2B5EF4-FFF2-40B4-BE49-F238E27FC236}">
                <a16:creationId xmlns:a16="http://schemas.microsoft.com/office/drawing/2014/main" id="{84456F07-15BA-4542-A640-95118CE16A62}"/>
              </a:ext>
            </a:extLst>
          </p:cNvPr>
          <p:cNvSpPr txBox="1"/>
          <p:nvPr/>
        </p:nvSpPr>
        <p:spPr>
          <a:xfrm>
            <a:off x="1420369" y="6442029"/>
            <a:ext cx="9351264" cy="369332"/>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For items that contain both phrases and sentences in bulleted lists, see examples in 6.52.</a:t>
            </a:r>
          </a:p>
        </p:txBody>
      </p:sp>
      <p:sp>
        <p:nvSpPr>
          <p:cNvPr id="15" name="TextBox 14">
            <a:extLst>
              <a:ext uri="{FF2B5EF4-FFF2-40B4-BE49-F238E27FC236}">
                <a16:creationId xmlns:a16="http://schemas.microsoft.com/office/drawing/2014/main" id="{2F49F7F9-1624-6440-9D6B-F858C5C3BB48}"/>
              </a:ext>
            </a:extLst>
          </p:cNvPr>
          <p:cNvSpPr txBox="1"/>
          <p:nvPr/>
        </p:nvSpPr>
        <p:spPr>
          <a:xfrm>
            <a:off x="73152" y="6402508"/>
            <a:ext cx="438912" cy="369332"/>
          </a:xfrm>
          <a:prstGeom prst="rect">
            <a:avLst/>
          </a:prstGeom>
          <a:noFill/>
        </p:spPr>
        <p:txBody>
          <a:bodyPr wrap="square" rtlCol="0">
            <a:spAutoFit/>
          </a:bodyPr>
          <a:lstStyle/>
          <a:p>
            <a:r>
              <a:rPr lang="en-US" dirty="0"/>
              <a:t>10</a:t>
            </a:r>
          </a:p>
        </p:txBody>
      </p:sp>
      <p:sp>
        <p:nvSpPr>
          <p:cNvPr id="18" name="Subtitle 2">
            <a:extLst>
              <a:ext uri="{FF2B5EF4-FFF2-40B4-BE49-F238E27FC236}">
                <a16:creationId xmlns:a16="http://schemas.microsoft.com/office/drawing/2014/main" id="{74F2C545-D696-E049-92D9-91A19E484B26}"/>
              </a:ext>
            </a:extLst>
          </p:cNvPr>
          <p:cNvSpPr txBox="1">
            <a:spLocks/>
          </p:cNvSpPr>
          <p:nvPr/>
        </p:nvSpPr>
        <p:spPr>
          <a:xfrm>
            <a:off x="6564397" y="1905967"/>
            <a:ext cx="3133377"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a:solidFill>
                  <a:srgbClr val="02A14D"/>
                </a:solidFill>
                <a:latin typeface="Times New Roman" panose="02020603050405020304" pitchFamily="18" charset="0"/>
                <a:cs typeface="Times New Roman" panose="02020603050405020304" pitchFamily="18" charset="0"/>
              </a:rPr>
              <a:t>Mechanics of Style</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B3A152BF-91A7-204A-A7CC-50E34286ADE8}"/>
              </a:ext>
            </a:extLst>
          </p:cNvPr>
          <p:cNvSpPr/>
          <p:nvPr/>
        </p:nvSpPr>
        <p:spPr>
          <a:xfrm>
            <a:off x="2773172" y="1753418"/>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20" name="Rectangle 19">
            <a:extLst>
              <a:ext uri="{FF2B5EF4-FFF2-40B4-BE49-F238E27FC236}">
                <a16:creationId xmlns:a16="http://schemas.microsoft.com/office/drawing/2014/main" id="{90FCA368-A45F-0346-81F0-C63CB51C6A3D}"/>
              </a:ext>
            </a:extLst>
          </p:cNvPr>
          <p:cNvSpPr/>
          <p:nvPr/>
        </p:nvSpPr>
        <p:spPr>
          <a:xfrm>
            <a:off x="6095999" y="1717029"/>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1302630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399041" y="1920868"/>
            <a:ext cx="4283765" cy="516456"/>
          </a:xfrm>
        </p:spPr>
        <p:txBody>
          <a:bodyPr>
            <a:noAutofit/>
          </a:bodyPr>
          <a:lstStyle/>
          <a:p>
            <a:r>
              <a:rPr lang="en-US" sz="2800" b="1" i="1" dirty="0">
                <a:solidFill>
                  <a:srgbClr val="02A14D"/>
                </a:solidFill>
                <a:latin typeface="Times New Roman" panose="02020603050405020304" pitchFamily="18" charset="0"/>
                <a:cs typeface="Times New Roman" panose="02020603050405020304" pitchFamily="18" charset="0"/>
              </a:rPr>
              <a:t>Works Credited in the Text</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141101" y="1765717"/>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2" name="Rectangle 1">
            <a:extLst>
              <a:ext uri="{FF2B5EF4-FFF2-40B4-BE49-F238E27FC236}">
                <a16:creationId xmlns:a16="http://schemas.microsoft.com/office/drawing/2014/main" id="{419A7294-E22F-9F4A-9CF9-747B998CC222}"/>
              </a:ext>
            </a:extLst>
          </p:cNvPr>
          <p:cNvSpPr/>
          <p:nvPr/>
        </p:nvSpPr>
        <p:spPr>
          <a:xfrm>
            <a:off x="6012836" y="1704161"/>
            <a:ext cx="468398" cy="830997"/>
          </a:xfrm>
          <a:prstGeom prst="rect">
            <a:avLst/>
          </a:prstGeom>
        </p:spPr>
        <p:txBody>
          <a:bodyPr wrap="none">
            <a:spAutoFit/>
          </a:bodyPr>
          <a:lstStyle/>
          <a:p>
            <a:pPr algn="ctr"/>
            <a:r>
              <a:rPr lang="en-US" sz="4800" dirty="0"/>
              <a:t>|</a:t>
            </a:r>
          </a:p>
        </p:txBody>
      </p:sp>
      <p:sp>
        <p:nvSpPr>
          <p:cNvPr id="10" name="Rectangle 9">
            <a:extLst>
              <a:ext uri="{FF2B5EF4-FFF2-40B4-BE49-F238E27FC236}">
                <a16:creationId xmlns:a16="http://schemas.microsoft.com/office/drawing/2014/main" id="{58B09147-FBCD-4C4F-90E4-0510B1083583}"/>
              </a:ext>
            </a:extLst>
          </p:cNvPr>
          <p:cNvSpPr/>
          <p:nvPr/>
        </p:nvSpPr>
        <p:spPr>
          <a:xfrm>
            <a:off x="4211154" y="2890101"/>
            <a:ext cx="3769686"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4" name="Rectangle 13">
            <a:extLst>
              <a:ext uri="{FF2B5EF4-FFF2-40B4-BE49-F238E27FC236}">
                <a16:creationId xmlns:a16="http://schemas.microsoft.com/office/drawing/2014/main" id="{FAEAB8FB-381B-CA41-B1E5-F819A36F2C3E}"/>
              </a:ext>
            </a:extLst>
          </p:cNvPr>
          <p:cNvSpPr/>
          <p:nvPr/>
        </p:nvSpPr>
        <p:spPr>
          <a:xfrm>
            <a:off x="2031998" y="2407945"/>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In-Text Citations</a:t>
            </a:r>
          </a:p>
        </p:txBody>
      </p:sp>
      <p:pic>
        <p:nvPicPr>
          <p:cNvPr id="8" name="Picture 7">
            <a:extLst>
              <a:ext uri="{FF2B5EF4-FFF2-40B4-BE49-F238E27FC236}">
                <a16:creationId xmlns:a16="http://schemas.microsoft.com/office/drawing/2014/main" id="{769FFF62-66F4-9949-BA52-5411F97A30BD}"/>
              </a:ext>
            </a:extLst>
          </p:cNvPr>
          <p:cNvPicPr>
            <a:picLocks noChangeAspect="1"/>
          </p:cNvPicPr>
          <p:nvPr/>
        </p:nvPicPr>
        <p:blipFill>
          <a:blip r:embed="rId5"/>
          <a:stretch>
            <a:fillRect/>
          </a:stretch>
        </p:blipFill>
        <p:spPr>
          <a:xfrm>
            <a:off x="5644896" y="3466148"/>
            <a:ext cx="6258478" cy="3102095"/>
          </a:xfrm>
          <a:prstGeom prst="rect">
            <a:avLst/>
          </a:prstGeom>
        </p:spPr>
      </p:pic>
      <p:sp>
        <p:nvSpPr>
          <p:cNvPr id="13" name="TextBox 12">
            <a:extLst>
              <a:ext uri="{FF2B5EF4-FFF2-40B4-BE49-F238E27FC236}">
                <a16:creationId xmlns:a16="http://schemas.microsoft.com/office/drawing/2014/main" id="{DE0FA4CD-4A3F-AE45-B64A-E7614AFB6BB0}"/>
              </a:ext>
            </a:extLst>
          </p:cNvPr>
          <p:cNvSpPr txBox="1"/>
          <p:nvPr/>
        </p:nvSpPr>
        <p:spPr>
          <a:xfrm>
            <a:off x="73152" y="6402508"/>
            <a:ext cx="438912" cy="369332"/>
          </a:xfrm>
          <a:prstGeom prst="rect">
            <a:avLst/>
          </a:prstGeom>
          <a:noFill/>
        </p:spPr>
        <p:txBody>
          <a:bodyPr wrap="square" rtlCol="0">
            <a:spAutoFit/>
          </a:bodyPr>
          <a:lstStyle/>
          <a:p>
            <a:r>
              <a:rPr lang="en-US" dirty="0"/>
              <a:t>11</a:t>
            </a:r>
          </a:p>
        </p:txBody>
      </p:sp>
      <p:sp>
        <p:nvSpPr>
          <p:cNvPr id="15" name="TextBox 14">
            <a:extLst>
              <a:ext uri="{FF2B5EF4-FFF2-40B4-BE49-F238E27FC236}">
                <a16:creationId xmlns:a16="http://schemas.microsoft.com/office/drawing/2014/main" id="{4726258D-3027-0F48-A0DC-9D4D477AEA18}"/>
              </a:ext>
            </a:extLst>
          </p:cNvPr>
          <p:cNvSpPr txBox="1"/>
          <p:nvPr/>
        </p:nvSpPr>
        <p:spPr>
          <a:xfrm>
            <a:off x="178898" y="3351559"/>
            <a:ext cx="5161197" cy="326243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Use the </a:t>
            </a:r>
            <a:r>
              <a:rPr lang="en-US" sz="2400" i="1" dirty="0">
                <a:latin typeface="Times New Roman" panose="02020603050405020304" pitchFamily="18" charset="0"/>
                <a:cs typeface="Times New Roman" panose="02020603050405020304" pitchFamily="18" charset="0"/>
              </a:rPr>
              <a:t>author-date citation system </a:t>
            </a:r>
            <a:r>
              <a:rPr lang="en-US" sz="2400" dirty="0">
                <a:latin typeface="Times New Roman" panose="02020603050405020304" pitchFamily="18" charset="0"/>
                <a:cs typeface="Times New Roman" panose="02020603050405020304" pitchFamily="18" charset="0"/>
              </a:rPr>
              <a:t>to cite references in the text. </a:t>
            </a:r>
          </a:p>
          <a:p>
            <a:pPr algn="ctr"/>
            <a:endParaRPr lang="en-US" sz="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Each work used in a paper has two parts: an in-text citation and a corresponding reference list entry (see Figure 8.2). (Reference list entries are covered in chapters nine and ten.)</a:t>
            </a:r>
          </a:p>
          <a:p>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Only the </a:t>
            </a:r>
            <a:r>
              <a:rPr lang="en-US" sz="2000" dirty="0">
                <a:solidFill>
                  <a:srgbClr val="7A649E"/>
                </a:solidFill>
                <a:latin typeface="Times New Roman" panose="02020603050405020304" pitchFamily="18" charset="0"/>
                <a:cs typeface="Times New Roman" panose="02020603050405020304" pitchFamily="18" charset="0"/>
              </a:rPr>
              <a:t>author</a:t>
            </a:r>
            <a:r>
              <a:rPr lang="en-US" sz="2000" dirty="0">
                <a:latin typeface="Times New Roman" panose="02020603050405020304" pitchFamily="18" charset="0"/>
                <a:cs typeface="Times New Roman" panose="02020603050405020304" pitchFamily="18" charset="0"/>
              </a:rPr>
              <a:t> and </a:t>
            </a:r>
            <a:r>
              <a:rPr lang="en-US" sz="2000" dirty="0">
                <a:solidFill>
                  <a:schemeClr val="accent1"/>
                </a:solidFill>
                <a:latin typeface="Times New Roman" panose="02020603050405020304" pitchFamily="18" charset="0"/>
                <a:cs typeface="Times New Roman" panose="02020603050405020304" pitchFamily="18" charset="0"/>
              </a:rPr>
              <a:t>date</a:t>
            </a:r>
            <a:r>
              <a:rPr lang="en-US" sz="2000" dirty="0">
                <a:latin typeface="Times New Roman" panose="02020603050405020304" pitchFamily="18" charset="0"/>
                <a:cs typeface="Times New Roman" panose="02020603050405020304" pitchFamily="18" charset="0"/>
              </a:rPr>
              <a:t> information from the reference are used in in-text parenthetical and narrative citations.</a:t>
            </a:r>
          </a:p>
        </p:txBody>
      </p:sp>
    </p:spTree>
    <p:extLst>
      <p:ext uri="{BB962C8B-B14F-4D97-AF65-F5344CB8AC3E}">
        <p14:creationId xmlns:p14="http://schemas.microsoft.com/office/powerpoint/2010/main" val="3699085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4" name="Rectangle 13">
            <a:extLst>
              <a:ext uri="{FF2B5EF4-FFF2-40B4-BE49-F238E27FC236}">
                <a16:creationId xmlns:a16="http://schemas.microsoft.com/office/drawing/2014/main" id="{FAEAB8FB-381B-CA41-B1E5-F819A36F2C3E}"/>
              </a:ext>
            </a:extLst>
          </p:cNvPr>
          <p:cNvSpPr/>
          <p:nvPr/>
        </p:nvSpPr>
        <p:spPr>
          <a:xfrm>
            <a:off x="2031998" y="2407945"/>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In-Text Citations</a:t>
            </a:r>
          </a:p>
        </p:txBody>
      </p:sp>
      <p:sp>
        <p:nvSpPr>
          <p:cNvPr id="13" name="Rectangle 12">
            <a:extLst>
              <a:ext uri="{FF2B5EF4-FFF2-40B4-BE49-F238E27FC236}">
                <a16:creationId xmlns:a16="http://schemas.microsoft.com/office/drawing/2014/main" id="{A3B1162E-EDC4-7D41-8A6C-9A7A9477A4C3}"/>
              </a:ext>
            </a:extLst>
          </p:cNvPr>
          <p:cNvSpPr/>
          <p:nvPr/>
        </p:nvSpPr>
        <p:spPr>
          <a:xfrm>
            <a:off x="1030354" y="2638778"/>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3473C2F1-1DD1-E24E-84A5-CFE77862BF5F}"/>
              </a:ext>
            </a:extLst>
          </p:cNvPr>
          <p:cNvPicPr>
            <a:picLocks noChangeAspect="1"/>
          </p:cNvPicPr>
          <p:nvPr/>
        </p:nvPicPr>
        <p:blipFill>
          <a:blip r:embed="rId5"/>
          <a:stretch>
            <a:fillRect/>
          </a:stretch>
        </p:blipFill>
        <p:spPr>
          <a:xfrm>
            <a:off x="2973030" y="2638777"/>
            <a:ext cx="517827" cy="523221"/>
          </a:xfrm>
          <a:prstGeom prst="rect">
            <a:avLst/>
          </a:prstGeom>
        </p:spPr>
      </p:pic>
      <p:sp>
        <p:nvSpPr>
          <p:cNvPr id="16" name="TextBox 15">
            <a:extLst>
              <a:ext uri="{FF2B5EF4-FFF2-40B4-BE49-F238E27FC236}">
                <a16:creationId xmlns:a16="http://schemas.microsoft.com/office/drawing/2014/main" id="{005D8629-73F1-E04C-89B5-B34B08624C5E}"/>
              </a:ext>
            </a:extLst>
          </p:cNvPr>
          <p:cNvSpPr txBox="1"/>
          <p:nvPr/>
        </p:nvSpPr>
        <p:spPr>
          <a:xfrm>
            <a:off x="154612" y="3183567"/>
            <a:ext cx="4575884" cy="360098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general, include the author and date in every in-text citation. If you need to repeat a citation, repeat the entire citation.</a:t>
            </a:r>
          </a:p>
          <a:p>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However, the year can be omitted from a citation when multiple narrative citations to a work appear within a single paragraph (8.16) (see example).</a:t>
            </a:r>
          </a:p>
        </p:txBody>
      </p:sp>
      <p:sp>
        <p:nvSpPr>
          <p:cNvPr id="17" name="TextBox 16">
            <a:extLst>
              <a:ext uri="{FF2B5EF4-FFF2-40B4-BE49-F238E27FC236}">
                <a16:creationId xmlns:a16="http://schemas.microsoft.com/office/drawing/2014/main" id="{0ED296AE-F69C-F041-9316-98B7A15608E2}"/>
              </a:ext>
            </a:extLst>
          </p:cNvPr>
          <p:cNvSpPr txBox="1"/>
          <p:nvPr/>
        </p:nvSpPr>
        <p:spPr>
          <a:xfrm>
            <a:off x="5026044" y="3181039"/>
            <a:ext cx="6660282" cy="266226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Example:</a:t>
            </a:r>
          </a:p>
          <a:p>
            <a:endParaRPr lang="en-US" sz="1000" dirty="0">
              <a:latin typeface="Times New Roman" panose="02020603050405020304" pitchFamily="18" charset="0"/>
              <a:cs typeface="Times New Roman" panose="02020603050405020304" pitchFamily="18" charset="0"/>
            </a:endParaRPr>
          </a:p>
          <a:p>
            <a:r>
              <a:rPr lang="en-US" sz="1900" dirty="0">
                <a:solidFill>
                  <a:srgbClr val="FF4504"/>
                </a:solidFill>
                <a:latin typeface="Times New Roman" panose="02020603050405020304" pitchFamily="18" charset="0"/>
                <a:cs typeface="Times New Roman" panose="02020603050405020304" pitchFamily="18" charset="0"/>
              </a:rPr>
              <a:t>Polk (2016) </a:t>
            </a:r>
            <a:r>
              <a:rPr lang="en-US" sz="1900" dirty="0">
                <a:latin typeface="Times New Roman" panose="02020603050405020304" pitchFamily="18" charset="0"/>
                <a:cs typeface="Times New Roman" panose="02020603050405020304" pitchFamily="18" charset="0"/>
              </a:rPr>
              <a:t>examined how media coverage influences public perception of the level of agreement among experts. </a:t>
            </a:r>
            <a:r>
              <a:rPr lang="en-US" sz="1900" dirty="0">
                <a:solidFill>
                  <a:srgbClr val="FF4504"/>
                </a:solidFill>
                <a:latin typeface="Times New Roman" panose="02020603050405020304" pitchFamily="18" charset="0"/>
                <a:cs typeface="Times New Roman" panose="02020603050405020304" pitchFamily="18" charset="0"/>
              </a:rPr>
              <a:t>Polk </a:t>
            </a:r>
            <a:r>
              <a:rPr lang="en-US" sz="1900" dirty="0">
                <a:latin typeface="Times New Roman" panose="02020603050405020304" pitchFamily="18" charset="0"/>
                <a:cs typeface="Times New Roman" panose="02020603050405020304" pitchFamily="18" charset="0"/>
              </a:rPr>
              <a:t>provided participants with quotations from real movie reviews that critics either loved or loathed. He found that participants better appreciated the level of expert consensus. These findings show that providing both viewpoints when the majority of experts agree may lead to a false sense of balance (</a:t>
            </a:r>
            <a:r>
              <a:rPr lang="en-US" sz="1900" dirty="0">
                <a:solidFill>
                  <a:srgbClr val="FF4504"/>
                </a:solidFill>
                <a:latin typeface="Times New Roman" panose="02020603050405020304" pitchFamily="18" charset="0"/>
                <a:cs typeface="Times New Roman" panose="02020603050405020304" pitchFamily="18" charset="0"/>
              </a:rPr>
              <a:t>Polk, 2016</a:t>
            </a:r>
            <a:r>
              <a:rPr lang="en-US" sz="1900" dirty="0">
                <a:latin typeface="Times New Roman" panose="02020603050405020304" pitchFamily="18" charset="0"/>
                <a:cs typeface="Times New Roman" panose="02020603050405020304" pitchFamily="18" charset="0"/>
              </a:rPr>
              <a:t>; Fritz, 2015).</a:t>
            </a:r>
          </a:p>
        </p:txBody>
      </p:sp>
      <p:sp>
        <p:nvSpPr>
          <p:cNvPr id="6" name="TextBox 5">
            <a:extLst>
              <a:ext uri="{FF2B5EF4-FFF2-40B4-BE49-F238E27FC236}">
                <a16:creationId xmlns:a16="http://schemas.microsoft.com/office/drawing/2014/main" id="{C6594F5C-509A-0948-A32B-20621702F146}"/>
              </a:ext>
            </a:extLst>
          </p:cNvPr>
          <p:cNvSpPr txBox="1"/>
          <p:nvPr/>
        </p:nvSpPr>
        <p:spPr>
          <a:xfrm>
            <a:off x="8059485" y="3036926"/>
            <a:ext cx="1344386" cy="584775"/>
          </a:xfrm>
          <a:prstGeom prst="rect">
            <a:avLst/>
          </a:prstGeom>
          <a:noFill/>
        </p:spPr>
        <p:txBody>
          <a:bodyPr wrap="square" rtlCol="0">
            <a:spAutoFit/>
          </a:bodyPr>
          <a:lstStyle/>
          <a:p>
            <a:r>
              <a:rPr lang="en-US" sz="1600" dirty="0">
                <a:solidFill>
                  <a:srgbClr val="FF4504"/>
                </a:solidFill>
              </a:rPr>
              <a:t>Author name and year</a:t>
            </a:r>
          </a:p>
        </p:txBody>
      </p:sp>
      <p:cxnSp>
        <p:nvCxnSpPr>
          <p:cNvPr id="18" name="Straight Connector 17">
            <a:extLst>
              <a:ext uri="{FF2B5EF4-FFF2-40B4-BE49-F238E27FC236}">
                <a16:creationId xmlns:a16="http://schemas.microsoft.com/office/drawing/2014/main" id="{B74B5825-ED48-8C46-915D-3C8C5165D3A6}"/>
              </a:ext>
            </a:extLst>
          </p:cNvPr>
          <p:cNvCxnSpPr>
            <a:cxnSpLocks/>
          </p:cNvCxnSpPr>
          <p:nvPr/>
        </p:nvCxnSpPr>
        <p:spPr>
          <a:xfrm flipH="1">
            <a:off x="5854590" y="3329313"/>
            <a:ext cx="2204895" cy="412531"/>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72E2360-DFAD-0748-AD42-E59480A8C545}"/>
              </a:ext>
            </a:extLst>
          </p:cNvPr>
          <p:cNvSpPr txBox="1"/>
          <p:nvPr/>
        </p:nvSpPr>
        <p:spPr>
          <a:xfrm>
            <a:off x="10636452" y="2407945"/>
            <a:ext cx="1440694" cy="1077218"/>
          </a:xfrm>
          <a:prstGeom prst="rect">
            <a:avLst/>
          </a:prstGeom>
          <a:noFill/>
        </p:spPr>
        <p:txBody>
          <a:bodyPr wrap="square" rtlCol="0">
            <a:spAutoFit/>
          </a:bodyPr>
          <a:lstStyle/>
          <a:p>
            <a:r>
              <a:rPr lang="en-US" sz="1600" dirty="0">
                <a:solidFill>
                  <a:srgbClr val="FF4504"/>
                </a:solidFill>
              </a:rPr>
              <a:t>Year omitted here; no parenthetical cite needed</a:t>
            </a:r>
          </a:p>
        </p:txBody>
      </p:sp>
      <p:sp>
        <p:nvSpPr>
          <p:cNvPr id="23" name="TextBox 22">
            <a:extLst>
              <a:ext uri="{FF2B5EF4-FFF2-40B4-BE49-F238E27FC236}">
                <a16:creationId xmlns:a16="http://schemas.microsoft.com/office/drawing/2014/main" id="{A23D87DD-72DA-834C-B9ED-9978A9EE2670}"/>
              </a:ext>
            </a:extLst>
          </p:cNvPr>
          <p:cNvSpPr txBox="1"/>
          <p:nvPr/>
        </p:nvSpPr>
        <p:spPr>
          <a:xfrm>
            <a:off x="7090593" y="5972882"/>
            <a:ext cx="1937785" cy="584775"/>
          </a:xfrm>
          <a:prstGeom prst="rect">
            <a:avLst/>
          </a:prstGeom>
          <a:noFill/>
        </p:spPr>
        <p:txBody>
          <a:bodyPr wrap="square" rtlCol="0">
            <a:spAutoFit/>
          </a:bodyPr>
          <a:lstStyle/>
          <a:p>
            <a:r>
              <a:rPr lang="en-US" sz="1600" dirty="0">
                <a:solidFill>
                  <a:srgbClr val="FF4504"/>
                </a:solidFill>
              </a:rPr>
              <a:t>Year always included in parenthetical cites</a:t>
            </a:r>
          </a:p>
        </p:txBody>
      </p:sp>
      <p:cxnSp>
        <p:nvCxnSpPr>
          <p:cNvPr id="26" name="Straight Connector 25">
            <a:extLst>
              <a:ext uri="{FF2B5EF4-FFF2-40B4-BE49-F238E27FC236}">
                <a16:creationId xmlns:a16="http://schemas.microsoft.com/office/drawing/2014/main" id="{82DA4C94-1AE7-124D-B44A-E46A773412F5}"/>
              </a:ext>
            </a:extLst>
          </p:cNvPr>
          <p:cNvCxnSpPr>
            <a:cxnSpLocks/>
            <a:stCxn id="23" idx="3"/>
          </p:cNvCxnSpPr>
          <p:nvPr/>
        </p:nvCxnSpPr>
        <p:spPr>
          <a:xfrm flipV="1">
            <a:off x="9028378" y="5809170"/>
            <a:ext cx="329928" cy="456100"/>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CA153E2-4FE3-8C4D-AD05-61414D8CA8FF}"/>
              </a:ext>
            </a:extLst>
          </p:cNvPr>
          <p:cNvSpPr txBox="1"/>
          <p:nvPr/>
        </p:nvSpPr>
        <p:spPr>
          <a:xfrm>
            <a:off x="73152" y="6402508"/>
            <a:ext cx="438912" cy="369332"/>
          </a:xfrm>
          <a:prstGeom prst="rect">
            <a:avLst/>
          </a:prstGeom>
          <a:noFill/>
        </p:spPr>
        <p:txBody>
          <a:bodyPr wrap="square" rtlCol="0">
            <a:spAutoFit/>
          </a:bodyPr>
          <a:lstStyle/>
          <a:p>
            <a:r>
              <a:rPr lang="en-US" dirty="0"/>
              <a:t>12</a:t>
            </a:r>
          </a:p>
        </p:txBody>
      </p:sp>
      <p:sp>
        <p:nvSpPr>
          <p:cNvPr id="22" name="Subtitle 2">
            <a:extLst>
              <a:ext uri="{FF2B5EF4-FFF2-40B4-BE49-F238E27FC236}">
                <a16:creationId xmlns:a16="http://schemas.microsoft.com/office/drawing/2014/main" id="{F78DC148-AC99-1B4A-8E4B-2BC945FBE360}"/>
              </a:ext>
            </a:extLst>
          </p:cNvPr>
          <p:cNvSpPr>
            <a:spLocks noGrp="1"/>
          </p:cNvSpPr>
          <p:nvPr>
            <p:ph type="subTitle" idx="1"/>
          </p:nvPr>
        </p:nvSpPr>
        <p:spPr>
          <a:xfrm>
            <a:off x="6399041" y="1920868"/>
            <a:ext cx="4283765" cy="516456"/>
          </a:xfrm>
        </p:spPr>
        <p:txBody>
          <a:bodyPr>
            <a:noAutofit/>
          </a:bodyPr>
          <a:lstStyle/>
          <a:p>
            <a:r>
              <a:rPr lang="en-US" sz="2800" b="1" i="1" dirty="0">
                <a:solidFill>
                  <a:srgbClr val="02A14D"/>
                </a:solidFill>
                <a:latin typeface="Times New Roman" panose="02020603050405020304" pitchFamily="18" charset="0"/>
                <a:cs typeface="Times New Roman" panose="02020603050405020304" pitchFamily="18" charset="0"/>
              </a:rPr>
              <a:t>Works Credited in the Text</a:t>
            </a:r>
          </a:p>
        </p:txBody>
      </p:sp>
      <p:sp>
        <p:nvSpPr>
          <p:cNvPr id="24" name="Rectangle 23">
            <a:extLst>
              <a:ext uri="{FF2B5EF4-FFF2-40B4-BE49-F238E27FC236}">
                <a16:creationId xmlns:a16="http://schemas.microsoft.com/office/drawing/2014/main" id="{76D646A3-0983-7B4E-BF26-AB4BE4DF7363}"/>
              </a:ext>
            </a:extLst>
          </p:cNvPr>
          <p:cNvSpPr/>
          <p:nvPr/>
        </p:nvSpPr>
        <p:spPr>
          <a:xfrm>
            <a:off x="2141101" y="1765717"/>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25" name="Rectangle 24">
            <a:extLst>
              <a:ext uri="{FF2B5EF4-FFF2-40B4-BE49-F238E27FC236}">
                <a16:creationId xmlns:a16="http://schemas.microsoft.com/office/drawing/2014/main" id="{E8FFE316-FFB3-1C40-B565-0B129E2EE88B}"/>
              </a:ext>
            </a:extLst>
          </p:cNvPr>
          <p:cNvSpPr/>
          <p:nvPr/>
        </p:nvSpPr>
        <p:spPr>
          <a:xfrm>
            <a:off x="6012836" y="1704161"/>
            <a:ext cx="468398" cy="830997"/>
          </a:xfrm>
          <a:prstGeom prst="rect">
            <a:avLst/>
          </a:prstGeom>
        </p:spPr>
        <p:txBody>
          <a:bodyPr wrap="none">
            <a:spAutoFit/>
          </a:bodyPr>
          <a:lstStyle/>
          <a:p>
            <a:pPr algn="ctr"/>
            <a:r>
              <a:rPr lang="en-US" sz="4800" dirty="0"/>
              <a:t>|</a:t>
            </a:r>
          </a:p>
        </p:txBody>
      </p:sp>
      <p:sp>
        <p:nvSpPr>
          <p:cNvPr id="27" name="Arc 26">
            <a:extLst>
              <a:ext uri="{FF2B5EF4-FFF2-40B4-BE49-F238E27FC236}">
                <a16:creationId xmlns:a16="http://schemas.microsoft.com/office/drawing/2014/main" id="{CB4148CC-7024-D546-B24B-46870FD95DB2}"/>
              </a:ext>
            </a:extLst>
          </p:cNvPr>
          <p:cNvSpPr/>
          <p:nvPr/>
        </p:nvSpPr>
        <p:spPr>
          <a:xfrm rot="5713904">
            <a:off x="10103305" y="2986521"/>
            <a:ext cx="1226975" cy="1005901"/>
          </a:xfrm>
          <a:prstGeom prst="arc">
            <a:avLst>
              <a:gd name="adj1" fmla="val 15912499"/>
              <a:gd name="adj2" fmla="val 0"/>
            </a:avLst>
          </a:prstGeom>
          <a:ln w="381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222811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2" name="TextBox 11">
            <a:extLst>
              <a:ext uri="{FF2B5EF4-FFF2-40B4-BE49-F238E27FC236}">
                <a16:creationId xmlns:a16="http://schemas.microsoft.com/office/drawing/2014/main" id="{6BF0B298-563A-9940-A62D-34CB08C3826F}"/>
              </a:ext>
            </a:extLst>
          </p:cNvPr>
          <p:cNvSpPr txBox="1"/>
          <p:nvPr/>
        </p:nvSpPr>
        <p:spPr>
          <a:xfrm>
            <a:off x="464345" y="3335443"/>
            <a:ext cx="11263305" cy="1569660"/>
          </a:xfrm>
          <a:prstGeom prst="rect">
            <a:avLst/>
          </a:prstGeom>
          <a:noFill/>
        </p:spPr>
        <p:txBody>
          <a:bodyPr wrap="square" rtlCol="0">
            <a:spAutoFit/>
          </a:bodyPr>
          <a:lstStyle/>
          <a:p>
            <a:pPr marL="228600" indent="-2286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In-text citations have been simplified and made easier: for works with three or more authors, include the name of only the first author and the abbreviation “et al.” in every in-text citation, even the </a:t>
            </a:r>
          </a:p>
          <a:p>
            <a:r>
              <a:rPr lang="en-US" sz="2400" dirty="0">
                <a:latin typeface="Times New Roman" panose="02020603050405020304" pitchFamily="18" charset="0"/>
                <a:cs typeface="Times New Roman" panose="02020603050405020304" pitchFamily="18" charset="0"/>
              </a:rPr>
              <a:t>   first time a citation appears. </a:t>
            </a:r>
          </a:p>
        </p:txBody>
      </p:sp>
      <p:sp>
        <p:nvSpPr>
          <p:cNvPr id="10" name="Rectangle 9">
            <a:extLst>
              <a:ext uri="{FF2B5EF4-FFF2-40B4-BE49-F238E27FC236}">
                <a16:creationId xmlns:a16="http://schemas.microsoft.com/office/drawing/2014/main" id="{58B09147-FBCD-4C4F-90E4-0510B1083583}"/>
              </a:ext>
            </a:extLst>
          </p:cNvPr>
          <p:cNvSpPr/>
          <p:nvPr/>
        </p:nvSpPr>
        <p:spPr>
          <a:xfrm>
            <a:off x="3360602" y="2816961"/>
            <a:ext cx="5470793"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Number of Authors to Include (8.17)</a:t>
            </a:r>
          </a:p>
        </p:txBody>
      </p:sp>
      <p:graphicFrame>
        <p:nvGraphicFramePr>
          <p:cNvPr id="13" name="Table 12">
            <a:extLst>
              <a:ext uri="{FF2B5EF4-FFF2-40B4-BE49-F238E27FC236}">
                <a16:creationId xmlns:a16="http://schemas.microsoft.com/office/drawing/2014/main" id="{DD74CA3F-09C9-1845-ADD0-B0BCE7B028C2}"/>
              </a:ext>
            </a:extLst>
          </p:cNvPr>
          <p:cNvGraphicFramePr>
            <a:graphicFrameLocks noGrp="1"/>
          </p:cNvGraphicFramePr>
          <p:nvPr>
            <p:extLst>
              <p:ext uri="{D42A27DB-BD31-4B8C-83A1-F6EECF244321}">
                <p14:modId xmlns:p14="http://schemas.microsoft.com/office/powerpoint/2010/main" val="3281396445"/>
              </p:ext>
            </p:extLst>
          </p:nvPr>
        </p:nvGraphicFramePr>
        <p:xfrm>
          <a:off x="4500697" y="4234477"/>
          <a:ext cx="6770807" cy="2311118"/>
        </p:xfrm>
        <a:graphic>
          <a:graphicData uri="http://schemas.openxmlformats.org/drawingml/2006/table">
            <a:tbl>
              <a:tblPr firstRow="1" firstCol="1" bandRow="1">
                <a:tableStyleId>{5C22544A-7EE6-4342-B048-85BDC9FD1C3A}</a:tableStyleId>
              </a:tblPr>
              <a:tblGrid>
                <a:gridCol w="2256453">
                  <a:extLst>
                    <a:ext uri="{9D8B030D-6E8A-4147-A177-3AD203B41FA5}">
                      <a16:colId xmlns:a16="http://schemas.microsoft.com/office/drawing/2014/main" val="3888392669"/>
                    </a:ext>
                  </a:extLst>
                </a:gridCol>
                <a:gridCol w="2257177">
                  <a:extLst>
                    <a:ext uri="{9D8B030D-6E8A-4147-A177-3AD203B41FA5}">
                      <a16:colId xmlns:a16="http://schemas.microsoft.com/office/drawing/2014/main" val="3095062787"/>
                    </a:ext>
                  </a:extLst>
                </a:gridCol>
                <a:gridCol w="2257177">
                  <a:extLst>
                    <a:ext uri="{9D8B030D-6E8A-4147-A177-3AD203B41FA5}">
                      <a16:colId xmlns:a16="http://schemas.microsoft.com/office/drawing/2014/main" val="637604752"/>
                    </a:ext>
                  </a:extLst>
                </a:gridCol>
              </a:tblGrid>
              <a:tr h="268907">
                <a:tc>
                  <a:txBody>
                    <a:bodyPr/>
                    <a:lstStyle/>
                    <a:p>
                      <a:pPr marL="0" marR="0">
                        <a:spcBef>
                          <a:spcPts val="0"/>
                        </a:spcBef>
                        <a:spcAft>
                          <a:spcPts val="0"/>
                        </a:spcAft>
                        <a:tabLst>
                          <a:tab pos="457200" algn="l"/>
                        </a:tabLst>
                      </a:pPr>
                      <a:r>
                        <a:rPr lang="en-US" sz="1600" dirty="0">
                          <a:effectLst/>
                        </a:rPr>
                        <a:t>Author type</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600" dirty="0">
                          <a:effectLst/>
                        </a:rPr>
                        <a:t>Parenthetical citation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600" dirty="0">
                          <a:effectLst/>
                        </a:rPr>
                        <a:t>Narrative citation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5877233"/>
                  </a:ext>
                </a:extLst>
              </a:tr>
              <a:tr h="268907">
                <a:tc>
                  <a:txBody>
                    <a:bodyPr/>
                    <a:lstStyle/>
                    <a:p>
                      <a:pPr marL="0" marR="0">
                        <a:spcBef>
                          <a:spcPts val="0"/>
                        </a:spcBef>
                        <a:spcAft>
                          <a:spcPts val="0"/>
                        </a:spcAft>
                        <a:tabLst>
                          <a:tab pos="457200" algn="l"/>
                        </a:tabLst>
                      </a:pPr>
                      <a:r>
                        <a:rPr lang="en-US" sz="1400" dirty="0">
                          <a:effectLst/>
                        </a:rPr>
                        <a:t>One author</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400" dirty="0">
                          <a:effectLst/>
                        </a:rPr>
                        <a:t>(Luna, 2020)</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400" dirty="0">
                          <a:effectLst/>
                        </a:rPr>
                        <a:t>Luna (2020)</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54635481"/>
                  </a:ext>
                </a:extLst>
              </a:tr>
              <a:tr h="268907">
                <a:tc>
                  <a:txBody>
                    <a:bodyPr/>
                    <a:lstStyle/>
                    <a:p>
                      <a:pPr marL="0" marR="0">
                        <a:spcBef>
                          <a:spcPts val="0"/>
                        </a:spcBef>
                        <a:spcAft>
                          <a:spcPts val="0"/>
                        </a:spcAft>
                        <a:tabLst>
                          <a:tab pos="457200" algn="l"/>
                        </a:tabLst>
                      </a:pPr>
                      <a:r>
                        <a:rPr lang="en-US" sz="1400" dirty="0">
                          <a:effectLst/>
                        </a:rPr>
                        <a:t>Two authors</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400">
                          <a:effectLst/>
                        </a:rPr>
                        <a:t>(Salas &amp; D’Agostino, 2020)</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400" dirty="0">
                          <a:effectLst/>
                        </a:rPr>
                        <a:t>Salas and D’Agostino (2020)</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67430803"/>
                  </a:ext>
                </a:extLst>
              </a:tr>
              <a:tr h="268907">
                <a:tc>
                  <a:txBody>
                    <a:bodyPr/>
                    <a:lstStyle/>
                    <a:p>
                      <a:pPr marL="0" marR="0">
                        <a:spcBef>
                          <a:spcPts val="0"/>
                        </a:spcBef>
                        <a:spcAft>
                          <a:spcPts val="0"/>
                        </a:spcAft>
                        <a:tabLst>
                          <a:tab pos="457200" algn="l"/>
                        </a:tabLst>
                      </a:pPr>
                      <a:r>
                        <a:rPr lang="en-US" sz="1400" dirty="0">
                          <a:effectLst/>
                        </a:rPr>
                        <a:t>Three or more</a:t>
                      </a:r>
                      <a:endParaRPr lang="en-US" sz="1400" i="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400" dirty="0">
                          <a:effectLst/>
                        </a:rPr>
                        <a:t>(Martin et al., 2020)</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400" dirty="0">
                          <a:effectLst/>
                        </a:rPr>
                        <a:t>Martin et al. (2020)</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4993201"/>
                  </a:ext>
                </a:extLst>
              </a:tr>
              <a:tr h="966583">
                <a:tc>
                  <a:txBody>
                    <a:bodyPr/>
                    <a:lstStyle/>
                    <a:p>
                      <a:pPr marL="0" marR="0">
                        <a:spcBef>
                          <a:spcPts val="0"/>
                        </a:spcBef>
                        <a:spcAft>
                          <a:spcPts val="0"/>
                        </a:spcAft>
                        <a:tabLst>
                          <a:tab pos="457200" algn="l"/>
                        </a:tabLst>
                      </a:pPr>
                      <a:r>
                        <a:rPr lang="en-US" sz="1400" dirty="0">
                          <a:effectLst/>
                        </a:rPr>
                        <a:t>Group author with abbreviation</a:t>
                      </a:r>
                    </a:p>
                    <a:p>
                      <a:pPr marL="342900" marR="0" lvl="0" indent="-342900">
                        <a:spcBef>
                          <a:spcPts val="0"/>
                        </a:spcBef>
                        <a:spcAft>
                          <a:spcPts val="0"/>
                        </a:spcAft>
                        <a:buFont typeface="Symbol" pitchFamily="2" charset="2"/>
                        <a:buChar char=""/>
                        <a:tabLst>
                          <a:tab pos="457200" algn="l"/>
                        </a:tabLst>
                      </a:pPr>
                      <a:r>
                        <a:rPr lang="en-US" sz="1400" dirty="0">
                          <a:effectLst/>
                        </a:rPr>
                        <a:t>First citation</a:t>
                      </a:r>
                    </a:p>
                    <a:p>
                      <a:pPr marL="342900" marR="0" lvl="0" indent="-342900">
                        <a:spcBef>
                          <a:spcPts val="0"/>
                        </a:spcBef>
                        <a:spcAft>
                          <a:spcPts val="0"/>
                        </a:spcAft>
                        <a:buFont typeface="Symbol" pitchFamily="2" charset="2"/>
                        <a:buChar char=""/>
                        <a:tabLst>
                          <a:tab pos="457200" algn="l"/>
                        </a:tabLst>
                      </a:pPr>
                      <a:r>
                        <a:rPr lang="en-US" sz="1400" dirty="0">
                          <a:effectLst/>
                        </a:rPr>
                        <a:t>Subsequent citations</a:t>
                      </a:r>
                      <a:endParaRPr lang="en-US" sz="140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342900" marR="0" lvl="0" indent="-342900">
                        <a:spcBef>
                          <a:spcPts val="0"/>
                        </a:spcBef>
                        <a:spcAft>
                          <a:spcPts val="0"/>
                        </a:spcAft>
                        <a:buFont typeface="Symbol" pitchFamily="2" charset="2"/>
                        <a:buChar char=""/>
                        <a:tabLst>
                          <a:tab pos="457200" algn="l"/>
                        </a:tabLst>
                      </a:pPr>
                      <a:r>
                        <a:rPr lang="en-US" sz="1400" dirty="0">
                          <a:effectLst/>
                        </a:rPr>
                        <a:t>(National Institute of Mental Health [NIMH] (2020)</a:t>
                      </a:r>
                    </a:p>
                    <a:p>
                      <a:pPr marL="342900" marR="0" lvl="0" indent="-342900">
                        <a:spcBef>
                          <a:spcPts val="0"/>
                        </a:spcBef>
                        <a:spcAft>
                          <a:spcPts val="0"/>
                        </a:spcAft>
                        <a:buFont typeface="Symbol" pitchFamily="2" charset="2"/>
                        <a:buChar char=""/>
                        <a:tabLst>
                          <a:tab pos="457200" algn="l"/>
                        </a:tabLst>
                      </a:pPr>
                      <a:r>
                        <a:rPr lang="en-US" sz="1400" dirty="0">
                          <a:effectLst/>
                        </a:rPr>
                        <a:t>(NIMH, 2020)</a:t>
                      </a:r>
                      <a:endParaRPr lang="en-US" sz="140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342900" marR="0" lvl="0" indent="-342900">
                        <a:spcBef>
                          <a:spcPts val="0"/>
                        </a:spcBef>
                        <a:spcAft>
                          <a:spcPts val="0"/>
                        </a:spcAft>
                        <a:buFont typeface="Symbol" pitchFamily="2" charset="2"/>
                        <a:buChar char=""/>
                        <a:tabLst>
                          <a:tab pos="457200" algn="l"/>
                        </a:tabLst>
                      </a:pPr>
                      <a:r>
                        <a:rPr lang="en-US" sz="1400" dirty="0">
                          <a:effectLst/>
                        </a:rPr>
                        <a:t>National Institute of Mental Health (NIMH, 2020)</a:t>
                      </a:r>
                    </a:p>
                    <a:p>
                      <a:pPr marL="342900" marR="0" lvl="0" indent="-342900">
                        <a:spcBef>
                          <a:spcPts val="0"/>
                        </a:spcBef>
                        <a:spcAft>
                          <a:spcPts val="0"/>
                        </a:spcAft>
                        <a:buFont typeface="Symbol" pitchFamily="2" charset="2"/>
                        <a:buChar char=""/>
                        <a:tabLst>
                          <a:tab pos="457200" algn="l"/>
                        </a:tabLst>
                      </a:pPr>
                      <a:r>
                        <a:rPr lang="en-US" sz="1400" dirty="0">
                          <a:effectLst/>
                        </a:rPr>
                        <a:t>NIMH (2020)</a:t>
                      </a:r>
                      <a:endParaRPr lang="en-US" sz="14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086737691"/>
                  </a:ext>
                </a:extLst>
              </a:tr>
              <a:tr h="268907">
                <a:tc>
                  <a:txBody>
                    <a:bodyPr/>
                    <a:lstStyle/>
                    <a:p>
                      <a:pPr marL="0" marR="0">
                        <a:spcBef>
                          <a:spcPts val="0"/>
                        </a:spcBef>
                        <a:spcAft>
                          <a:spcPts val="0"/>
                        </a:spcAft>
                        <a:tabLst>
                          <a:tab pos="457200" algn="l"/>
                        </a:tabLst>
                      </a:pPr>
                      <a:r>
                        <a:rPr lang="en-US" sz="1400" dirty="0">
                          <a:effectLst/>
                        </a:rPr>
                        <a:t>Group author without abbr.</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400" dirty="0">
                          <a:effectLst/>
                        </a:rPr>
                        <a:t>(Stanford University, 2020)</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400" dirty="0">
                          <a:effectLst/>
                        </a:rPr>
                        <a:t>Stanford University (2020)</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89316476"/>
                  </a:ext>
                </a:extLst>
              </a:tr>
            </a:tbl>
          </a:graphicData>
        </a:graphic>
      </p:graphicFrame>
      <p:sp>
        <p:nvSpPr>
          <p:cNvPr id="6" name="TextBox 5">
            <a:extLst>
              <a:ext uri="{FF2B5EF4-FFF2-40B4-BE49-F238E27FC236}">
                <a16:creationId xmlns:a16="http://schemas.microsoft.com/office/drawing/2014/main" id="{9B9D2537-F092-CE4A-9E99-53DF49EC186C}"/>
              </a:ext>
            </a:extLst>
          </p:cNvPr>
          <p:cNvSpPr txBox="1"/>
          <p:nvPr/>
        </p:nvSpPr>
        <p:spPr>
          <a:xfrm>
            <a:off x="60961" y="4826811"/>
            <a:ext cx="3986486" cy="1631216"/>
          </a:xfrm>
          <a:prstGeom prst="rect">
            <a:avLst/>
          </a:prstGeom>
          <a:noFill/>
        </p:spPr>
        <p:txBody>
          <a:bodyPr wrap="square" rtlCol="0">
            <a:spAutoFit/>
          </a:bodyPr>
          <a:lstStyle/>
          <a:p>
            <a:pPr marL="857250" lvl="1" indent="-2286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Therefore, both first and subsequent citations would be:</a:t>
            </a:r>
            <a:endParaRPr lang="en-US" sz="1200" dirty="0">
              <a:latin typeface="Times New Roman" panose="02020603050405020304" pitchFamily="18" charset="0"/>
              <a:cs typeface="Times New Roman" panose="02020603050405020304" pitchFamily="18" charset="0"/>
            </a:endParaRPr>
          </a:p>
          <a:p>
            <a:pPr marL="1208088" lvl="2" indent="-293688">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Smith et al. (2019) or (Smith et al., 2019)</a:t>
            </a:r>
            <a:endParaRPr lang="en-US" sz="2000" dirty="0"/>
          </a:p>
        </p:txBody>
      </p:sp>
      <p:sp>
        <p:nvSpPr>
          <p:cNvPr id="7" name="TextBox 6">
            <a:extLst>
              <a:ext uri="{FF2B5EF4-FFF2-40B4-BE49-F238E27FC236}">
                <a16:creationId xmlns:a16="http://schemas.microsoft.com/office/drawing/2014/main" id="{1D0A2221-8A28-B540-A1EA-B411FBADEF48}"/>
              </a:ext>
            </a:extLst>
          </p:cNvPr>
          <p:cNvSpPr txBox="1"/>
          <p:nvPr/>
        </p:nvSpPr>
        <p:spPr>
          <a:xfrm>
            <a:off x="10351008" y="6550223"/>
            <a:ext cx="1840992" cy="307777"/>
          </a:xfrm>
          <a:prstGeom prst="rect">
            <a:avLst/>
          </a:prstGeom>
          <a:noFill/>
        </p:spPr>
        <p:txBody>
          <a:bodyPr wrap="square" rtlCol="0">
            <a:spAutoFit/>
          </a:bodyPr>
          <a:lstStyle/>
          <a:p>
            <a:pPr algn="ctr"/>
            <a:r>
              <a:rPr lang="en-US" sz="1400" i="1" dirty="0">
                <a:latin typeface="Times New Roman" panose="02020603050405020304" pitchFamily="18" charset="0"/>
                <a:cs typeface="Times New Roman" panose="02020603050405020304" pitchFamily="18" charset="0"/>
              </a:rPr>
              <a:t>Table 8.1, page 266</a:t>
            </a:r>
          </a:p>
        </p:txBody>
      </p:sp>
      <p:sp>
        <p:nvSpPr>
          <p:cNvPr id="14" name="Rectangle 13">
            <a:extLst>
              <a:ext uri="{FF2B5EF4-FFF2-40B4-BE49-F238E27FC236}">
                <a16:creationId xmlns:a16="http://schemas.microsoft.com/office/drawing/2014/main" id="{FAEAB8FB-381B-CA41-B1E5-F819A36F2C3E}"/>
              </a:ext>
            </a:extLst>
          </p:cNvPr>
          <p:cNvSpPr/>
          <p:nvPr/>
        </p:nvSpPr>
        <p:spPr>
          <a:xfrm>
            <a:off x="2031998" y="2407945"/>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In-Text Citations</a:t>
            </a:r>
          </a:p>
        </p:txBody>
      </p:sp>
      <p:sp>
        <p:nvSpPr>
          <p:cNvPr id="15" name="TextBox 14">
            <a:extLst>
              <a:ext uri="{FF2B5EF4-FFF2-40B4-BE49-F238E27FC236}">
                <a16:creationId xmlns:a16="http://schemas.microsoft.com/office/drawing/2014/main" id="{ED072D65-2E9A-ED49-B355-F189574A71CD}"/>
              </a:ext>
            </a:extLst>
          </p:cNvPr>
          <p:cNvSpPr txBox="1"/>
          <p:nvPr/>
        </p:nvSpPr>
        <p:spPr>
          <a:xfrm>
            <a:off x="73152" y="6402508"/>
            <a:ext cx="438912" cy="369332"/>
          </a:xfrm>
          <a:prstGeom prst="rect">
            <a:avLst/>
          </a:prstGeom>
          <a:noFill/>
        </p:spPr>
        <p:txBody>
          <a:bodyPr wrap="square" rtlCol="0">
            <a:spAutoFit/>
          </a:bodyPr>
          <a:lstStyle/>
          <a:p>
            <a:r>
              <a:rPr lang="en-US" dirty="0"/>
              <a:t>13</a:t>
            </a:r>
          </a:p>
        </p:txBody>
      </p:sp>
      <p:sp>
        <p:nvSpPr>
          <p:cNvPr id="17" name="Subtitle 2">
            <a:extLst>
              <a:ext uri="{FF2B5EF4-FFF2-40B4-BE49-F238E27FC236}">
                <a16:creationId xmlns:a16="http://schemas.microsoft.com/office/drawing/2014/main" id="{25846A12-05F5-494D-A731-8905C5E2D31A}"/>
              </a:ext>
            </a:extLst>
          </p:cNvPr>
          <p:cNvSpPr>
            <a:spLocks noGrp="1"/>
          </p:cNvSpPr>
          <p:nvPr>
            <p:ph type="subTitle" idx="1"/>
          </p:nvPr>
        </p:nvSpPr>
        <p:spPr>
          <a:xfrm>
            <a:off x="6399041" y="1920868"/>
            <a:ext cx="4283765" cy="516456"/>
          </a:xfrm>
        </p:spPr>
        <p:txBody>
          <a:bodyPr>
            <a:noAutofit/>
          </a:bodyPr>
          <a:lstStyle/>
          <a:p>
            <a:r>
              <a:rPr lang="en-US" sz="2800" b="1" i="1" dirty="0">
                <a:solidFill>
                  <a:srgbClr val="02A14D"/>
                </a:solidFill>
                <a:latin typeface="Times New Roman" panose="02020603050405020304" pitchFamily="18" charset="0"/>
                <a:cs typeface="Times New Roman" panose="02020603050405020304" pitchFamily="18" charset="0"/>
              </a:rPr>
              <a:t>Works Credited in the Text</a:t>
            </a:r>
          </a:p>
        </p:txBody>
      </p:sp>
      <p:sp>
        <p:nvSpPr>
          <p:cNvPr id="18" name="Rectangle 17">
            <a:extLst>
              <a:ext uri="{FF2B5EF4-FFF2-40B4-BE49-F238E27FC236}">
                <a16:creationId xmlns:a16="http://schemas.microsoft.com/office/drawing/2014/main" id="{D8E5DE11-048C-DB4F-BC6B-2CFA50E127C8}"/>
              </a:ext>
            </a:extLst>
          </p:cNvPr>
          <p:cNvSpPr/>
          <p:nvPr/>
        </p:nvSpPr>
        <p:spPr>
          <a:xfrm>
            <a:off x="2141101" y="1765717"/>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19" name="Rectangle 18">
            <a:extLst>
              <a:ext uri="{FF2B5EF4-FFF2-40B4-BE49-F238E27FC236}">
                <a16:creationId xmlns:a16="http://schemas.microsoft.com/office/drawing/2014/main" id="{96F5CA9D-2E55-0943-AC39-24B547F24AEE}"/>
              </a:ext>
            </a:extLst>
          </p:cNvPr>
          <p:cNvSpPr/>
          <p:nvPr/>
        </p:nvSpPr>
        <p:spPr>
          <a:xfrm>
            <a:off x="6012836" y="1704161"/>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617752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3" name="Rectangle 12">
            <a:extLst>
              <a:ext uri="{FF2B5EF4-FFF2-40B4-BE49-F238E27FC236}">
                <a16:creationId xmlns:a16="http://schemas.microsoft.com/office/drawing/2014/main" id="{B2976DE0-5635-4F4A-AFBD-ADF4A0F78402}"/>
              </a:ext>
            </a:extLst>
          </p:cNvPr>
          <p:cNvSpPr/>
          <p:nvPr/>
        </p:nvSpPr>
        <p:spPr>
          <a:xfrm>
            <a:off x="2031998" y="2407945"/>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In-Text Citations</a:t>
            </a:r>
          </a:p>
        </p:txBody>
      </p:sp>
      <p:sp>
        <p:nvSpPr>
          <p:cNvPr id="14" name="Rectangle 13">
            <a:extLst>
              <a:ext uri="{FF2B5EF4-FFF2-40B4-BE49-F238E27FC236}">
                <a16:creationId xmlns:a16="http://schemas.microsoft.com/office/drawing/2014/main" id="{A73AC4C7-BD6D-FC49-8C30-0AFE308060F1}"/>
              </a:ext>
            </a:extLst>
          </p:cNvPr>
          <p:cNvSpPr/>
          <p:nvPr/>
        </p:nvSpPr>
        <p:spPr>
          <a:xfrm>
            <a:off x="4451445" y="2942928"/>
            <a:ext cx="3289106"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Group Authors (8.21)</a:t>
            </a:r>
          </a:p>
        </p:txBody>
      </p:sp>
      <p:sp>
        <p:nvSpPr>
          <p:cNvPr id="15" name="TextBox 14">
            <a:extLst>
              <a:ext uri="{FF2B5EF4-FFF2-40B4-BE49-F238E27FC236}">
                <a16:creationId xmlns:a16="http://schemas.microsoft.com/office/drawing/2014/main" id="{CF24105D-E669-944D-94A3-483BAF702E40}"/>
              </a:ext>
            </a:extLst>
          </p:cNvPr>
          <p:cNvSpPr txBox="1"/>
          <p:nvPr/>
        </p:nvSpPr>
        <p:spPr>
          <a:xfrm>
            <a:off x="73152" y="6402508"/>
            <a:ext cx="438912" cy="369332"/>
          </a:xfrm>
          <a:prstGeom prst="rect">
            <a:avLst/>
          </a:prstGeom>
          <a:noFill/>
        </p:spPr>
        <p:txBody>
          <a:bodyPr wrap="square" rtlCol="0">
            <a:spAutoFit/>
          </a:bodyPr>
          <a:lstStyle/>
          <a:p>
            <a:r>
              <a:rPr lang="en-US" dirty="0"/>
              <a:t>14</a:t>
            </a:r>
          </a:p>
        </p:txBody>
      </p:sp>
      <p:sp>
        <p:nvSpPr>
          <p:cNvPr id="16" name="Subtitle 2">
            <a:extLst>
              <a:ext uri="{FF2B5EF4-FFF2-40B4-BE49-F238E27FC236}">
                <a16:creationId xmlns:a16="http://schemas.microsoft.com/office/drawing/2014/main" id="{A3EF0DBC-C7D7-DA4E-9AE1-959F5E2DAFAB}"/>
              </a:ext>
            </a:extLst>
          </p:cNvPr>
          <p:cNvSpPr txBox="1">
            <a:spLocks/>
          </p:cNvSpPr>
          <p:nvPr/>
        </p:nvSpPr>
        <p:spPr>
          <a:xfrm>
            <a:off x="6216410" y="1937725"/>
            <a:ext cx="4283765"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a:solidFill>
                  <a:srgbClr val="02A14D"/>
                </a:solidFill>
                <a:latin typeface="Times New Roman" panose="02020603050405020304" pitchFamily="18" charset="0"/>
                <a:cs typeface="Times New Roman" panose="02020603050405020304" pitchFamily="18" charset="0"/>
              </a:rPr>
              <a:t>Works Credited in the Text</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C64151B5-56DC-334E-A1EB-AE396026FA97}"/>
              </a:ext>
            </a:extLst>
          </p:cNvPr>
          <p:cNvSpPr/>
          <p:nvPr/>
        </p:nvSpPr>
        <p:spPr>
          <a:xfrm>
            <a:off x="1958470" y="1782574"/>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18" name="Rectangle 17">
            <a:extLst>
              <a:ext uri="{FF2B5EF4-FFF2-40B4-BE49-F238E27FC236}">
                <a16:creationId xmlns:a16="http://schemas.microsoft.com/office/drawing/2014/main" id="{0B94C008-2AA5-1F4C-8C73-048A468EF935}"/>
              </a:ext>
            </a:extLst>
          </p:cNvPr>
          <p:cNvSpPr/>
          <p:nvPr/>
        </p:nvSpPr>
        <p:spPr>
          <a:xfrm>
            <a:off x="5830205" y="1721018"/>
            <a:ext cx="468398" cy="830997"/>
          </a:xfrm>
          <a:prstGeom prst="rect">
            <a:avLst/>
          </a:prstGeom>
        </p:spPr>
        <p:txBody>
          <a:bodyPr wrap="none">
            <a:spAutoFit/>
          </a:bodyPr>
          <a:lstStyle/>
          <a:p>
            <a:pPr algn="ctr"/>
            <a:r>
              <a:rPr lang="en-US" sz="4800" dirty="0"/>
              <a:t>|</a:t>
            </a:r>
          </a:p>
        </p:txBody>
      </p:sp>
      <p:sp>
        <p:nvSpPr>
          <p:cNvPr id="19" name="TextBox 18">
            <a:extLst>
              <a:ext uri="{FF2B5EF4-FFF2-40B4-BE49-F238E27FC236}">
                <a16:creationId xmlns:a16="http://schemas.microsoft.com/office/drawing/2014/main" id="{8FC6F64F-E861-9C4C-89DD-6D53A8A24220}"/>
              </a:ext>
            </a:extLst>
          </p:cNvPr>
          <p:cNvSpPr txBox="1"/>
          <p:nvPr/>
        </p:nvSpPr>
        <p:spPr>
          <a:xfrm>
            <a:off x="325497" y="3482552"/>
            <a:ext cx="12018046" cy="2985433"/>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 reference has a group author, you may abbreviate the name of the group if it is well-known, would avoid cumbersome repetition, or appears at least three times in the paper.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Provide the full name on the first mention in the text, followed by the abbreviation.</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the group name first appears in a parenthetical citation, include the abbreviation in square brackets, followed by a comma and the year:</a:t>
            </a:r>
          </a:p>
          <a:p>
            <a:pPr marL="1257300" lvl="2" indent="-342900">
              <a:buFont typeface="Arial" panose="020B0604020202020204" pitchFamily="34" charset="0"/>
              <a:buChar char="•"/>
            </a:pPr>
            <a:r>
              <a:rPr lang="en-US" sz="2000" dirty="0">
                <a:solidFill>
                  <a:srgbClr val="5F76AC"/>
                </a:solidFill>
                <a:latin typeface="Times New Roman" panose="02020603050405020304" pitchFamily="18" charset="0"/>
                <a:cs typeface="Times New Roman" panose="02020603050405020304" pitchFamily="18" charset="0"/>
              </a:rPr>
              <a:t>(National Institute of Mental Health [NIMH], 2017)</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the reference list entry, do not abbreviate the group name. Spell out the full name.</a:t>
            </a:r>
          </a:p>
          <a:p>
            <a:pPr marL="1257300" lvl="2" indent="-342900">
              <a:buFont typeface="Arial" panose="020B0604020202020204" pitchFamily="34" charset="0"/>
              <a:buChar char="•"/>
            </a:pPr>
            <a:r>
              <a:rPr lang="en-US" sz="2000" dirty="0">
                <a:solidFill>
                  <a:srgbClr val="5F76AC"/>
                </a:solidFill>
                <a:latin typeface="Times New Roman" panose="02020603050405020304" pitchFamily="18" charset="0"/>
                <a:cs typeface="Times New Roman" panose="02020603050405020304" pitchFamily="18" charset="0"/>
              </a:rPr>
              <a:t>National Institute of Mental Health. (2017, January). </a:t>
            </a:r>
            <a:r>
              <a:rPr lang="en-US" sz="2000" i="1" dirty="0">
                <a:solidFill>
                  <a:srgbClr val="5F76AC"/>
                </a:solidFill>
                <a:latin typeface="Times New Roman" panose="02020603050405020304" pitchFamily="18" charset="0"/>
                <a:cs typeface="Times New Roman" panose="02020603050405020304" pitchFamily="18" charset="0"/>
              </a:rPr>
              <a:t>Understanding and overcoming opioid abuse. </a:t>
            </a:r>
          </a:p>
          <a:p>
            <a:pPr marL="1716088" lvl="2" indent="61913"/>
            <a:r>
              <a:rPr lang="en-US" sz="2000" dirty="0">
                <a:solidFill>
                  <a:srgbClr val="5F76AC"/>
                </a:solidFill>
                <a:latin typeface="Times New Roman" panose="02020603050405020304" pitchFamily="18" charset="0"/>
                <a:cs typeface="Times New Roman" panose="02020603050405020304" pitchFamily="18" charset="0"/>
              </a:rPr>
              <a:t>https://</a:t>
            </a:r>
            <a:r>
              <a:rPr lang="en-US" sz="2000" dirty="0" err="1">
                <a:solidFill>
                  <a:srgbClr val="5F76AC"/>
                </a:solidFill>
                <a:latin typeface="Times New Roman" panose="02020603050405020304" pitchFamily="18" charset="0"/>
                <a:cs typeface="Times New Roman" panose="02020603050405020304" pitchFamily="18" charset="0"/>
              </a:rPr>
              <a:t>nimh.nih.gov</a:t>
            </a:r>
            <a:r>
              <a:rPr lang="en-US" sz="2000" dirty="0">
                <a:solidFill>
                  <a:srgbClr val="5F76AC"/>
                </a:solidFill>
                <a:latin typeface="Times New Roman" panose="02020603050405020304" pitchFamily="18" charset="0"/>
                <a:cs typeface="Times New Roman" panose="02020603050405020304" pitchFamily="18" charset="0"/>
              </a:rPr>
              <a:t>/research</a:t>
            </a:r>
          </a:p>
        </p:txBody>
      </p:sp>
    </p:spTree>
    <p:extLst>
      <p:ext uri="{BB962C8B-B14F-4D97-AF65-F5344CB8AC3E}">
        <p14:creationId xmlns:p14="http://schemas.microsoft.com/office/powerpoint/2010/main" val="4201385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7" name="Rectangle 16">
            <a:extLst>
              <a:ext uri="{FF2B5EF4-FFF2-40B4-BE49-F238E27FC236}">
                <a16:creationId xmlns:a16="http://schemas.microsoft.com/office/drawing/2014/main" id="{6086AA84-71D7-7A49-8BD1-91B5CF436E38}"/>
              </a:ext>
            </a:extLst>
          </p:cNvPr>
          <p:cNvSpPr/>
          <p:nvPr/>
        </p:nvSpPr>
        <p:spPr>
          <a:xfrm>
            <a:off x="2031999" y="2392114"/>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The following works require special approaches to citing: </a:t>
            </a:r>
          </a:p>
        </p:txBody>
      </p:sp>
      <p:graphicFrame>
        <p:nvGraphicFramePr>
          <p:cNvPr id="7" name="Table 6">
            <a:extLst>
              <a:ext uri="{FF2B5EF4-FFF2-40B4-BE49-F238E27FC236}">
                <a16:creationId xmlns:a16="http://schemas.microsoft.com/office/drawing/2014/main" id="{5335661F-D77E-704B-BA99-256F015D30D0}"/>
              </a:ext>
            </a:extLst>
          </p:cNvPr>
          <p:cNvGraphicFramePr>
            <a:graphicFrameLocks noGrp="1"/>
          </p:cNvGraphicFramePr>
          <p:nvPr>
            <p:extLst>
              <p:ext uri="{D42A27DB-BD31-4B8C-83A1-F6EECF244321}">
                <p14:modId xmlns:p14="http://schemas.microsoft.com/office/powerpoint/2010/main" val="2952172578"/>
              </p:ext>
            </p:extLst>
          </p:nvPr>
        </p:nvGraphicFramePr>
        <p:xfrm>
          <a:off x="316991" y="2994634"/>
          <a:ext cx="11558016" cy="3550998"/>
        </p:xfrm>
        <a:graphic>
          <a:graphicData uri="http://schemas.openxmlformats.org/drawingml/2006/table">
            <a:tbl>
              <a:tblPr firstRow="1" bandRow="1">
                <a:tableStyleId>{5C22544A-7EE6-4342-B048-85BDC9FD1C3A}</a:tableStyleId>
              </a:tblPr>
              <a:tblGrid>
                <a:gridCol w="3596094">
                  <a:extLst>
                    <a:ext uri="{9D8B030D-6E8A-4147-A177-3AD203B41FA5}">
                      <a16:colId xmlns:a16="http://schemas.microsoft.com/office/drawing/2014/main" val="3992165646"/>
                    </a:ext>
                  </a:extLst>
                </a:gridCol>
                <a:gridCol w="7961922">
                  <a:extLst>
                    <a:ext uri="{9D8B030D-6E8A-4147-A177-3AD203B41FA5}">
                      <a16:colId xmlns:a16="http://schemas.microsoft.com/office/drawing/2014/main" val="3874529724"/>
                    </a:ext>
                  </a:extLst>
                </a:gridCol>
              </a:tblGrid>
              <a:tr h="399454">
                <a:tc>
                  <a:txBody>
                    <a:bodyPr/>
                    <a:lstStyle/>
                    <a:p>
                      <a:r>
                        <a:rPr lang="en-US" dirty="0"/>
                        <a:t>Type Requiring a Special Approach</a:t>
                      </a:r>
                    </a:p>
                  </a:txBody>
                  <a:tcPr/>
                </a:tc>
                <a:tc>
                  <a:txBody>
                    <a:bodyPr/>
                    <a:lstStyle/>
                    <a:p>
                      <a:r>
                        <a:rPr lang="en-US" dirty="0"/>
                        <a:t>Guidance on Creating a Citation</a:t>
                      </a:r>
                    </a:p>
                  </a:txBody>
                  <a:tcPr/>
                </a:tc>
                <a:extLst>
                  <a:ext uri="{0D108BD9-81ED-4DB2-BD59-A6C34878D82A}">
                    <a16:rowId xmlns:a16="http://schemas.microsoft.com/office/drawing/2014/main" val="1572009750"/>
                  </a:ext>
                </a:extLst>
              </a:tr>
              <a:tr h="402336">
                <a:tc>
                  <a:txBody>
                    <a:bodyPr/>
                    <a:lstStyle/>
                    <a:p>
                      <a:r>
                        <a:rPr lang="en-US" b="1" dirty="0"/>
                        <a:t>Personal interview </a:t>
                      </a:r>
                      <a:r>
                        <a:rPr lang="en-US" b="0" dirty="0"/>
                        <a:t>(8.7)</a:t>
                      </a:r>
                    </a:p>
                  </a:txBody>
                  <a:tcPr/>
                </a:tc>
                <a:tc>
                  <a:txBody>
                    <a:bodyPr/>
                    <a:lstStyle/>
                    <a:p>
                      <a:r>
                        <a:rPr lang="en-US" dirty="0"/>
                        <a:t>Cite as personal communication (see below, 8.9)</a:t>
                      </a:r>
                    </a:p>
                  </a:txBody>
                  <a:tcPr/>
                </a:tc>
                <a:extLst>
                  <a:ext uri="{0D108BD9-81ED-4DB2-BD59-A6C34878D82A}">
                    <a16:rowId xmlns:a16="http://schemas.microsoft.com/office/drawing/2014/main" val="496814564"/>
                  </a:ext>
                </a:extLst>
              </a:tr>
              <a:tr h="643084">
                <a:tc>
                  <a:txBody>
                    <a:bodyPr/>
                    <a:lstStyle/>
                    <a:p>
                      <a:r>
                        <a:rPr lang="en-US" b="1" dirty="0"/>
                        <a:t>Research participant interview </a:t>
                      </a:r>
                      <a:r>
                        <a:rPr lang="en-US" b="0" dirty="0"/>
                        <a:t>(8.7)</a:t>
                      </a:r>
                    </a:p>
                  </a:txBody>
                  <a:tcPr/>
                </a:tc>
                <a:tc>
                  <a:txBody>
                    <a:bodyPr/>
                    <a:lstStyle/>
                    <a:p>
                      <a:r>
                        <a:rPr lang="en-US" dirty="0"/>
                        <a:t>These interviews do not require a citation. However, information gathered can be presented and discussed in a paper according to the guidelines in 8.36.</a:t>
                      </a:r>
                    </a:p>
                  </a:txBody>
                  <a:tcPr/>
                </a:tc>
                <a:extLst>
                  <a:ext uri="{0D108BD9-81ED-4DB2-BD59-A6C34878D82A}">
                    <a16:rowId xmlns:a16="http://schemas.microsoft.com/office/drawing/2014/main" val="745557407"/>
                  </a:ext>
                </a:extLst>
              </a:tr>
              <a:tr h="643084">
                <a:tc>
                  <a:txBody>
                    <a:bodyPr/>
                    <a:lstStyle/>
                    <a:p>
                      <a:r>
                        <a:rPr lang="en-US" b="1" dirty="0"/>
                        <a:t>Classroom or intranet resources </a:t>
                      </a:r>
                      <a:r>
                        <a:rPr lang="en-US" b="0" dirty="0"/>
                        <a:t>(8.8)</a:t>
                      </a:r>
                    </a:p>
                  </a:txBody>
                  <a:tcPr/>
                </a:tc>
                <a:tc>
                  <a:txBody>
                    <a:bodyPr/>
                    <a:lstStyle/>
                    <a:p>
                      <a:r>
                        <a:rPr lang="en-US" dirty="0"/>
                        <a:t>Cite the works (e.g., PowerPoint, lecture, Moodle) using the formats in chapter 10 which are organized by reference group and category.</a:t>
                      </a:r>
                    </a:p>
                  </a:txBody>
                  <a:tcPr/>
                </a:tc>
                <a:extLst>
                  <a:ext uri="{0D108BD9-81ED-4DB2-BD59-A6C34878D82A}">
                    <a16:rowId xmlns:a16="http://schemas.microsoft.com/office/drawing/2014/main" val="752991533"/>
                  </a:ext>
                </a:extLst>
              </a:tr>
              <a:tr h="643084">
                <a:tc>
                  <a:txBody>
                    <a:bodyPr/>
                    <a:lstStyle/>
                    <a:p>
                      <a:r>
                        <a:rPr lang="en-US" b="1" dirty="0"/>
                        <a:t>Personal communications </a:t>
                      </a:r>
                      <a:r>
                        <a:rPr lang="en-US" b="0" dirty="0"/>
                        <a:t>(8.9)</a:t>
                      </a:r>
                    </a:p>
                    <a:p>
                      <a:pPr marL="228600" lvl="1" indent="0">
                        <a:buFont typeface="Arial" panose="020B0604020202020204" pitchFamily="34" charset="0"/>
                        <a:buNone/>
                        <a:tabLst/>
                      </a:pPr>
                      <a:r>
                        <a:rPr lang="en-US" dirty="0"/>
                        <a:t>This category also includes and explains how to present </a:t>
                      </a:r>
                      <a:r>
                        <a:rPr lang="en-US" b="1" i="1" dirty="0"/>
                        <a:t>Traditional Knowledge </a:t>
                      </a:r>
                      <a:r>
                        <a:rPr lang="en-US" dirty="0"/>
                        <a:t>and </a:t>
                      </a:r>
                      <a:r>
                        <a:rPr lang="en-US" b="1" i="1" dirty="0"/>
                        <a:t>Oral Traditions of Indigenous Peoples</a:t>
                      </a:r>
                    </a:p>
                  </a:txBody>
                  <a:tcPr/>
                </a:tc>
                <a:tc>
                  <a:txBody>
                    <a:bodyPr/>
                    <a:lstStyle/>
                    <a:p>
                      <a:r>
                        <a:rPr lang="en-US" dirty="0"/>
                        <a:t>Works that cannot be recovered (e.g., emails, texts, personal interviews, etc.) are cited as personal communications and listed in the text only. Provide the name and date in a parenthetical cite.</a:t>
                      </a:r>
                    </a:p>
                    <a:p>
                      <a:pPr marL="285750" indent="-285750">
                        <a:buFont typeface="Arial" panose="020B0604020202020204" pitchFamily="34" charset="0"/>
                        <a:buChar char="•"/>
                      </a:pPr>
                      <a:r>
                        <a:rPr lang="en-US" dirty="0"/>
                        <a:t>Narrative: A. J. Paradis (personal communication, August 8, 2020)</a:t>
                      </a:r>
                    </a:p>
                    <a:p>
                      <a:pPr marL="285750" indent="-285750">
                        <a:buFont typeface="Arial" panose="020B0604020202020204" pitchFamily="34" charset="0"/>
                        <a:buChar char="•"/>
                      </a:pPr>
                      <a:r>
                        <a:rPr lang="en-US" dirty="0"/>
                        <a:t>Parenthetical: (J. H. Matthews, personal communication, October 14, 2020)</a:t>
                      </a:r>
                    </a:p>
                  </a:txBody>
                  <a:tcPr/>
                </a:tc>
                <a:extLst>
                  <a:ext uri="{0D108BD9-81ED-4DB2-BD59-A6C34878D82A}">
                    <a16:rowId xmlns:a16="http://schemas.microsoft.com/office/drawing/2014/main" val="2443290443"/>
                  </a:ext>
                </a:extLst>
              </a:tr>
            </a:tbl>
          </a:graphicData>
        </a:graphic>
      </p:graphicFrame>
      <p:sp>
        <p:nvSpPr>
          <p:cNvPr id="12" name="Subtitle 2">
            <a:extLst>
              <a:ext uri="{FF2B5EF4-FFF2-40B4-BE49-F238E27FC236}">
                <a16:creationId xmlns:a16="http://schemas.microsoft.com/office/drawing/2014/main" id="{E03A7486-E6F5-374E-8C27-C451B0861EE8}"/>
              </a:ext>
            </a:extLst>
          </p:cNvPr>
          <p:cNvSpPr txBox="1">
            <a:spLocks/>
          </p:cNvSpPr>
          <p:nvPr/>
        </p:nvSpPr>
        <p:spPr>
          <a:xfrm>
            <a:off x="6247035" y="1927087"/>
            <a:ext cx="4283765"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dirty="0">
                <a:solidFill>
                  <a:srgbClr val="02A14D"/>
                </a:solidFill>
                <a:latin typeface="Times New Roman" panose="02020603050405020304" pitchFamily="18" charset="0"/>
                <a:cs typeface="Times New Roman" panose="02020603050405020304" pitchFamily="18" charset="0"/>
              </a:rPr>
              <a:t>Works Credited in the Text</a:t>
            </a:r>
          </a:p>
        </p:txBody>
      </p:sp>
      <p:sp>
        <p:nvSpPr>
          <p:cNvPr id="13" name="Rectangle 12">
            <a:extLst>
              <a:ext uri="{FF2B5EF4-FFF2-40B4-BE49-F238E27FC236}">
                <a16:creationId xmlns:a16="http://schemas.microsoft.com/office/drawing/2014/main" id="{A5D27496-CD1E-A540-902D-558AFCC6730E}"/>
              </a:ext>
            </a:extLst>
          </p:cNvPr>
          <p:cNvSpPr/>
          <p:nvPr/>
        </p:nvSpPr>
        <p:spPr>
          <a:xfrm>
            <a:off x="1936517" y="1765716"/>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14" name="Rectangle 13">
            <a:extLst>
              <a:ext uri="{FF2B5EF4-FFF2-40B4-BE49-F238E27FC236}">
                <a16:creationId xmlns:a16="http://schemas.microsoft.com/office/drawing/2014/main" id="{11604E09-18CC-3E4A-AD55-B1C077B8FCC3}"/>
              </a:ext>
            </a:extLst>
          </p:cNvPr>
          <p:cNvSpPr/>
          <p:nvPr/>
        </p:nvSpPr>
        <p:spPr>
          <a:xfrm>
            <a:off x="5854640" y="1704160"/>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3256695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0" name="Rectangle 9">
            <a:extLst>
              <a:ext uri="{FF2B5EF4-FFF2-40B4-BE49-F238E27FC236}">
                <a16:creationId xmlns:a16="http://schemas.microsoft.com/office/drawing/2014/main" id="{58B09147-FBCD-4C4F-90E4-0510B1083583}"/>
              </a:ext>
            </a:extLst>
          </p:cNvPr>
          <p:cNvSpPr/>
          <p:nvPr/>
        </p:nvSpPr>
        <p:spPr>
          <a:xfrm>
            <a:off x="4211154" y="2888950"/>
            <a:ext cx="368926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B2976DE0-5635-4F4A-AFBD-ADF4A0F78402}"/>
              </a:ext>
            </a:extLst>
          </p:cNvPr>
          <p:cNvSpPr/>
          <p:nvPr/>
        </p:nvSpPr>
        <p:spPr>
          <a:xfrm>
            <a:off x="2031998" y="2407945"/>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General Guidance on Quotations</a:t>
            </a:r>
          </a:p>
        </p:txBody>
      </p:sp>
      <p:sp>
        <p:nvSpPr>
          <p:cNvPr id="15" name="TextBox 14">
            <a:extLst>
              <a:ext uri="{FF2B5EF4-FFF2-40B4-BE49-F238E27FC236}">
                <a16:creationId xmlns:a16="http://schemas.microsoft.com/office/drawing/2014/main" id="{708F89AF-0451-A74A-81BE-1D623B3C7631}"/>
              </a:ext>
            </a:extLst>
          </p:cNvPr>
          <p:cNvSpPr txBox="1"/>
          <p:nvPr/>
        </p:nvSpPr>
        <p:spPr>
          <a:xfrm>
            <a:off x="0" y="3412170"/>
            <a:ext cx="5961888" cy="3200876"/>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Quoting is discouraged: “</a:t>
            </a:r>
            <a:r>
              <a:rPr lang="en-US" sz="2400" dirty="0">
                <a:solidFill>
                  <a:srgbClr val="5F76AC"/>
                </a:solidFill>
                <a:latin typeface="Times New Roman" panose="02020603050405020304" pitchFamily="18" charset="0"/>
                <a:cs typeface="Times New Roman" panose="02020603050405020304" pitchFamily="18" charset="0"/>
              </a:rPr>
              <a:t>It is best to paraphrase sources </a:t>
            </a:r>
            <a:r>
              <a:rPr lang="en-US" sz="2400" dirty="0">
                <a:latin typeface="Times New Roman" panose="02020603050405020304" pitchFamily="18" charset="0"/>
                <a:cs typeface="Times New Roman" panose="02020603050405020304" pitchFamily="18" charset="0"/>
              </a:rPr>
              <a:t>. . . rather than directly quoting them” (8.25).</a:t>
            </a:r>
          </a:p>
          <a:p>
            <a:pPr marL="800100" lvl="1"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quoting directly, always provide the author, year, and page number of the quotation in the in-text citation in either parenthetical or narrative format . . .” (8.25).</a:t>
            </a:r>
          </a:p>
        </p:txBody>
      </p:sp>
      <p:sp>
        <p:nvSpPr>
          <p:cNvPr id="16" name="TextBox 15">
            <a:extLst>
              <a:ext uri="{FF2B5EF4-FFF2-40B4-BE49-F238E27FC236}">
                <a16:creationId xmlns:a16="http://schemas.microsoft.com/office/drawing/2014/main" id="{AE4CEE23-135D-1349-A1DC-C55E9F61D7A0}"/>
              </a:ext>
            </a:extLst>
          </p:cNvPr>
          <p:cNvSpPr txBox="1"/>
          <p:nvPr/>
        </p:nvSpPr>
        <p:spPr>
          <a:xfrm>
            <a:off x="5687568" y="3392830"/>
            <a:ext cx="6297168" cy="3385542"/>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Designate the page number or range in the following ways:</a:t>
            </a:r>
          </a:p>
          <a:p>
            <a:pPr lvl="1"/>
            <a:endParaRPr lang="en-US" sz="1200"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Single page: “p.” (e.g., p. 24).</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Multiple pages: “pp.” (e.g., pp. 34-36).</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Discontinuous: (e.g., pp. 67, 72).</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page numbers? Provide another way to locate the quoted passage (see 8.28)</a:t>
            </a:r>
          </a:p>
          <a:p>
            <a:pPr lvl="2"/>
            <a:endParaRPr lang="en-US" sz="10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C8D7E24-DD73-484A-AA1F-8E8362CFDC5C}"/>
              </a:ext>
            </a:extLst>
          </p:cNvPr>
          <p:cNvSpPr txBox="1"/>
          <p:nvPr/>
        </p:nvSpPr>
        <p:spPr>
          <a:xfrm>
            <a:off x="73152" y="6402508"/>
            <a:ext cx="438912" cy="369332"/>
          </a:xfrm>
          <a:prstGeom prst="rect">
            <a:avLst/>
          </a:prstGeom>
          <a:noFill/>
        </p:spPr>
        <p:txBody>
          <a:bodyPr wrap="square" rtlCol="0">
            <a:spAutoFit/>
          </a:bodyPr>
          <a:lstStyle/>
          <a:p>
            <a:r>
              <a:rPr lang="en-US" dirty="0"/>
              <a:t>16</a:t>
            </a:r>
          </a:p>
        </p:txBody>
      </p:sp>
      <p:sp>
        <p:nvSpPr>
          <p:cNvPr id="18" name="Subtitle 2">
            <a:extLst>
              <a:ext uri="{FF2B5EF4-FFF2-40B4-BE49-F238E27FC236}">
                <a16:creationId xmlns:a16="http://schemas.microsoft.com/office/drawing/2014/main" id="{738CF882-7144-054B-AEC6-35DFCC959FCC}"/>
              </a:ext>
            </a:extLst>
          </p:cNvPr>
          <p:cNvSpPr txBox="1">
            <a:spLocks/>
          </p:cNvSpPr>
          <p:nvPr/>
        </p:nvSpPr>
        <p:spPr>
          <a:xfrm>
            <a:off x="6216410" y="1937725"/>
            <a:ext cx="4283765"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a:solidFill>
                  <a:srgbClr val="02A14D"/>
                </a:solidFill>
                <a:latin typeface="Times New Roman" panose="02020603050405020304" pitchFamily="18" charset="0"/>
                <a:cs typeface="Times New Roman" panose="02020603050405020304" pitchFamily="18" charset="0"/>
              </a:rPr>
              <a:t>Works Credited in the Text</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30D361C9-6E02-9E46-8574-077AD6FED532}"/>
              </a:ext>
            </a:extLst>
          </p:cNvPr>
          <p:cNvSpPr/>
          <p:nvPr/>
        </p:nvSpPr>
        <p:spPr>
          <a:xfrm>
            <a:off x="1958470" y="1782574"/>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20" name="Rectangle 19">
            <a:extLst>
              <a:ext uri="{FF2B5EF4-FFF2-40B4-BE49-F238E27FC236}">
                <a16:creationId xmlns:a16="http://schemas.microsoft.com/office/drawing/2014/main" id="{65B5411F-8FED-C647-98DC-3EEE0FCD3B34}"/>
              </a:ext>
            </a:extLst>
          </p:cNvPr>
          <p:cNvSpPr/>
          <p:nvPr/>
        </p:nvSpPr>
        <p:spPr>
          <a:xfrm>
            <a:off x="5830205" y="1721018"/>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1160025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0" name="Rectangle 9">
            <a:extLst>
              <a:ext uri="{FF2B5EF4-FFF2-40B4-BE49-F238E27FC236}">
                <a16:creationId xmlns:a16="http://schemas.microsoft.com/office/drawing/2014/main" id="{58B09147-FBCD-4C4F-90E4-0510B1083583}"/>
              </a:ext>
            </a:extLst>
          </p:cNvPr>
          <p:cNvSpPr/>
          <p:nvPr/>
        </p:nvSpPr>
        <p:spPr>
          <a:xfrm>
            <a:off x="4259212" y="2918409"/>
            <a:ext cx="368926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B2976DE0-5635-4F4A-AFBD-ADF4A0F78402}"/>
              </a:ext>
            </a:extLst>
          </p:cNvPr>
          <p:cNvSpPr/>
          <p:nvPr/>
        </p:nvSpPr>
        <p:spPr>
          <a:xfrm>
            <a:off x="2031999" y="2406921"/>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Guidance on Short Quotations</a:t>
            </a:r>
          </a:p>
        </p:txBody>
      </p:sp>
      <p:sp>
        <p:nvSpPr>
          <p:cNvPr id="15" name="TextBox 14">
            <a:extLst>
              <a:ext uri="{FF2B5EF4-FFF2-40B4-BE49-F238E27FC236}">
                <a16:creationId xmlns:a16="http://schemas.microsoft.com/office/drawing/2014/main" id="{708F89AF-0451-A74A-81BE-1D623B3C7631}"/>
              </a:ext>
            </a:extLst>
          </p:cNvPr>
          <p:cNvSpPr txBox="1"/>
          <p:nvPr/>
        </p:nvSpPr>
        <p:spPr>
          <a:xfrm>
            <a:off x="221913" y="3606367"/>
            <a:ext cx="11667744" cy="830997"/>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Short quotations: if a quotation consists of fewer than 40 words, incorporate it into the text and enclose it within double quotation marks (8.26).</a:t>
            </a:r>
            <a:endParaRPr lang="en-US" sz="1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0463EDA-7831-6E48-9663-A496B7AAF91E}"/>
              </a:ext>
            </a:extLst>
          </p:cNvPr>
          <p:cNvSpPr txBox="1"/>
          <p:nvPr/>
        </p:nvSpPr>
        <p:spPr>
          <a:xfrm>
            <a:off x="2885864" y="4703324"/>
            <a:ext cx="6339840"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“Even smart, educated, emotionally stable adults believe superstitions that they recognize are not rational,” as exemplified by the existence of people who knock on wood for good luck (Risen, 2016, p. 202).</a:t>
            </a:r>
            <a:endParaRPr lang="en-US" dirty="0"/>
          </a:p>
        </p:txBody>
      </p:sp>
      <p:sp>
        <p:nvSpPr>
          <p:cNvPr id="12" name="TextBox 11">
            <a:extLst>
              <a:ext uri="{FF2B5EF4-FFF2-40B4-BE49-F238E27FC236}">
                <a16:creationId xmlns:a16="http://schemas.microsoft.com/office/drawing/2014/main" id="{6BCEDA7F-B849-834B-A8A9-50ABF7070683}"/>
              </a:ext>
            </a:extLst>
          </p:cNvPr>
          <p:cNvSpPr txBox="1"/>
          <p:nvPr/>
        </p:nvSpPr>
        <p:spPr>
          <a:xfrm>
            <a:off x="9306136" y="5381948"/>
            <a:ext cx="2201818" cy="1077218"/>
          </a:xfrm>
          <a:prstGeom prst="rect">
            <a:avLst/>
          </a:prstGeom>
          <a:noFill/>
        </p:spPr>
        <p:txBody>
          <a:bodyPr wrap="square" rtlCol="0">
            <a:spAutoFit/>
          </a:bodyPr>
          <a:lstStyle/>
          <a:p>
            <a:r>
              <a:rPr lang="en-US" sz="1600" dirty="0">
                <a:solidFill>
                  <a:srgbClr val="FF4504"/>
                </a:solidFill>
              </a:rPr>
              <a:t>The period marking the end of the sentence </a:t>
            </a:r>
            <a:r>
              <a:rPr lang="en-US" sz="1600" i="1" dirty="0">
                <a:solidFill>
                  <a:srgbClr val="FF4504"/>
                </a:solidFill>
              </a:rPr>
              <a:t>follows the citation</a:t>
            </a:r>
            <a:r>
              <a:rPr lang="en-US" sz="1600" dirty="0">
                <a:solidFill>
                  <a:srgbClr val="FF4504"/>
                </a:solidFill>
              </a:rPr>
              <a:t> for a short quotation.</a:t>
            </a:r>
          </a:p>
        </p:txBody>
      </p:sp>
      <p:sp>
        <p:nvSpPr>
          <p:cNvPr id="17" name="TextBox 16">
            <a:extLst>
              <a:ext uri="{FF2B5EF4-FFF2-40B4-BE49-F238E27FC236}">
                <a16:creationId xmlns:a16="http://schemas.microsoft.com/office/drawing/2014/main" id="{DCE5B7EE-4C11-DE4E-A304-B1B588591FEE}"/>
              </a:ext>
            </a:extLst>
          </p:cNvPr>
          <p:cNvSpPr txBox="1"/>
          <p:nvPr/>
        </p:nvSpPr>
        <p:spPr>
          <a:xfrm>
            <a:off x="603614" y="5381948"/>
            <a:ext cx="2201818" cy="1077218"/>
          </a:xfrm>
          <a:prstGeom prst="rect">
            <a:avLst/>
          </a:prstGeom>
          <a:noFill/>
        </p:spPr>
        <p:txBody>
          <a:bodyPr wrap="square" rtlCol="0">
            <a:spAutoFit/>
          </a:bodyPr>
          <a:lstStyle/>
          <a:p>
            <a:pPr algn="r"/>
            <a:r>
              <a:rPr lang="en-US" sz="1600" dirty="0">
                <a:solidFill>
                  <a:srgbClr val="FF4504"/>
                </a:solidFill>
              </a:rPr>
              <a:t>Place the parenthetical cite at the end of the sentence rather than after the quote.</a:t>
            </a:r>
          </a:p>
        </p:txBody>
      </p:sp>
      <p:sp>
        <p:nvSpPr>
          <p:cNvPr id="18" name="Arc 17">
            <a:extLst>
              <a:ext uri="{FF2B5EF4-FFF2-40B4-BE49-F238E27FC236}">
                <a16:creationId xmlns:a16="http://schemas.microsoft.com/office/drawing/2014/main" id="{1014CE3F-C144-4A44-A487-56E8E1E1CD4A}"/>
              </a:ext>
            </a:extLst>
          </p:cNvPr>
          <p:cNvSpPr/>
          <p:nvPr/>
        </p:nvSpPr>
        <p:spPr>
          <a:xfrm rot="8649210">
            <a:off x="6274964" y="3433069"/>
            <a:ext cx="4413562" cy="2551961"/>
          </a:xfrm>
          <a:prstGeom prst="arc">
            <a:avLst>
              <a:gd name="adj1" fmla="val 15912499"/>
              <a:gd name="adj2" fmla="val 0"/>
            </a:avLst>
          </a:prstGeom>
          <a:ln w="381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Arc 21">
            <a:extLst>
              <a:ext uri="{FF2B5EF4-FFF2-40B4-BE49-F238E27FC236}">
                <a16:creationId xmlns:a16="http://schemas.microsoft.com/office/drawing/2014/main" id="{6B48ECD9-53C4-374A-B689-13CEDC0DFFD7}"/>
              </a:ext>
            </a:extLst>
          </p:cNvPr>
          <p:cNvSpPr/>
          <p:nvPr/>
        </p:nvSpPr>
        <p:spPr>
          <a:xfrm rot="8329079">
            <a:off x="2438793" y="3985095"/>
            <a:ext cx="3850638" cy="2362083"/>
          </a:xfrm>
          <a:prstGeom prst="arc">
            <a:avLst/>
          </a:prstGeom>
          <a:ln w="38100">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TextBox 22">
            <a:extLst>
              <a:ext uri="{FF2B5EF4-FFF2-40B4-BE49-F238E27FC236}">
                <a16:creationId xmlns:a16="http://schemas.microsoft.com/office/drawing/2014/main" id="{4BD9BD17-9CC9-364D-859A-3C0F769CFC8C}"/>
              </a:ext>
            </a:extLst>
          </p:cNvPr>
          <p:cNvSpPr txBox="1"/>
          <p:nvPr/>
        </p:nvSpPr>
        <p:spPr>
          <a:xfrm>
            <a:off x="73152" y="6402508"/>
            <a:ext cx="438912" cy="369332"/>
          </a:xfrm>
          <a:prstGeom prst="rect">
            <a:avLst/>
          </a:prstGeom>
          <a:noFill/>
        </p:spPr>
        <p:txBody>
          <a:bodyPr wrap="square" rtlCol="0">
            <a:spAutoFit/>
          </a:bodyPr>
          <a:lstStyle/>
          <a:p>
            <a:r>
              <a:rPr lang="en-US" dirty="0"/>
              <a:t>17</a:t>
            </a:r>
          </a:p>
        </p:txBody>
      </p:sp>
      <p:sp>
        <p:nvSpPr>
          <p:cNvPr id="19" name="Subtitle 2">
            <a:extLst>
              <a:ext uri="{FF2B5EF4-FFF2-40B4-BE49-F238E27FC236}">
                <a16:creationId xmlns:a16="http://schemas.microsoft.com/office/drawing/2014/main" id="{D9C3A96C-AE17-7843-8E12-A23F59E5D34B}"/>
              </a:ext>
            </a:extLst>
          </p:cNvPr>
          <p:cNvSpPr txBox="1">
            <a:spLocks/>
          </p:cNvSpPr>
          <p:nvPr/>
        </p:nvSpPr>
        <p:spPr>
          <a:xfrm>
            <a:off x="6216410" y="1937725"/>
            <a:ext cx="4283765"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a:solidFill>
                  <a:srgbClr val="02A14D"/>
                </a:solidFill>
                <a:latin typeface="Times New Roman" panose="02020603050405020304" pitchFamily="18" charset="0"/>
                <a:cs typeface="Times New Roman" panose="02020603050405020304" pitchFamily="18" charset="0"/>
              </a:rPr>
              <a:t>Works Credited in the Text</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51E64184-07FF-6443-8311-085A78D295F4}"/>
              </a:ext>
            </a:extLst>
          </p:cNvPr>
          <p:cNvSpPr/>
          <p:nvPr/>
        </p:nvSpPr>
        <p:spPr>
          <a:xfrm>
            <a:off x="1958470" y="1782574"/>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21" name="Rectangle 20">
            <a:extLst>
              <a:ext uri="{FF2B5EF4-FFF2-40B4-BE49-F238E27FC236}">
                <a16:creationId xmlns:a16="http://schemas.microsoft.com/office/drawing/2014/main" id="{50ACAC4E-19A7-E74D-B5A1-017CCD5225DA}"/>
              </a:ext>
            </a:extLst>
          </p:cNvPr>
          <p:cNvSpPr/>
          <p:nvPr/>
        </p:nvSpPr>
        <p:spPr>
          <a:xfrm>
            <a:off x="5830205" y="1721018"/>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3813305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0" name="Rectangle 9">
            <a:extLst>
              <a:ext uri="{FF2B5EF4-FFF2-40B4-BE49-F238E27FC236}">
                <a16:creationId xmlns:a16="http://schemas.microsoft.com/office/drawing/2014/main" id="{58B09147-FBCD-4C4F-90E4-0510B1083583}"/>
              </a:ext>
            </a:extLst>
          </p:cNvPr>
          <p:cNvSpPr/>
          <p:nvPr/>
        </p:nvSpPr>
        <p:spPr>
          <a:xfrm>
            <a:off x="4211154" y="2867631"/>
            <a:ext cx="368926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B2976DE0-5635-4F4A-AFBD-ADF4A0F78402}"/>
              </a:ext>
            </a:extLst>
          </p:cNvPr>
          <p:cNvSpPr/>
          <p:nvPr/>
        </p:nvSpPr>
        <p:spPr>
          <a:xfrm>
            <a:off x="2031998" y="2407945"/>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Guidance on Block Quotations</a:t>
            </a:r>
          </a:p>
        </p:txBody>
      </p:sp>
      <p:sp>
        <p:nvSpPr>
          <p:cNvPr id="15" name="TextBox 14">
            <a:extLst>
              <a:ext uri="{FF2B5EF4-FFF2-40B4-BE49-F238E27FC236}">
                <a16:creationId xmlns:a16="http://schemas.microsoft.com/office/drawing/2014/main" id="{708F89AF-0451-A74A-81BE-1D623B3C7631}"/>
              </a:ext>
            </a:extLst>
          </p:cNvPr>
          <p:cNvSpPr txBox="1"/>
          <p:nvPr/>
        </p:nvSpPr>
        <p:spPr>
          <a:xfrm>
            <a:off x="-9869" y="3598203"/>
            <a:ext cx="5198373" cy="2923877"/>
          </a:xfrm>
          <a:prstGeom prst="rect">
            <a:avLst/>
          </a:prstGeom>
          <a:noFill/>
        </p:spPr>
        <p:txBody>
          <a:bodyPr wrap="square" rtlCol="0">
            <a:spAutoFit/>
          </a:bodyPr>
          <a:lstStyle/>
          <a:p>
            <a:pPr marL="400050" indent="-338138">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Block quotations (40 words or more): </a:t>
            </a:r>
          </a:p>
          <a:p>
            <a:pPr marL="857250" lvl="2" indent="-338138">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a quotation contains 40 words or more, treat it as a block quotation. </a:t>
            </a:r>
          </a:p>
          <a:p>
            <a:pPr marL="857250" lvl="2" indent="-338138">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Start a block quotation on a new line and indent the whole block .5” (half inch) from the left margin. </a:t>
            </a:r>
          </a:p>
          <a:p>
            <a:pPr marL="857250" lvl="2" indent="-338138">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Double space the entire block quotation</a:t>
            </a:r>
          </a:p>
          <a:p>
            <a:pPr marL="857250" lvl="2" indent="-338138">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 not enclose the quote in quotation marks (8.27).</a:t>
            </a:r>
          </a:p>
        </p:txBody>
      </p:sp>
      <p:sp>
        <p:nvSpPr>
          <p:cNvPr id="6" name="TextBox 5">
            <a:extLst>
              <a:ext uri="{FF2B5EF4-FFF2-40B4-BE49-F238E27FC236}">
                <a16:creationId xmlns:a16="http://schemas.microsoft.com/office/drawing/2014/main" id="{F0463EDA-7831-6E48-9663-A496B7AAF91E}"/>
              </a:ext>
            </a:extLst>
          </p:cNvPr>
          <p:cNvSpPr txBox="1"/>
          <p:nvPr/>
        </p:nvSpPr>
        <p:spPr>
          <a:xfrm>
            <a:off x="6055784" y="3667779"/>
            <a:ext cx="4886317" cy="292387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Researchers have studied how people talk to themselves:</a:t>
            </a:r>
          </a:p>
          <a:p>
            <a:endParaRPr lang="en-US" sz="800" dirty="0">
              <a:latin typeface="Times New Roman" panose="02020603050405020304" pitchFamily="18" charset="0"/>
              <a:cs typeface="Times New Roman" panose="02020603050405020304" pitchFamily="18" charset="0"/>
            </a:endParaRPr>
          </a:p>
          <a:p>
            <a:pPr marL="411163"/>
            <a:r>
              <a:rPr lang="en-US" sz="1600" dirty="0">
                <a:latin typeface="Times New Roman" panose="02020603050405020304" pitchFamily="18" charset="0"/>
                <a:cs typeface="Times New Roman" panose="02020603050405020304" pitchFamily="18" charset="0"/>
              </a:rPr>
              <a:t>Inner speech is a paradoxical phenomenon. It is an</a:t>
            </a:r>
          </a:p>
          <a:p>
            <a:pPr marL="411163"/>
            <a:endParaRPr lang="en-US" sz="800" dirty="0">
              <a:latin typeface="Times New Roman" panose="02020603050405020304" pitchFamily="18" charset="0"/>
              <a:cs typeface="Times New Roman" panose="02020603050405020304" pitchFamily="18" charset="0"/>
            </a:endParaRPr>
          </a:p>
          <a:p>
            <a:pPr marL="411163"/>
            <a:r>
              <a:rPr lang="en-US" sz="1600" dirty="0">
                <a:latin typeface="Times New Roman" panose="02020603050405020304" pitchFamily="18" charset="0"/>
                <a:cs typeface="Times New Roman" panose="02020603050405020304" pitchFamily="18" charset="0"/>
              </a:rPr>
              <a:t>experience that is central to many people’s everyday</a:t>
            </a:r>
          </a:p>
          <a:p>
            <a:pPr marL="411163"/>
            <a:endParaRPr lang="en-US" sz="800" dirty="0">
              <a:latin typeface="Times New Roman" panose="02020603050405020304" pitchFamily="18" charset="0"/>
              <a:cs typeface="Times New Roman" panose="02020603050405020304" pitchFamily="18" charset="0"/>
            </a:endParaRPr>
          </a:p>
          <a:p>
            <a:pPr marL="411163"/>
            <a:r>
              <a:rPr lang="en-US" sz="1600" dirty="0">
                <a:latin typeface="Times New Roman" panose="02020603050405020304" pitchFamily="18" charset="0"/>
                <a:cs typeface="Times New Roman" panose="02020603050405020304" pitchFamily="18" charset="0"/>
              </a:rPr>
              <a:t>lives, and yet it presents considerable challenges to</a:t>
            </a:r>
          </a:p>
          <a:p>
            <a:pPr marL="411163"/>
            <a:endParaRPr lang="en-US" sz="800" dirty="0">
              <a:latin typeface="Times New Roman" panose="02020603050405020304" pitchFamily="18" charset="0"/>
              <a:cs typeface="Times New Roman" panose="02020603050405020304" pitchFamily="18" charset="0"/>
            </a:endParaRPr>
          </a:p>
          <a:p>
            <a:pPr marL="411163"/>
            <a:r>
              <a:rPr lang="en-US" sz="1600" dirty="0">
                <a:latin typeface="Times New Roman" panose="02020603050405020304" pitchFamily="18" charset="0"/>
                <a:cs typeface="Times New Roman" panose="02020603050405020304" pitchFamily="18" charset="0"/>
              </a:rPr>
              <a:t>any effort to study it scientifically. Nevertheless, a</a:t>
            </a:r>
          </a:p>
          <a:p>
            <a:pPr marL="411163"/>
            <a:endParaRPr lang="en-US" sz="800" dirty="0">
              <a:latin typeface="Times New Roman" panose="02020603050405020304" pitchFamily="18" charset="0"/>
              <a:cs typeface="Times New Roman" panose="02020603050405020304" pitchFamily="18" charset="0"/>
            </a:endParaRPr>
          </a:p>
          <a:p>
            <a:pPr marL="411163"/>
            <a:r>
              <a:rPr lang="en-US" sz="1600" dirty="0">
                <a:latin typeface="Times New Roman" panose="02020603050405020304" pitchFamily="18" charset="0"/>
                <a:cs typeface="Times New Roman" panose="02020603050405020304" pitchFamily="18" charset="0"/>
              </a:rPr>
              <a:t>wide range of methodologies and approaches have</a:t>
            </a:r>
          </a:p>
          <a:p>
            <a:pPr marL="411163"/>
            <a:endParaRPr lang="en-US" sz="800" dirty="0">
              <a:latin typeface="Times New Roman" panose="02020603050405020304" pitchFamily="18" charset="0"/>
              <a:cs typeface="Times New Roman" panose="02020603050405020304" pitchFamily="18" charset="0"/>
            </a:endParaRPr>
          </a:p>
          <a:p>
            <a:pPr marL="411163"/>
            <a:r>
              <a:rPr lang="en-US" sz="1600" dirty="0">
                <a:latin typeface="Times New Roman" panose="02020603050405020304" pitchFamily="18" charset="0"/>
                <a:cs typeface="Times New Roman" panose="02020603050405020304" pitchFamily="18" charset="0"/>
              </a:rPr>
              <a:t>combined to shed light on the experience. (Fenn, </a:t>
            </a:r>
          </a:p>
          <a:p>
            <a:pPr marL="411163"/>
            <a:endParaRPr lang="en-US" sz="800" dirty="0">
              <a:latin typeface="Times New Roman" panose="02020603050405020304" pitchFamily="18" charset="0"/>
              <a:cs typeface="Times New Roman" panose="02020603050405020304" pitchFamily="18" charset="0"/>
            </a:endParaRPr>
          </a:p>
          <a:p>
            <a:pPr marL="411163"/>
            <a:r>
              <a:rPr lang="en-US" sz="1600" dirty="0">
                <a:latin typeface="Times New Roman" panose="02020603050405020304" pitchFamily="18" charset="0"/>
                <a:cs typeface="Times New Roman" panose="02020603050405020304" pitchFamily="18" charset="0"/>
              </a:rPr>
              <a:t>2015, p. 957)</a:t>
            </a:r>
            <a:endParaRPr lang="en-US" sz="1600" dirty="0"/>
          </a:p>
        </p:txBody>
      </p:sp>
      <p:sp>
        <p:nvSpPr>
          <p:cNvPr id="12" name="TextBox 11">
            <a:extLst>
              <a:ext uri="{FF2B5EF4-FFF2-40B4-BE49-F238E27FC236}">
                <a16:creationId xmlns:a16="http://schemas.microsoft.com/office/drawing/2014/main" id="{6BCEDA7F-B849-834B-A8A9-50ABF7070683}"/>
              </a:ext>
            </a:extLst>
          </p:cNvPr>
          <p:cNvSpPr txBox="1"/>
          <p:nvPr/>
        </p:nvSpPr>
        <p:spPr>
          <a:xfrm>
            <a:off x="11001612" y="4664421"/>
            <a:ext cx="1211504" cy="2062103"/>
          </a:xfrm>
          <a:prstGeom prst="rect">
            <a:avLst/>
          </a:prstGeom>
          <a:noFill/>
        </p:spPr>
        <p:txBody>
          <a:bodyPr wrap="square" rtlCol="0">
            <a:spAutoFit/>
          </a:bodyPr>
          <a:lstStyle/>
          <a:p>
            <a:r>
              <a:rPr lang="en-US" sz="1600" dirty="0">
                <a:solidFill>
                  <a:srgbClr val="FF4504"/>
                </a:solidFill>
              </a:rPr>
              <a:t>The period is placed </a:t>
            </a:r>
            <a:r>
              <a:rPr lang="en-US" sz="1600" i="1" dirty="0">
                <a:solidFill>
                  <a:srgbClr val="FF4504"/>
                </a:solidFill>
              </a:rPr>
              <a:t>after the quotation</a:t>
            </a:r>
            <a:r>
              <a:rPr lang="en-US" sz="1600" dirty="0">
                <a:solidFill>
                  <a:srgbClr val="FF4504"/>
                </a:solidFill>
              </a:rPr>
              <a:t> rather than the citation in a block quotation.</a:t>
            </a:r>
          </a:p>
        </p:txBody>
      </p:sp>
      <p:sp>
        <p:nvSpPr>
          <p:cNvPr id="21" name="TextBox 20">
            <a:extLst>
              <a:ext uri="{FF2B5EF4-FFF2-40B4-BE49-F238E27FC236}">
                <a16:creationId xmlns:a16="http://schemas.microsoft.com/office/drawing/2014/main" id="{FF8F9FA5-68A7-964A-9E14-EAA2DBE560E3}"/>
              </a:ext>
            </a:extLst>
          </p:cNvPr>
          <p:cNvSpPr txBox="1"/>
          <p:nvPr/>
        </p:nvSpPr>
        <p:spPr>
          <a:xfrm>
            <a:off x="5267091" y="4591108"/>
            <a:ext cx="1067429" cy="1815882"/>
          </a:xfrm>
          <a:prstGeom prst="rect">
            <a:avLst/>
          </a:prstGeom>
          <a:noFill/>
        </p:spPr>
        <p:txBody>
          <a:bodyPr wrap="square" rtlCol="0">
            <a:spAutoFit/>
          </a:bodyPr>
          <a:lstStyle/>
          <a:p>
            <a:pPr algn="r"/>
            <a:r>
              <a:rPr lang="en-US" sz="1600" dirty="0">
                <a:solidFill>
                  <a:srgbClr val="FF4504"/>
                </a:solidFill>
              </a:rPr>
              <a:t>Indent .5”. Do </a:t>
            </a:r>
            <a:r>
              <a:rPr lang="en-US" sz="1600" b="1" dirty="0">
                <a:solidFill>
                  <a:srgbClr val="FF4504"/>
                </a:solidFill>
              </a:rPr>
              <a:t>not</a:t>
            </a:r>
            <a:r>
              <a:rPr lang="en-US" sz="1600" dirty="0">
                <a:solidFill>
                  <a:srgbClr val="FF4504"/>
                </a:solidFill>
              </a:rPr>
              <a:t> enclose block quotation in quote marks.</a:t>
            </a:r>
          </a:p>
        </p:txBody>
      </p:sp>
      <p:cxnSp>
        <p:nvCxnSpPr>
          <p:cNvPr id="22" name="Straight Connector 21">
            <a:extLst>
              <a:ext uri="{FF2B5EF4-FFF2-40B4-BE49-F238E27FC236}">
                <a16:creationId xmlns:a16="http://schemas.microsoft.com/office/drawing/2014/main" id="{64B29DFC-AA9A-D74B-9BF5-64B057862B34}"/>
              </a:ext>
            </a:extLst>
          </p:cNvPr>
          <p:cNvCxnSpPr>
            <a:cxnSpLocks/>
          </p:cNvCxnSpPr>
          <p:nvPr/>
        </p:nvCxnSpPr>
        <p:spPr>
          <a:xfrm flipV="1">
            <a:off x="5977197" y="4152940"/>
            <a:ext cx="496755" cy="438168"/>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3A52D00-9645-DB44-9339-9858B2F9CD31}"/>
              </a:ext>
            </a:extLst>
          </p:cNvPr>
          <p:cNvSpPr txBox="1"/>
          <p:nvPr/>
        </p:nvSpPr>
        <p:spPr>
          <a:xfrm>
            <a:off x="8195066" y="6229692"/>
            <a:ext cx="1535531" cy="584775"/>
          </a:xfrm>
          <a:prstGeom prst="rect">
            <a:avLst/>
          </a:prstGeom>
          <a:noFill/>
        </p:spPr>
        <p:txBody>
          <a:bodyPr wrap="square" rtlCol="0">
            <a:spAutoFit/>
          </a:bodyPr>
          <a:lstStyle/>
          <a:p>
            <a:r>
              <a:rPr lang="en-US" sz="1600" dirty="0">
                <a:solidFill>
                  <a:srgbClr val="FF4504"/>
                </a:solidFill>
              </a:rPr>
              <a:t>Include the page number. </a:t>
            </a:r>
          </a:p>
        </p:txBody>
      </p:sp>
      <p:cxnSp>
        <p:nvCxnSpPr>
          <p:cNvPr id="25" name="Straight Connector 24">
            <a:extLst>
              <a:ext uri="{FF2B5EF4-FFF2-40B4-BE49-F238E27FC236}">
                <a16:creationId xmlns:a16="http://schemas.microsoft.com/office/drawing/2014/main" id="{93467F64-6BE9-FD44-B0AD-10814B04E695}"/>
              </a:ext>
            </a:extLst>
          </p:cNvPr>
          <p:cNvCxnSpPr>
            <a:cxnSpLocks/>
          </p:cNvCxnSpPr>
          <p:nvPr/>
        </p:nvCxnSpPr>
        <p:spPr>
          <a:xfrm flipH="1" flipV="1">
            <a:off x="7707386" y="6433054"/>
            <a:ext cx="539053" cy="89026"/>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CDE271B-30B4-2A44-8C6B-7F07A507AE82}"/>
              </a:ext>
            </a:extLst>
          </p:cNvPr>
          <p:cNvSpPr txBox="1"/>
          <p:nvPr/>
        </p:nvSpPr>
        <p:spPr>
          <a:xfrm>
            <a:off x="10537950" y="2955671"/>
            <a:ext cx="1566387" cy="584775"/>
          </a:xfrm>
          <a:prstGeom prst="rect">
            <a:avLst/>
          </a:prstGeom>
          <a:noFill/>
        </p:spPr>
        <p:txBody>
          <a:bodyPr wrap="square" rtlCol="0">
            <a:spAutoFit/>
          </a:bodyPr>
          <a:lstStyle/>
          <a:p>
            <a:r>
              <a:rPr lang="en-US" sz="1600" dirty="0">
                <a:solidFill>
                  <a:srgbClr val="FF4504"/>
                </a:solidFill>
              </a:rPr>
              <a:t>Double space the block quote</a:t>
            </a:r>
          </a:p>
        </p:txBody>
      </p:sp>
      <p:cxnSp>
        <p:nvCxnSpPr>
          <p:cNvPr id="28" name="Straight Connector 27">
            <a:extLst>
              <a:ext uri="{FF2B5EF4-FFF2-40B4-BE49-F238E27FC236}">
                <a16:creationId xmlns:a16="http://schemas.microsoft.com/office/drawing/2014/main" id="{41EF656F-06C4-714C-80DE-4516E7966BAB}"/>
              </a:ext>
            </a:extLst>
          </p:cNvPr>
          <p:cNvCxnSpPr>
            <a:cxnSpLocks/>
            <a:stCxn id="27" idx="2"/>
          </p:cNvCxnSpPr>
          <p:nvPr/>
        </p:nvCxnSpPr>
        <p:spPr>
          <a:xfrm flipH="1">
            <a:off x="10741154" y="3540446"/>
            <a:ext cx="579990" cy="584775"/>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F717FB0-F820-3D4F-B27B-C582FC07E938}"/>
              </a:ext>
            </a:extLst>
          </p:cNvPr>
          <p:cNvCxnSpPr>
            <a:cxnSpLocks/>
            <a:stCxn id="27" idx="2"/>
          </p:cNvCxnSpPr>
          <p:nvPr/>
        </p:nvCxnSpPr>
        <p:spPr>
          <a:xfrm flipH="1">
            <a:off x="10837650" y="3540446"/>
            <a:ext cx="483494" cy="900073"/>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61" name="Arc 60">
            <a:extLst>
              <a:ext uri="{FF2B5EF4-FFF2-40B4-BE49-F238E27FC236}">
                <a16:creationId xmlns:a16="http://schemas.microsoft.com/office/drawing/2014/main" id="{8805B4DA-7FDB-C44C-B8AF-A81C9C3BEA63}"/>
              </a:ext>
            </a:extLst>
          </p:cNvPr>
          <p:cNvSpPr/>
          <p:nvPr/>
        </p:nvSpPr>
        <p:spPr>
          <a:xfrm rot="8488503">
            <a:off x="9855096" y="4958858"/>
            <a:ext cx="1126637" cy="1688507"/>
          </a:xfrm>
          <a:prstGeom prst="arc">
            <a:avLst/>
          </a:prstGeom>
          <a:ln w="381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2" name="TextBox 61">
            <a:extLst>
              <a:ext uri="{FF2B5EF4-FFF2-40B4-BE49-F238E27FC236}">
                <a16:creationId xmlns:a16="http://schemas.microsoft.com/office/drawing/2014/main" id="{CEEF8315-6B19-D348-96DE-624E50D0FF5F}"/>
              </a:ext>
            </a:extLst>
          </p:cNvPr>
          <p:cNvSpPr txBox="1"/>
          <p:nvPr/>
        </p:nvSpPr>
        <p:spPr>
          <a:xfrm>
            <a:off x="73152" y="6402508"/>
            <a:ext cx="438912" cy="369332"/>
          </a:xfrm>
          <a:prstGeom prst="rect">
            <a:avLst/>
          </a:prstGeom>
          <a:noFill/>
        </p:spPr>
        <p:txBody>
          <a:bodyPr wrap="square" rtlCol="0">
            <a:spAutoFit/>
          </a:bodyPr>
          <a:lstStyle/>
          <a:p>
            <a:r>
              <a:rPr lang="en-US" dirty="0"/>
              <a:t>18</a:t>
            </a:r>
          </a:p>
        </p:txBody>
      </p:sp>
      <p:sp>
        <p:nvSpPr>
          <p:cNvPr id="26" name="Subtitle 2">
            <a:extLst>
              <a:ext uri="{FF2B5EF4-FFF2-40B4-BE49-F238E27FC236}">
                <a16:creationId xmlns:a16="http://schemas.microsoft.com/office/drawing/2014/main" id="{412EC5CC-9883-4D4E-9EEB-8653BA1AA2C0}"/>
              </a:ext>
            </a:extLst>
          </p:cNvPr>
          <p:cNvSpPr txBox="1">
            <a:spLocks/>
          </p:cNvSpPr>
          <p:nvPr/>
        </p:nvSpPr>
        <p:spPr>
          <a:xfrm>
            <a:off x="6216410" y="1937725"/>
            <a:ext cx="4283765"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a:solidFill>
                  <a:srgbClr val="02A14D"/>
                </a:solidFill>
                <a:latin typeface="Times New Roman" panose="02020603050405020304" pitchFamily="18" charset="0"/>
                <a:cs typeface="Times New Roman" panose="02020603050405020304" pitchFamily="18" charset="0"/>
              </a:rPr>
              <a:t>Works Credited in the Text</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64E135D3-2A97-F840-A49B-72D9D95DD862}"/>
              </a:ext>
            </a:extLst>
          </p:cNvPr>
          <p:cNvSpPr/>
          <p:nvPr/>
        </p:nvSpPr>
        <p:spPr>
          <a:xfrm>
            <a:off x="1958470" y="1782574"/>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31" name="Rectangle 30">
            <a:extLst>
              <a:ext uri="{FF2B5EF4-FFF2-40B4-BE49-F238E27FC236}">
                <a16:creationId xmlns:a16="http://schemas.microsoft.com/office/drawing/2014/main" id="{2EABC2CC-CA18-ED40-9237-DF773A4BE47A}"/>
              </a:ext>
            </a:extLst>
          </p:cNvPr>
          <p:cNvSpPr/>
          <p:nvPr/>
        </p:nvSpPr>
        <p:spPr>
          <a:xfrm>
            <a:off x="5830205" y="1721018"/>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22389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0" name="Rectangle 9">
            <a:extLst>
              <a:ext uri="{FF2B5EF4-FFF2-40B4-BE49-F238E27FC236}">
                <a16:creationId xmlns:a16="http://schemas.microsoft.com/office/drawing/2014/main" id="{58B09147-FBCD-4C4F-90E4-0510B1083583}"/>
              </a:ext>
            </a:extLst>
          </p:cNvPr>
          <p:cNvSpPr/>
          <p:nvPr/>
        </p:nvSpPr>
        <p:spPr>
          <a:xfrm>
            <a:off x="4211152" y="2824579"/>
            <a:ext cx="368926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5" name="TextBox 14">
            <a:extLst>
              <a:ext uri="{FF2B5EF4-FFF2-40B4-BE49-F238E27FC236}">
                <a16:creationId xmlns:a16="http://schemas.microsoft.com/office/drawing/2014/main" id="{708F89AF-0451-A74A-81BE-1D623B3C7631}"/>
              </a:ext>
            </a:extLst>
          </p:cNvPr>
          <p:cNvSpPr txBox="1"/>
          <p:nvPr/>
        </p:nvSpPr>
        <p:spPr>
          <a:xfrm>
            <a:off x="403700" y="3571757"/>
            <a:ext cx="3807452" cy="3016210"/>
          </a:xfrm>
          <a:prstGeom prst="rect">
            <a:avLst/>
          </a:prstGeom>
          <a:noFill/>
        </p:spPr>
        <p:txBody>
          <a:bodyPr wrap="square" rtlCol="0">
            <a:spAutoFit/>
          </a:bodyPr>
          <a:lstStyle/>
          <a:p>
            <a:pPr marL="288925" lvl="2" indent="-2286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If you </a:t>
            </a:r>
            <a:r>
              <a:rPr lang="en-US" sz="2000" b="1" i="1" dirty="0">
                <a:latin typeface="Times New Roman" panose="02020603050405020304" pitchFamily="18" charset="0"/>
                <a:cs typeface="Times New Roman" panose="02020603050405020304" pitchFamily="18" charset="0"/>
              </a:rPr>
              <a:t>omit </a:t>
            </a:r>
            <a:r>
              <a:rPr lang="en-US" sz="2000" b="1" dirty="0">
                <a:latin typeface="Times New Roman" panose="02020603050405020304" pitchFamily="18" charset="0"/>
                <a:cs typeface="Times New Roman" panose="02020603050405020304" pitchFamily="18" charset="0"/>
              </a:rPr>
              <a:t>material</a:t>
            </a:r>
            <a:r>
              <a:rPr lang="en-US" sz="2000" dirty="0">
                <a:latin typeface="Times New Roman" panose="02020603050405020304" pitchFamily="18" charset="0"/>
                <a:cs typeface="Times New Roman" panose="02020603050405020304" pitchFamily="18" charset="0"/>
              </a:rPr>
              <a:t>, indicate missing words with three periods (four for a sentence break) with spaces around each.</a:t>
            </a:r>
          </a:p>
          <a:p>
            <a:pPr marL="60325" lvl="2"/>
            <a:endParaRPr lang="en-US" sz="1000" dirty="0">
              <a:latin typeface="Times New Roman" panose="02020603050405020304" pitchFamily="18" charset="0"/>
              <a:cs typeface="Times New Roman" panose="02020603050405020304" pitchFamily="18" charset="0"/>
            </a:endParaRPr>
          </a:p>
          <a:p>
            <a:pPr marL="579438" lvl="4" indent="-290513">
              <a:buFont typeface="Arial" panose="020B0604020202020204" pitchFamily="34" charset="0"/>
              <a:buChar char="•"/>
            </a:pPr>
            <a:r>
              <a:rPr lang="en-US" dirty="0">
                <a:solidFill>
                  <a:srgbClr val="5F76AC"/>
                </a:solidFill>
                <a:latin typeface="Times New Roman" panose="02020603050405020304" pitchFamily="18" charset="0"/>
                <a:cs typeface="Times New Roman" panose="02020603050405020304" pitchFamily="18" charset="0"/>
              </a:rPr>
              <a:t>“It seemed to me self-evident that one essential property of love, hate, fear . . . was attention to the object” (Lewis, 1946, p. 6).</a:t>
            </a:r>
          </a:p>
          <a:p>
            <a:pPr marL="579438" lvl="3" indent="-350838"/>
            <a:endParaRPr lang="en-US" sz="1000" dirty="0">
              <a:solidFill>
                <a:srgbClr val="5F76A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98D7740-BB30-CE40-BE5F-0B068ABFF988}"/>
              </a:ext>
            </a:extLst>
          </p:cNvPr>
          <p:cNvSpPr txBox="1"/>
          <p:nvPr/>
        </p:nvSpPr>
        <p:spPr>
          <a:xfrm>
            <a:off x="7900413" y="3571757"/>
            <a:ext cx="3523487" cy="3108543"/>
          </a:xfrm>
          <a:prstGeom prst="rect">
            <a:avLst/>
          </a:prstGeom>
          <a:noFill/>
        </p:spPr>
        <p:txBody>
          <a:bodyPr wrap="square" rtlCol="0">
            <a:spAutoFit/>
          </a:bodyPr>
          <a:lstStyle/>
          <a:p>
            <a:pPr marL="288925" lvl="2" indent="-2286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If you </a:t>
            </a:r>
            <a:r>
              <a:rPr lang="en-US" sz="2000" b="1" i="1" dirty="0">
                <a:latin typeface="Times New Roman" panose="02020603050405020304" pitchFamily="18" charset="0"/>
                <a:cs typeface="Times New Roman" panose="02020603050405020304" pitchFamily="18" charset="0"/>
              </a:rPr>
              <a:t>add emphasis</a:t>
            </a:r>
            <a:r>
              <a:rPr lang="en-US" sz="2000" dirty="0">
                <a:latin typeface="Times New Roman" panose="02020603050405020304" pitchFamily="18" charset="0"/>
                <a:cs typeface="Times New Roman" panose="02020603050405020304" pitchFamily="18" charset="0"/>
              </a:rPr>
              <a:t>, enclose “emphasis added” in brackets.</a:t>
            </a:r>
          </a:p>
          <a:p>
            <a:pPr marL="60325" lvl="2"/>
            <a:endParaRPr lang="en-US" sz="1000" dirty="0">
              <a:latin typeface="Times New Roman" panose="02020603050405020304" pitchFamily="18" charset="0"/>
              <a:cs typeface="Times New Roman" panose="02020603050405020304" pitchFamily="18" charset="0"/>
            </a:endParaRPr>
          </a:p>
          <a:p>
            <a:pPr marL="628650" lvl="4" indent="-339725">
              <a:buFont typeface="Arial" panose="020B0604020202020204" pitchFamily="34" charset="0"/>
              <a:buChar char="•"/>
            </a:pPr>
            <a:r>
              <a:rPr lang="en-US" dirty="0">
                <a:solidFill>
                  <a:srgbClr val="5F76AC"/>
                </a:solidFill>
                <a:latin typeface="Times New Roman" panose="02020603050405020304" pitchFamily="18" charset="0"/>
                <a:cs typeface="Times New Roman" panose="02020603050405020304" pitchFamily="18" charset="0"/>
              </a:rPr>
              <a:t>They emphasized that “it is important to remember that gossip </a:t>
            </a:r>
            <a:r>
              <a:rPr lang="en-US" i="1" dirty="0">
                <a:solidFill>
                  <a:srgbClr val="5F76AC"/>
                </a:solidFill>
                <a:latin typeface="Times New Roman" panose="02020603050405020304" pitchFamily="18" charset="0"/>
                <a:cs typeface="Times New Roman" panose="02020603050405020304" pitchFamily="18" charset="0"/>
              </a:rPr>
              <a:t>helped our ancestors survive </a:t>
            </a:r>
            <a:r>
              <a:rPr lang="en-US" dirty="0">
                <a:solidFill>
                  <a:srgbClr val="5F76AC"/>
                </a:solidFill>
                <a:latin typeface="Times New Roman" panose="02020603050405020304" pitchFamily="18" charset="0"/>
                <a:cs typeface="Times New Roman" panose="02020603050405020304" pitchFamily="18" charset="0"/>
              </a:rPr>
              <a:t>[emphasis added], and thus . . . one is faced with an opportunity to adapt (Fee, 2012, p. 215).</a:t>
            </a:r>
            <a:endParaRPr lang="en-US"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473DAA3-9DE0-8044-97EF-330B62DF46A7}"/>
              </a:ext>
            </a:extLst>
          </p:cNvPr>
          <p:cNvSpPr/>
          <p:nvPr/>
        </p:nvSpPr>
        <p:spPr>
          <a:xfrm>
            <a:off x="3298598" y="2435590"/>
            <a:ext cx="5474576" cy="461665"/>
          </a:xfrm>
          <a:prstGeom prst="rect">
            <a:avLst/>
          </a:prstGeom>
        </p:spPr>
        <p:txBody>
          <a:bodyPr wrap="none">
            <a:spAutoFit/>
          </a:bodyPr>
          <a:lstStyle/>
          <a:p>
            <a:pPr marL="411163" lvl="1" indent="-350838"/>
            <a:r>
              <a:rPr lang="en-US" sz="2400" dirty="0">
                <a:latin typeface="Times New Roman" panose="02020603050405020304" pitchFamily="18" charset="0"/>
                <a:cs typeface="Times New Roman" panose="02020603050405020304" pitchFamily="18" charset="0"/>
              </a:rPr>
              <a:t>Modifying Quotations (more in 8.29-8.31)</a:t>
            </a:r>
          </a:p>
        </p:txBody>
      </p:sp>
      <p:sp>
        <p:nvSpPr>
          <p:cNvPr id="14" name="TextBox 13">
            <a:extLst>
              <a:ext uri="{FF2B5EF4-FFF2-40B4-BE49-F238E27FC236}">
                <a16:creationId xmlns:a16="http://schemas.microsoft.com/office/drawing/2014/main" id="{6587FBA3-2BA8-2B41-A420-8D1907EC0446}"/>
              </a:ext>
            </a:extLst>
          </p:cNvPr>
          <p:cNvSpPr txBox="1"/>
          <p:nvPr/>
        </p:nvSpPr>
        <p:spPr>
          <a:xfrm>
            <a:off x="73152" y="6402508"/>
            <a:ext cx="438912" cy="369332"/>
          </a:xfrm>
          <a:prstGeom prst="rect">
            <a:avLst/>
          </a:prstGeom>
          <a:noFill/>
        </p:spPr>
        <p:txBody>
          <a:bodyPr wrap="square" rtlCol="0">
            <a:spAutoFit/>
          </a:bodyPr>
          <a:lstStyle/>
          <a:p>
            <a:r>
              <a:rPr lang="en-US" dirty="0"/>
              <a:t>19</a:t>
            </a:r>
          </a:p>
        </p:txBody>
      </p:sp>
      <p:sp>
        <p:nvSpPr>
          <p:cNvPr id="17" name="TextBox 16">
            <a:extLst>
              <a:ext uri="{FF2B5EF4-FFF2-40B4-BE49-F238E27FC236}">
                <a16:creationId xmlns:a16="http://schemas.microsoft.com/office/drawing/2014/main" id="{CD2B552B-F9AF-6A4A-9283-CBE8900A53B0}"/>
              </a:ext>
            </a:extLst>
          </p:cNvPr>
          <p:cNvSpPr txBox="1"/>
          <p:nvPr/>
        </p:nvSpPr>
        <p:spPr>
          <a:xfrm>
            <a:off x="4294038" y="3571757"/>
            <a:ext cx="3523487" cy="2554545"/>
          </a:xfrm>
          <a:prstGeom prst="rect">
            <a:avLst/>
          </a:prstGeom>
          <a:noFill/>
        </p:spPr>
        <p:txBody>
          <a:bodyPr wrap="square" rtlCol="0">
            <a:spAutoFit/>
          </a:bodyPr>
          <a:lstStyle/>
          <a:p>
            <a:pPr marL="288925" lvl="2" indent="-2286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If you </a:t>
            </a:r>
            <a:r>
              <a:rPr lang="en-US" sz="2000" b="1" i="1" dirty="0">
                <a:latin typeface="Times New Roman" panose="02020603050405020304" pitchFamily="18" charset="0"/>
                <a:cs typeface="Times New Roman" panose="02020603050405020304" pitchFamily="18" charset="0"/>
              </a:rPr>
              <a:t>insert</a:t>
            </a:r>
            <a:r>
              <a:rPr lang="en-US" sz="2000" b="1" dirty="0">
                <a:latin typeface="Times New Roman" panose="02020603050405020304" pitchFamily="18" charset="0"/>
                <a:cs typeface="Times New Roman" panose="02020603050405020304" pitchFamily="18" charset="0"/>
              </a:rPr>
              <a:t> material</a:t>
            </a:r>
            <a:r>
              <a:rPr lang="en-US" sz="2000" dirty="0">
                <a:latin typeface="Times New Roman" panose="02020603050405020304" pitchFamily="18" charset="0"/>
                <a:cs typeface="Times New Roman" panose="02020603050405020304" pitchFamily="18" charset="0"/>
              </a:rPr>
              <a:t>, enclose new material in brackets.</a:t>
            </a:r>
          </a:p>
          <a:p>
            <a:pPr marL="60325" lvl="2"/>
            <a:endParaRPr lang="en-US" sz="1000" dirty="0">
              <a:latin typeface="Times New Roman" panose="02020603050405020304" pitchFamily="18" charset="0"/>
              <a:cs typeface="Times New Roman" panose="02020603050405020304" pitchFamily="18" charset="0"/>
            </a:endParaRPr>
          </a:p>
          <a:p>
            <a:pPr marL="579438" lvl="4" indent="-290513">
              <a:buFont typeface="Arial" panose="020B0604020202020204" pitchFamily="34" charset="0"/>
              <a:buChar char="•"/>
            </a:pPr>
            <a:r>
              <a:rPr lang="en-US" dirty="0">
                <a:solidFill>
                  <a:srgbClr val="5F76AC"/>
                </a:solidFill>
                <a:latin typeface="Times New Roman" panose="02020603050405020304" pitchFamily="18" charset="0"/>
                <a:cs typeface="Times New Roman" panose="02020603050405020304" pitchFamily="18" charset="0"/>
              </a:rPr>
              <a:t>Fee (2012) noted that “those [adults] who read magazines or watch television shows may feel guilty about wasting time” (p. 214).</a:t>
            </a:r>
          </a:p>
        </p:txBody>
      </p:sp>
      <p:sp>
        <p:nvSpPr>
          <p:cNvPr id="16" name="Subtitle 2">
            <a:extLst>
              <a:ext uri="{FF2B5EF4-FFF2-40B4-BE49-F238E27FC236}">
                <a16:creationId xmlns:a16="http://schemas.microsoft.com/office/drawing/2014/main" id="{0F0CCDAE-CB58-C34C-851A-7A78B76FC903}"/>
              </a:ext>
            </a:extLst>
          </p:cNvPr>
          <p:cNvSpPr txBox="1">
            <a:spLocks/>
          </p:cNvSpPr>
          <p:nvPr/>
        </p:nvSpPr>
        <p:spPr>
          <a:xfrm>
            <a:off x="6111519" y="1919487"/>
            <a:ext cx="4105934"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a:solidFill>
                  <a:srgbClr val="02A14D"/>
                </a:solidFill>
                <a:latin typeface="Times New Roman" panose="02020603050405020304" pitchFamily="18" charset="0"/>
                <a:cs typeface="Times New Roman" panose="02020603050405020304" pitchFamily="18" charset="0"/>
              </a:rPr>
              <a:t>Works Credited in the Text</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4EB46D64-21C1-6849-8296-0B6B471C2553}"/>
              </a:ext>
            </a:extLst>
          </p:cNvPr>
          <p:cNvSpPr/>
          <p:nvPr/>
        </p:nvSpPr>
        <p:spPr>
          <a:xfrm>
            <a:off x="1945427" y="1761088"/>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Tree>
    <p:extLst>
      <p:ext uri="{BB962C8B-B14F-4D97-AF65-F5344CB8AC3E}">
        <p14:creationId xmlns:p14="http://schemas.microsoft.com/office/powerpoint/2010/main" val="2639496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6" name="TextBox 5">
            <a:extLst>
              <a:ext uri="{FF2B5EF4-FFF2-40B4-BE49-F238E27FC236}">
                <a16:creationId xmlns:a16="http://schemas.microsoft.com/office/drawing/2014/main" id="{09166456-03C0-D245-BD3B-6CE55AE70747}"/>
              </a:ext>
            </a:extLst>
          </p:cNvPr>
          <p:cNvSpPr txBox="1"/>
          <p:nvPr/>
        </p:nvSpPr>
        <p:spPr>
          <a:xfrm>
            <a:off x="4506389" y="2758552"/>
            <a:ext cx="6935643" cy="2739211"/>
          </a:xfrm>
          <a:prstGeom prst="rect">
            <a:avLst/>
          </a:prstGeom>
          <a:noFill/>
        </p:spPr>
        <p:txBody>
          <a:bodyPr wrap="square" rtlCol="0">
            <a:spAutoFit/>
          </a:bodyPr>
          <a:lstStyle/>
          <a:p>
            <a:r>
              <a:rPr lang="en-US" sz="2600" b="1" dirty="0">
                <a:solidFill>
                  <a:srgbClr val="FF4504"/>
                </a:solidFill>
                <a:latin typeface="Copperplate" panose="02000504000000020004" pitchFamily="2" charset="77"/>
              </a:rPr>
              <a:t>Chapter two  </a:t>
            </a:r>
            <a:r>
              <a:rPr lang="en-US" sz="2400" b="1" dirty="0">
                <a:latin typeface="Copperplate" panose="02000504000000020004" pitchFamily="2" charset="77"/>
              </a:rPr>
              <a:t>|</a:t>
            </a:r>
            <a:r>
              <a:rPr lang="en-US" sz="2400" b="1" dirty="0">
                <a:solidFill>
                  <a:srgbClr val="FF4504"/>
                </a:solidFill>
                <a:latin typeface="Copperplate" panose="02000504000000020004" pitchFamily="2" charset="77"/>
              </a:rPr>
              <a:t>  </a:t>
            </a:r>
            <a:r>
              <a:rPr lang="en-US" sz="2200" b="1" i="1" dirty="0">
                <a:solidFill>
                  <a:srgbClr val="02A14D"/>
                </a:solidFill>
                <a:latin typeface="Times New Roman" panose="02020603050405020304" pitchFamily="18" charset="0"/>
                <a:cs typeface="Times New Roman" panose="02020603050405020304" pitchFamily="18" charset="0"/>
              </a:rPr>
              <a:t>Paper Elements and Format</a:t>
            </a:r>
          </a:p>
          <a:p>
            <a:endParaRPr lang="en-US" sz="2200" dirty="0">
              <a:solidFill>
                <a:srgbClr val="00C461"/>
              </a:solidFill>
              <a:latin typeface="Times New Roman" panose="02020603050405020304" pitchFamily="18" charset="0"/>
              <a:cs typeface="Times New Roman" panose="02020603050405020304" pitchFamily="18" charset="0"/>
            </a:endParaRPr>
          </a:p>
          <a:p>
            <a:r>
              <a:rPr lang="en-US" sz="2600" b="1" dirty="0">
                <a:solidFill>
                  <a:srgbClr val="FF4504"/>
                </a:solidFill>
                <a:latin typeface="Copperplate" panose="02000504000000020004" pitchFamily="2" charset="77"/>
              </a:rPr>
              <a:t>Chapter eight  </a:t>
            </a:r>
            <a:r>
              <a:rPr lang="en-US" sz="2400" b="1" dirty="0">
                <a:latin typeface="Copperplate" panose="02000504000000020004" pitchFamily="2" charset="77"/>
              </a:rPr>
              <a:t>|</a:t>
            </a:r>
            <a:r>
              <a:rPr lang="en-US" sz="2400" b="1" dirty="0">
                <a:solidFill>
                  <a:srgbClr val="FF4504"/>
                </a:solidFill>
                <a:latin typeface="Copperplate" panose="02000504000000020004" pitchFamily="2" charset="77"/>
              </a:rPr>
              <a:t>  </a:t>
            </a:r>
            <a:r>
              <a:rPr lang="en-US" sz="2200" b="1" i="1" dirty="0">
                <a:solidFill>
                  <a:srgbClr val="02A14D"/>
                </a:solidFill>
                <a:latin typeface="Times New Roman" panose="02020603050405020304" pitchFamily="18" charset="0"/>
                <a:cs typeface="Times New Roman" panose="02020603050405020304" pitchFamily="18" charset="0"/>
              </a:rPr>
              <a:t>Works Credited in the Text</a:t>
            </a:r>
          </a:p>
          <a:p>
            <a:endParaRPr lang="en-US" sz="2200" i="1" dirty="0">
              <a:solidFill>
                <a:srgbClr val="5F76AC"/>
              </a:solidFill>
              <a:latin typeface="Times New Roman" panose="02020603050405020304" pitchFamily="18" charset="0"/>
              <a:cs typeface="Times New Roman" panose="02020603050405020304" pitchFamily="18" charset="0"/>
            </a:endParaRPr>
          </a:p>
          <a:p>
            <a:r>
              <a:rPr lang="en-US" sz="2600" b="1" dirty="0">
                <a:solidFill>
                  <a:srgbClr val="FF4504"/>
                </a:solidFill>
                <a:latin typeface="Copperplate" panose="02000504000000020004" pitchFamily="2" charset="77"/>
              </a:rPr>
              <a:t>Chapter nine  </a:t>
            </a:r>
            <a:r>
              <a:rPr lang="en-US" sz="2400" b="1" dirty="0">
                <a:latin typeface="Copperplate" panose="02000504000000020004" pitchFamily="2" charset="77"/>
              </a:rPr>
              <a:t>|  </a:t>
            </a:r>
            <a:r>
              <a:rPr lang="en-US" sz="2200" b="1" i="1" dirty="0">
                <a:solidFill>
                  <a:srgbClr val="02A14D"/>
                </a:solidFill>
                <a:latin typeface="Times New Roman" panose="02020603050405020304" pitchFamily="18" charset="0"/>
                <a:cs typeface="Times New Roman" panose="02020603050405020304" pitchFamily="18" charset="0"/>
              </a:rPr>
              <a:t>Reference List</a:t>
            </a:r>
          </a:p>
          <a:p>
            <a:endParaRPr lang="en-US" sz="2200" i="1" dirty="0">
              <a:solidFill>
                <a:srgbClr val="5F76AC"/>
              </a:solidFill>
              <a:latin typeface="Times New Roman" panose="02020603050405020304" pitchFamily="18" charset="0"/>
              <a:cs typeface="Times New Roman" panose="02020603050405020304" pitchFamily="18" charset="0"/>
            </a:endParaRPr>
          </a:p>
          <a:p>
            <a:r>
              <a:rPr lang="en-US" sz="2600" b="1" dirty="0">
                <a:solidFill>
                  <a:srgbClr val="FF4504"/>
                </a:solidFill>
                <a:latin typeface="Copperplate" panose="02000504000000020004" pitchFamily="2" charset="77"/>
              </a:rPr>
              <a:t>Chapter ten </a:t>
            </a:r>
            <a:r>
              <a:rPr lang="en-US" sz="2800" b="1" dirty="0">
                <a:latin typeface="Copperplate" panose="02000504000000020004" pitchFamily="2" charset="77"/>
              </a:rPr>
              <a:t>|</a:t>
            </a:r>
            <a:r>
              <a:rPr lang="en-US" sz="2800" b="1" dirty="0">
                <a:solidFill>
                  <a:srgbClr val="FF4504"/>
                </a:solidFill>
                <a:latin typeface="Copperplate" panose="02000504000000020004" pitchFamily="2" charset="77"/>
              </a:rPr>
              <a:t> </a:t>
            </a:r>
            <a:r>
              <a:rPr lang="en-US" sz="2200" b="1" i="1" dirty="0">
                <a:solidFill>
                  <a:srgbClr val="02A14D"/>
                </a:solidFill>
                <a:latin typeface="Times New Roman" panose="02020603050405020304" pitchFamily="18" charset="0"/>
                <a:cs typeface="Times New Roman" panose="02020603050405020304" pitchFamily="18" charset="0"/>
              </a:rPr>
              <a:t>Reference Examples</a:t>
            </a:r>
          </a:p>
        </p:txBody>
      </p:sp>
      <p:sp>
        <p:nvSpPr>
          <p:cNvPr id="7" name="Rectangle 6">
            <a:extLst>
              <a:ext uri="{FF2B5EF4-FFF2-40B4-BE49-F238E27FC236}">
                <a16:creationId xmlns:a16="http://schemas.microsoft.com/office/drawing/2014/main" id="{7F76B9D9-F128-CA42-813F-8DB8328ECA2F}"/>
              </a:ext>
            </a:extLst>
          </p:cNvPr>
          <p:cNvSpPr/>
          <p:nvPr/>
        </p:nvSpPr>
        <p:spPr>
          <a:xfrm>
            <a:off x="749968" y="2281497"/>
            <a:ext cx="3157728" cy="3693319"/>
          </a:xfrm>
          <a:prstGeom prst="rect">
            <a:avLst/>
          </a:prstGeom>
        </p:spPr>
        <p:txBody>
          <a:bodyPr wrap="square">
            <a:spAutoFit/>
          </a:bodyPr>
          <a:lstStyle/>
          <a:p>
            <a:pPr algn="r"/>
            <a:r>
              <a:rPr lang="en-US" sz="2600" i="1" dirty="0">
                <a:latin typeface="Times New Roman" panose="02020603050405020304" pitchFamily="18" charset="0"/>
                <a:cs typeface="Times New Roman" panose="02020603050405020304" pitchFamily="18" charset="0"/>
              </a:rPr>
              <a:t>This presentation focuses on formatting papers properly in APA style and will not cover elements of writing, which is covered in the </a:t>
            </a:r>
            <a:r>
              <a:rPr lang="en-US" sz="2600" b="1" dirty="0">
                <a:latin typeface="Copperplate" panose="02000504000000020004" pitchFamily="2" charset="77"/>
                <a:cs typeface="Times New Roman" panose="02020603050405020304" pitchFamily="18" charset="0"/>
              </a:rPr>
              <a:t>Writing in APA </a:t>
            </a:r>
            <a:r>
              <a:rPr lang="en-US" sz="2600" i="1" dirty="0">
                <a:latin typeface="Times New Roman" panose="02020603050405020304" pitchFamily="18" charset="0"/>
                <a:cs typeface="Times New Roman" panose="02020603050405020304" pitchFamily="18" charset="0"/>
              </a:rPr>
              <a:t>PowerPoint.</a:t>
            </a:r>
          </a:p>
        </p:txBody>
      </p:sp>
      <p:sp>
        <p:nvSpPr>
          <p:cNvPr id="2" name="TextBox 1">
            <a:extLst>
              <a:ext uri="{FF2B5EF4-FFF2-40B4-BE49-F238E27FC236}">
                <a16:creationId xmlns:a16="http://schemas.microsoft.com/office/drawing/2014/main" id="{808B2D12-22BB-1B49-835F-81734883CA67}"/>
              </a:ext>
            </a:extLst>
          </p:cNvPr>
          <p:cNvSpPr txBox="1"/>
          <p:nvPr/>
        </p:nvSpPr>
        <p:spPr>
          <a:xfrm>
            <a:off x="73152" y="6402508"/>
            <a:ext cx="292608"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2530665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877190" y="1766170"/>
            <a:ext cx="4399716" cy="707886"/>
          </a:xfrm>
          <a:prstGeom prst="rect">
            <a:avLst/>
          </a:prstGeom>
        </p:spPr>
        <p:txBody>
          <a:bodyPr wrap="square" anchor="ctr" anchorCtr="0">
            <a:spAutoFit/>
          </a:bodyPr>
          <a:lstStyle/>
          <a:p>
            <a:r>
              <a:rPr lang="en-US" sz="4000" dirty="0">
                <a:latin typeface="Copperplate" panose="02000504000000020004" pitchFamily="2" charset="77"/>
              </a:rPr>
              <a:t>Chapter Nine  |</a:t>
            </a:r>
            <a:endParaRPr lang="en-US" sz="4000" dirty="0"/>
          </a:p>
        </p:txBody>
      </p:sp>
      <p:sp>
        <p:nvSpPr>
          <p:cNvPr id="2" name="Rectangle 1">
            <a:extLst>
              <a:ext uri="{FF2B5EF4-FFF2-40B4-BE49-F238E27FC236}">
                <a16:creationId xmlns:a16="http://schemas.microsoft.com/office/drawing/2014/main" id="{13421F71-748E-8A4F-A4E8-72DFC3477BF5}"/>
              </a:ext>
            </a:extLst>
          </p:cNvPr>
          <p:cNvSpPr/>
          <p:nvPr/>
        </p:nvSpPr>
        <p:spPr>
          <a:xfrm>
            <a:off x="7052364" y="1880051"/>
            <a:ext cx="2324675"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List</a:t>
            </a:r>
          </a:p>
        </p:txBody>
      </p:sp>
      <p:sp>
        <p:nvSpPr>
          <p:cNvPr id="7" name="Subtitle 6">
            <a:extLst>
              <a:ext uri="{FF2B5EF4-FFF2-40B4-BE49-F238E27FC236}">
                <a16:creationId xmlns:a16="http://schemas.microsoft.com/office/drawing/2014/main" id="{D9730CC0-3EDF-1A4E-85FC-8CCAAD6405AE}"/>
              </a:ext>
            </a:extLst>
          </p:cNvPr>
          <p:cNvSpPr>
            <a:spLocks noGrp="1"/>
          </p:cNvSpPr>
          <p:nvPr>
            <p:ph type="subTitle" idx="1"/>
          </p:nvPr>
        </p:nvSpPr>
        <p:spPr>
          <a:xfrm>
            <a:off x="682750" y="2452586"/>
            <a:ext cx="10826496" cy="1272780"/>
          </a:xfrm>
        </p:spPr>
        <p:txBody>
          <a:bodyPr>
            <a:normAutofit/>
          </a:bodyPr>
          <a:lstStyle/>
          <a:p>
            <a:r>
              <a:rPr lang="en-US" dirty="0">
                <a:latin typeface="Times New Roman" panose="02020603050405020304" pitchFamily="18" charset="0"/>
                <a:cs typeface="Times New Roman" panose="02020603050405020304" pitchFamily="18" charset="0"/>
              </a:rPr>
              <a:t>Chapter nine simplifies the guidelines for creating reference list entries with specific sections focusing on each reference element (</a:t>
            </a:r>
            <a:r>
              <a:rPr lang="en-US" dirty="0">
                <a:solidFill>
                  <a:srgbClr val="7030A0"/>
                </a:solidFill>
                <a:latin typeface="Times New Roman" panose="02020603050405020304" pitchFamily="18" charset="0"/>
                <a:cs typeface="Times New Roman" panose="02020603050405020304" pitchFamily="18" charset="0"/>
              </a:rPr>
              <a:t>author</a:t>
            </a:r>
            <a:r>
              <a:rPr lang="en-US" dirty="0">
                <a:latin typeface="Times New Roman" panose="02020603050405020304" pitchFamily="18" charset="0"/>
                <a:cs typeface="Times New Roman" panose="02020603050405020304" pitchFamily="18" charset="0"/>
              </a:rPr>
              <a:t>, </a:t>
            </a:r>
            <a:r>
              <a:rPr lang="en-US" dirty="0">
                <a:solidFill>
                  <a:srgbClr val="5F76AC"/>
                </a:solidFill>
                <a:latin typeface="Times New Roman" panose="02020603050405020304" pitchFamily="18" charset="0"/>
                <a:cs typeface="Times New Roman" panose="02020603050405020304" pitchFamily="18" charset="0"/>
              </a:rPr>
              <a:t>date</a:t>
            </a:r>
            <a:r>
              <a:rPr lang="en-US" dirty="0">
                <a:latin typeface="Times New Roman" panose="02020603050405020304" pitchFamily="18" charset="0"/>
                <a:cs typeface="Times New Roman" panose="02020603050405020304" pitchFamily="18" charset="0"/>
              </a:rPr>
              <a:t>, </a:t>
            </a:r>
            <a:r>
              <a:rPr lang="en-US" dirty="0">
                <a:solidFill>
                  <a:schemeClr val="accent4">
                    <a:lumMod val="75000"/>
                  </a:schemeClr>
                </a:solidFill>
                <a:latin typeface="Times New Roman" panose="02020603050405020304" pitchFamily="18" charset="0"/>
                <a:cs typeface="Times New Roman" panose="02020603050405020304" pitchFamily="18" charset="0"/>
              </a:rPr>
              <a:t>title</a:t>
            </a:r>
            <a:r>
              <a:rPr lang="en-US" dirty="0">
                <a:latin typeface="Times New Roman" panose="02020603050405020304" pitchFamily="18" charset="0"/>
                <a:cs typeface="Times New Roman" panose="02020603050405020304" pitchFamily="18" charset="0"/>
              </a:rPr>
              <a:t>, and </a:t>
            </a:r>
            <a:r>
              <a:rPr lang="en-US" dirty="0">
                <a:solidFill>
                  <a:schemeClr val="accent6">
                    <a:lumMod val="75000"/>
                  </a:schemeClr>
                </a:solidFill>
                <a:latin typeface="Times New Roman" panose="02020603050405020304" pitchFamily="18" charset="0"/>
                <a:cs typeface="Times New Roman" panose="02020603050405020304" pitchFamily="18" charset="0"/>
              </a:rPr>
              <a:t>source</a:t>
            </a:r>
            <a:r>
              <a:rPr lang="en-US" dirty="0">
                <a:latin typeface="Times New Roman" panose="02020603050405020304" pitchFamily="18" charset="0"/>
                <a:cs typeface="Times New Roman" panose="02020603050405020304" pitchFamily="18" charset="0"/>
              </a:rPr>
              <a:t>) and the format and order of an APA Style reference list. </a:t>
            </a:r>
          </a:p>
        </p:txBody>
      </p:sp>
      <p:sp>
        <p:nvSpPr>
          <p:cNvPr id="8" name="TextBox 7">
            <a:extLst>
              <a:ext uri="{FF2B5EF4-FFF2-40B4-BE49-F238E27FC236}">
                <a16:creationId xmlns:a16="http://schemas.microsoft.com/office/drawing/2014/main" id="{59169C1B-19FB-6746-89A9-ECD17FDEAEAC}"/>
              </a:ext>
            </a:extLst>
          </p:cNvPr>
          <p:cNvSpPr txBox="1"/>
          <p:nvPr/>
        </p:nvSpPr>
        <p:spPr>
          <a:xfrm>
            <a:off x="555617" y="4827280"/>
            <a:ext cx="4577215"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7030A0"/>
                </a:solidFill>
                <a:latin typeface="Times New Roman" panose="02020603050405020304" pitchFamily="18" charset="0"/>
                <a:cs typeface="Times New Roman" panose="02020603050405020304" pitchFamily="18" charset="0"/>
              </a:rPr>
              <a:t>Author</a:t>
            </a:r>
            <a:r>
              <a:rPr lang="en-US" sz="2000" dirty="0">
                <a:latin typeface="Times New Roman" panose="02020603050405020304" pitchFamily="18" charset="0"/>
                <a:cs typeface="Times New Roman" panose="02020603050405020304" pitchFamily="18" charset="0"/>
              </a:rPr>
              <a:t>: Who is responsible for this work?</a:t>
            </a:r>
          </a:p>
          <a:p>
            <a:pPr marL="342900" indent="-342900">
              <a:buFont typeface="Arial" panose="020B0604020202020204" pitchFamily="34" charset="0"/>
              <a:buChar char="•"/>
            </a:pPr>
            <a:r>
              <a:rPr lang="en-US" sz="2000" dirty="0">
                <a:solidFill>
                  <a:srgbClr val="5F76AC"/>
                </a:solidFill>
                <a:latin typeface="Times New Roman" panose="02020603050405020304" pitchFamily="18" charset="0"/>
                <a:cs typeface="Times New Roman" panose="02020603050405020304" pitchFamily="18" charset="0"/>
              </a:rPr>
              <a:t>Date</a:t>
            </a:r>
            <a:r>
              <a:rPr lang="en-US" sz="2000" dirty="0">
                <a:latin typeface="Times New Roman" panose="02020603050405020304" pitchFamily="18" charset="0"/>
                <a:cs typeface="Times New Roman" panose="02020603050405020304" pitchFamily="18" charset="0"/>
              </a:rPr>
              <a:t>: When was this work published?</a:t>
            </a:r>
          </a:p>
          <a:p>
            <a:pPr marL="342900" indent="-342900">
              <a:buFont typeface="Arial" panose="020B0604020202020204" pitchFamily="34" charset="0"/>
              <a:buChar char="•"/>
            </a:pPr>
            <a:r>
              <a:rPr lang="en-US" sz="2000" dirty="0">
                <a:solidFill>
                  <a:schemeClr val="accent4">
                    <a:lumMod val="75000"/>
                  </a:schemeClr>
                </a:solidFill>
                <a:latin typeface="Times New Roman" panose="02020603050405020304" pitchFamily="18" charset="0"/>
                <a:cs typeface="Times New Roman" panose="02020603050405020304" pitchFamily="18" charset="0"/>
              </a:rPr>
              <a:t>Title</a:t>
            </a:r>
            <a:r>
              <a:rPr lang="en-US" sz="2000" dirty="0">
                <a:latin typeface="Times New Roman" panose="02020603050405020304" pitchFamily="18" charset="0"/>
                <a:cs typeface="Times New Roman" panose="02020603050405020304" pitchFamily="18" charset="0"/>
              </a:rPr>
              <a:t>: What is this work called?</a:t>
            </a:r>
          </a:p>
          <a:p>
            <a:pPr marL="342900" indent="-342900">
              <a:buFont typeface="Arial" panose="020B0604020202020204" pitchFamily="34" charset="0"/>
              <a:buChar char="•"/>
            </a:pPr>
            <a:r>
              <a:rPr lang="en-US" sz="2000" dirty="0">
                <a:solidFill>
                  <a:schemeClr val="accent6">
                    <a:lumMod val="75000"/>
                  </a:schemeClr>
                </a:solidFill>
                <a:latin typeface="Times New Roman" panose="02020603050405020304" pitchFamily="18" charset="0"/>
                <a:cs typeface="Times New Roman" panose="02020603050405020304" pitchFamily="18" charset="0"/>
              </a:rPr>
              <a:t>Source</a:t>
            </a:r>
            <a:r>
              <a:rPr lang="en-US" sz="2000" dirty="0">
                <a:latin typeface="Times New Roman" panose="02020603050405020304" pitchFamily="18" charset="0"/>
                <a:cs typeface="Times New Roman" panose="02020603050405020304" pitchFamily="18" charset="0"/>
              </a:rPr>
              <a:t>: Where did I retrieve this work?</a:t>
            </a:r>
          </a:p>
        </p:txBody>
      </p:sp>
      <p:sp>
        <p:nvSpPr>
          <p:cNvPr id="10" name="TextBox 9">
            <a:extLst>
              <a:ext uri="{FF2B5EF4-FFF2-40B4-BE49-F238E27FC236}">
                <a16:creationId xmlns:a16="http://schemas.microsoft.com/office/drawing/2014/main" id="{D2AAB6E8-7225-5F49-B3FF-F352AED74F5D}"/>
              </a:ext>
            </a:extLst>
          </p:cNvPr>
          <p:cNvSpPr txBox="1"/>
          <p:nvPr/>
        </p:nvSpPr>
        <p:spPr>
          <a:xfrm>
            <a:off x="332960" y="3900659"/>
            <a:ext cx="5052703" cy="769441"/>
          </a:xfrm>
          <a:prstGeom prst="rect">
            <a:avLst/>
          </a:prstGeom>
          <a:noFill/>
        </p:spPr>
        <p:txBody>
          <a:bodyPr wrap="square" rtlCol="0">
            <a:spAutoFit/>
          </a:bodyPr>
          <a:lstStyle/>
          <a:p>
            <a:pPr algn="ctr"/>
            <a:r>
              <a:rPr lang="en-US" sz="2200" dirty="0">
                <a:latin typeface="Times New Roman" panose="02020603050405020304" pitchFamily="18" charset="0"/>
                <a:cs typeface="Times New Roman" panose="02020603050405020304" pitchFamily="18" charset="0"/>
              </a:rPr>
              <a:t>The four elements of a reference list each answer a question:</a:t>
            </a:r>
            <a:endParaRPr lang="en-US" dirty="0"/>
          </a:p>
        </p:txBody>
      </p:sp>
      <p:pic>
        <p:nvPicPr>
          <p:cNvPr id="6" name="Picture 5">
            <a:extLst>
              <a:ext uri="{FF2B5EF4-FFF2-40B4-BE49-F238E27FC236}">
                <a16:creationId xmlns:a16="http://schemas.microsoft.com/office/drawing/2014/main" id="{8E04D053-EF02-BC44-8B6B-646307D2F6E4}"/>
              </a:ext>
            </a:extLst>
          </p:cNvPr>
          <p:cNvPicPr>
            <a:picLocks noChangeAspect="1"/>
          </p:cNvPicPr>
          <p:nvPr/>
        </p:nvPicPr>
        <p:blipFill>
          <a:blip r:embed="rId5"/>
          <a:stretch>
            <a:fillRect/>
          </a:stretch>
        </p:blipFill>
        <p:spPr>
          <a:xfrm>
            <a:off x="5737554" y="4525722"/>
            <a:ext cx="5986270" cy="1609461"/>
          </a:xfrm>
          <a:prstGeom prst="rect">
            <a:avLst/>
          </a:prstGeom>
        </p:spPr>
      </p:pic>
      <p:sp>
        <p:nvSpPr>
          <p:cNvPr id="15" name="TextBox 14">
            <a:extLst>
              <a:ext uri="{FF2B5EF4-FFF2-40B4-BE49-F238E27FC236}">
                <a16:creationId xmlns:a16="http://schemas.microsoft.com/office/drawing/2014/main" id="{F5132E1F-FB2F-4747-B206-4145013BE760}"/>
              </a:ext>
            </a:extLst>
          </p:cNvPr>
          <p:cNvSpPr txBox="1"/>
          <p:nvPr/>
        </p:nvSpPr>
        <p:spPr>
          <a:xfrm>
            <a:off x="6095998" y="3900659"/>
            <a:ext cx="846126" cy="338554"/>
          </a:xfrm>
          <a:prstGeom prst="rect">
            <a:avLst/>
          </a:prstGeom>
          <a:noFill/>
        </p:spPr>
        <p:txBody>
          <a:bodyPr wrap="square" rtlCol="0">
            <a:spAutoFit/>
          </a:bodyPr>
          <a:lstStyle/>
          <a:p>
            <a:pPr algn="r"/>
            <a:r>
              <a:rPr lang="en-US" sz="1600" dirty="0">
                <a:solidFill>
                  <a:srgbClr val="FF4504"/>
                </a:solidFill>
              </a:rPr>
              <a:t>Author</a:t>
            </a:r>
          </a:p>
        </p:txBody>
      </p:sp>
      <p:sp>
        <p:nvSpPr>
          <p:cNvPr id="16" name="TextBox 15">
            <a:extLst>
              <a:ext uri="{FF2B5EF4-FFF2-40B4-BE49-F238E27FC236}">
                <a16:creationId xmlns:a16="http://schemas.microsoft.com/office/drawing/2014/main" id="{3A24A02C-16DB-4441-A9E7-FE7137B8819B}"/>
              </a:ext>
            </a:extLst>
          </p:cNvPr>
          <p:cNvSpPr txBox="1"/>
          <p:nvPr/>
        </p:nvSpPr>
        <p:spPr>
          <a:xfrm>
            <a:off x="7120275" y="3898240"/>
            <a:ext cx="694797" cy="338554"/>
          </a:xfrm>
          <a:prstGeom prst="rect">
            <a:avLst/>
          </a:prstGeom>
          <a:noFill/>
        </p:spPr>
        <p:txBody>
          <a:bodyPr wrap="square" rtlCol="0">
            <a:spAutoFit/>
          </a:bodyPr>
          <a:lstStyle/>
          <a:p>
            <a:pPr algn="ctr"/>
            <a:r>
              <a:rPr lang="en-US" sz="1600" dirty="0">
                <a:solidFill>
                  <a:srgbClr val="FF4504"/>
                </a:solidFill>
              </a:rPr>
              <a:t>Date</a:t>
            </a:r>
          </a:p>
        </p:txBody>
      </p:sp>
      <p:sp>
        <p:nvSpPr>
          <p:cNvPr id="17" name="TextBox 16">
            <a:extLst>
              <a:ext uri="{FF2B5EF4-FFF2-40B4-BE49-F238E27FC236}">
                <a16:creationId xmlns:a16="http://schemas.microsoft.com/office/drawing/2014/main" id="{196B072F-6C59-4E45-B064-EC4481FB1B7E}"/>
              </a:ext>
            </a:extLst>
          </p:cNvPr>
          <p:cNvSpPr txBox="1"/>
          <p:nvPr/>
        </p:nvSpPr>
        <p:spPr>
          <a:xfrm>
            <a:off x="8775483" y="3898240"/>
            <a:ext cx="694797" cy="338554"/>
          </a:xfrm>
          <a:prstGeom prst="rect">
            <a:avLst/>
          </a:prstGeom>
          <a:noFill/>
        </p:spPr>
        <p:txBody>
          <a:bodyPr wrap="square" rtlCol="0">
            <a:spAutoFit/>
          </a:bodyPr>
          <a:lstStyle/>
          <a:p>
            <a:pPr algn="ctr"/>
            <a:r>
              <a:rPr lang="en-US" sz="1600" dirty="0">
                <a:solidFill>
                  <a:srgbClr val="FF4504"/>
                </a:solidFill>
              </a:rPr>
              <a:t>Title</a:t>
            </a:r>
          </a:p>
        </p:txBody>
      </p:sp>
      <p:sp>
        <p:nvSpPr>
          <p:cNvPr id="18" name="TextBox 17">
            <a:extLst>
              <a:ext uri="{FF2B5EF4-FFF2-40B4-BE49-F238E27FC236}">
                <a16:creationId xmlns:a16="http://schemas.microsoft.com/office/drawing/2014/main" id="{E6D6FD8C-7A94-2245-9434-18006A86CB71}"/>
              </a:ext>
            </a:extLst>
          </p:cNvPr>
          <p:cNvSpPr txBox="1"/>
          <p:nvPr/>
        </p:nvSpPr>
        <p:spPr>
          <a:xfrm>
            <a:off x="8232357" y="6458496"/>
            <a:ext cx="920140" cy="338554"/>
          </a:xfrm>
          <a:prstGeom prst="rect">
            <a:avLst/>
          </a:prstGeom>
          <a:noFill/>
        </p:spPr>
        <p:txBody>
          <a:bodyPr wrap="square" rtlCol="0">
            <a:spAutoFit/>
          </a:bodyPr>
          <a:lstStyle/>
          <a:p>
            <a:pPr algn="ctr"/>
            <a:r>
              <a:rPr lang="en-US" sz="1600" dirty="0">
                <a:solidFill>
                  <a:srgbClr val="FF4504"/>
                </a:solidFill>
              </a:rPr>
              <a:t>Source</a:t>
            </a:r>
          </a:p>
        </p:txBody>
      </p:sp>
      <p:cxnSp>
        <p:nvCxnSpPr>
          <p:cNvPr id="19" name="Straight Connector 18">
            <a:extLst>
              <a:ext uri="{FF2B5EF4-FFF2-40B4-BE49-F238E27FC236}">
                <a16:creationId xmlns:a16="http://schemas.microsoft.com/office/drawing/2014/main" id="{A4CEB01E-6230-6C4E-A6DD-3C63F6E513A6}"/>
              </a:ext>
            </a:extLst>
          </p:cNvPr>
          <p:cNvCxnSpPr>
            <a:cxnSpLocks/>
          </p:cNvCxnSpPr>
          <p:nvPr/>
        </p:nvCxnSpPr>
        <p:spPr>
          <a:xfrm>
            <a:off x="6516295" y="4239213"/>
            <a:ext cx="2766" cy="286509"/>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54F70EF-EEDB-5F46-88EE-4F659EBB27CB}"/>
              </a:ext>
            </a:extLst>
          </p:cNvPr>
          <p:cNvCxnSpPr>
            <a:cxnSpLocks/>
          </p:cNvCxnSpPr>
          <p:nvPr/>
        </p:nvCxnSpPr>
        <p:spPr>
          <a:xfrm>
            <a:off x="7463524" y="4233449"/>
            <a:ext cx="2766" cy="286509"/>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EB60D7C-83E2-1343-9332-5589D91DAA40}"/>
              </a:ext>
            </a:extLst>
          </p:cNvPr>
          <p:cNvCxnSpPr>
            <a:cxnSpLocks/>
          </p:cNvCxnSpPr>
          <p:nvPr/>
        </p:nvCxnSpPr>
        <p:spPr>
          <a:xfrm>
            <a:off x="9118676" y="4233449"/>
            <a:ext cx="2766" cy="286509"/>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6A80708-70EF-E443-918A-9D56CE30EC80}"/>
              </a:ext>
            </a:extLst>
          </p:cNvPr>
          <p:cNvCxnSpPr>
            <a:cxnSpLocks/>
            <a:stCxn id="18" idx="0"/>
          </p:cNvCxnSpPr>
          <p:nvPr/>
        </p:nvCxnSpPr>
        <p:spPr>
          <a:xfrm flipV="1">
            <a:off x="8692427" y="6138782"/>
            <a:ext cx="0" cy="319714"/>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E1B24AC-AEA3-9C43-9216-6FAFEDBAEEF8}"/>
              </a:ext>
            </a:extLst>
          </p:cNvPr>
          <p:cNvSpPr txBox="1"/>
          <p:nvPr/>
        </p:nvSpPr>
        <p:spPr>
          <a:xfrm>
            <a:off x="73152" y="6402508"/>
            <a:ext cx="438912" cy="369332"/>
          </a:xfrm>
          <a:prstGeom prst="rect">
            <a:avLst/>
          </a:prstGeom>
          <a:noFill/>
        </p:spPr>
        <p:txBody>
          <a:bodyPr wrap="square" rtlCol="0">
            <a:spAutoFit/>
          </a:bodyPr>
          <a:lstStyle/>
          <a:p>
            <a:r>
              <a:rPr lang="en-US" dirty="0"/>
              <a:t>20</a:t>
            </a:r>
          </a:p>
        </p:txBody>
      </p:sp>
    </p:spTree>
    <p:extLst>
      <p:ext uri="{BB962C8B-B14F-4D97-AF65-F5344CB8AC3E}">
        <p14:creationId xmlns:p14="http://schemas.microsoft.com/office/powerpoint/2010/main" val="228834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877190" y="1766170"/>
            <a:ext cx="4399716" cy="707886"/>
          </a:xfrm>
          <a:prstGeom prst="rect">
            <a:avLst/>
          </a:prstGeom>
        </p:spPr>
        <p:txBody>
          <a:bodyPr wrap="square" anchor="ctr" anchorCtr="0">
            <a:spAutoFit/>
          </a:bodyPr>
          <a:lstStyle/>
          <a:p>
            <a:r>
              <a:rPr lang="en-US" sz="4000" dirty="0">
                <a:latin typeface="Copperplate" panose="02000504000000020004" pitchFamily="2" charset="77"/>
              </a:rPr>
              <a:t>Chapter Nine  |</a:t>
            </a:r>
            <a:endParaRPr lang="en-US" sz="4000" dirty="0"/>
          </a:p>
        </p:txBody>
      </p:sp>
      <p:sp>
        <p:nvSpPr>
          <p:cNvPr id="2" name="Rectangle 1">
            <a:extLst>
              <a:ext uri="{FF2B5EF4-FFF2-40B4-BE49-F238E27FC236}">
                <a16:creationId xmlns:a16="http://schemas.microsoft.com/office/drawing/2014/main" id="{13421F71-748E-8A4F-A4E8-72DFC3477BF5}"/>
              </a:ext>
            </a:extLst>
          </p:cNvPr>
          <p:cNvSpPr/>
          <p:nvPr/>
        </p:nvSpPr>
        <p:spPr>
          <a:xfrm>
            <a:off x="7052364" y="1880051"/>
            <a:ext cx="2324675"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List</a:t>
            </a:r>
          </a:p>
        </p:txBody>
      </p:sp>
      <p:sp>
        <p:nvSpPr>
          <p:cNvPr id="32" name="TextBox 31">
            <a:extLst>
              <a:ext uri="{FF2B5EF4-FFF2-40B4-BE49-F238E27FC236}">
                <a16:creationId xmlns:a16="http://schemas.microsoft.com/office/drawing/2014/main" id="{2E1B24AC-AEA3-9C43-9216-6FAFEDBAEEF8}"/>
              </a:ext>
            </a:extLst>
          </p:cNvPr>
          <p:cNvSpPr txBox="1"/>
          <p:nvPr/>
        </p:nvSpPr>
        <p:spPr>
          <a:xfrm>
            <a:off x="73152" y="6402508"/>
            <a:ext cx="438912" cy="369332"/>
          </a:xfrm>
          <a:prstGeom prst="rect">
            <a:avLst/>
          </a:prstGeom>
          <a:noFill/>
        </p:spPr>
        <p:txBody>
          <a:bodyPr wrap="square" rtlCol="0">
            <a:spAutoFit/>
          </a:bodyPr>
          <a:lstStyle/>
          <a:p>
            <a:r>
              <a:rPr lang="en-US" dirty="0"/>
              <a:t>21</a:t>
            </a:r>
          </a:p>
        </p:txBody>
      </p:sp>
      <p:sp>
        <p:nvSpPr>
          <p:cNvPr id="23" name="Rectangle 22">
            <a:extLst>
              <a:ext uri="{FF2B5EF4-FFF2-40B4-BE49-F238E27FC236}">
                <a16:creationId xmlns:a16="http://schemas.microsoft.com/office/drawing/2014/main" id="{A4BEC051-E447-A14D-A63F-D57E4B115245}"/>
              </a:ext>
            </a:extLst>
          </p:cNvPr>
          <p:cNvSpPr/>
          <p:nvPr/>
        </p:nvSpPr>
        <p:spPr>
          <a:xfrm>
            <a:off x="3142487" y="3231991"/>
            <a:ext cx="5930406"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 About Authors</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26" name="TextBox 25">
            <a:extLst>
              <a:ext uri="{FF2B5EF4-FFF2-40B4-BE49-F238E27FC236}">
                <a16:creationId xmlns:a16="http://schemas.microsoft.com/office/drawing/2014/main" id="{D0D1B48E-F55F-344E-8FDF-67B67B66395D}"/>
              </a:ext>
            </a:extLst>
          </p:cNvPr>
          <p:cNvSpPr txBox="1"/>
          <p:nvPr/>
        </p:nvSpPr>
        <p:spPr>
          <a:xfrm>
            <a:off x="504677" y="3844329"/>
            <a:ext cx="5516447" cy="2862322"/>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Use a serial comma before the ampersand (&amp;) with three or more authors</a:t>
            </a:r>
          </a:p>
          <a:p>
            <a:pPr marL="800100" lvl="1" indent="-342900">
              <a:buFont typeface="Arial" panose="020B0604020202020204" pitchFamily="34" charset="0"/>
              <a:buChar char="•"/>
            </a:pPr>
            <a:r>
              <a:rPr lang="en-US" sz="2000" dirty="0">
                <a:solidFill>
                  <a:srgbClr val="5F76AC"/>
                </a:solidFill>
                <a:latin typeface="Times New Roman" panose="02020603050405020304" pitchFamily="18" charset="0"/>
                <a:cs typeface="Times New Roman" panose="02020603050405020304" pitchFamily="18" charset="0"/>
              </a:rPr>
              <a:t>Author, A. A., Author, B. B., &amp; Author, C. C.</a:t>
            </a:r>
          </a:p>
          <a:p>
            <a:pPr marL="342900" lvl="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Use one space between initials (see example above)</a:t>
            </a:r>
          </a:p>
          <a:p>
            <a:pPr marL="34290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Provide surnames and initials for up to 20 authors</a:t>
            </a:r>
          </a:p>
        </p:txBody>
      </p:sp>
      <p:sp>
        <p:nvSpPr>
          <p:cNvPr id="28" name="TextBox 27">
            <a:extLst>
              <a:ext uri="{FF2B5EF4-FFF2-40B4-BE49-F238E27FC236}">
                <a16:creationId xmlns:a16="http://schemas.microsoft.com/office/drawing/2014/main" id="{C5921C40-B176-6247-985F-95F6CABBE7CD}"/>
              </a:ext>
            </a:extLst>
          </p:cNvPr>
          <p:cNvSpPr txBox="1"/>
          <p:nvPr/>
        </p:nvSpPr>
        <p:spPr>
          <a:xfrm>
            <a:off x="6170877" y="3844329"/>
            <a:ext cx="5419761" cy="2400657"/>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When a work has 21 or more authors, include the first 19 authors’ names, insert an ellipses (but no ampersand) and then insert the final author’s name (see Chapter 10, example 4)</a:t>
            </a:r>
          </a:p>
          <a:p>
            <a:pPr marL="34290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more information on authors, including what to do when there is no author, see 9.8-9.12. </a:t>
            </a:r>
          </a:p>
        </p:txBody>
      </p:sp>
      <p:sp>
        <p:nvSpPr>
          <p:cNvPr id="29" name="TextBox 28">
            <a:extLst>
              <a:ext uri="{FF2B5EF4-FFF2-40B4-BE49-F238E27FC236}">
                <a16:creationId xmlns:a16="http://schemas.microsoft.com/office/drawing/2014/main" id="{5CE820DC-9583-AB49-9B2E-D27C36BD29A7}"/>
              </a:ext>
            </a:extLst>
          </p:cNvPr>
          <p:cNvSpPr txBox="1"/>
          <p:nvPr/>
        </p:nvSpPr>
        <p:spPr>
          <a:xfrm>
            <a:off x="2983412" y="2508716"/>
            <a:ext cx="6225173" cy="461665"/>
          </a:xfrm>
          <a:prstGeom prst="rect">
            <a:avLst/>
          </a:prstGeom>
          <a:noFill/>
        </p:spPr>
        <p:txBody>
          <a:bodyPr wrap="square" rtlCol="0">
            <a:spAutoFit/>
          </a:bodyPr>
          <a:lstStyle/>
          <a:p>
            <a:pPr algn="ctr"/>
            <a:r>
              <a:rPr lang="en-US" sz="2400" dirty="0">
                <a:solidFill>
                  <a:srgbClr val="7030A0"/>
                </a:solidFill>
                <a:latin typeface="Times New Roman" panose="02020603050405020304" pitchFamily="18" charset="0"/>
                <a:cs typeface="Times New Roman" panose="02020603050405020304" pitchFamily="18" charset="0"/>
              </a:rPr>
              <a:t>Authors (9.7-9.12)  </a:t>
            </a:r>
            <a:r>
              <a:rPr lang="en-US" sz="2400" dirty="0">
                <a:latin typeface="Times New Roman" panose="02020603050405020304" pitchFamily="18" charset="0"/>
                <a:cs typeface="Times New Roman" panose="02020603050405020304" pitchFamily="18" charset="0"/>
              </a:rPr>
              <a:t>|  Dates  |  Titles  |  Sources</a:t>
            </a:r>
          </a:p>
        </p:txBody>
      </p:sp>
    </p:spTree>
    <p:extLst>
      <p:ext uri="{BB962C8B-B14F-4D97-AF65-F5344CB8AC3E}">
        <p14:creationId xmlns:p14="http://schemas.microsoft.com/office/powerpoint/2010/main" val="4072947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3" name="Rectangle 12">
            <a:extLst>
              <a:ext uri="{FF2B5EF4-FFF2-40B4-BE49-F238E27FC236}">
                <a16:creationId xmlns:a16="http://schemas.microsoft.com/office/drawing/2014/main" id="{F9DF673A-4587-CC40-82AB-D255454808D7}"/>
              </a:ext>
            </a:extLst>
          </p:cNvPr>
          <p:cNvSpPr/>
          <p:nvPr/>
        </p:nvSpPr>
        <p:spPr>
          <a:xfrm>
            <a:off x="3277434" y="3300539"/>
            <a:ext cx="5637121"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 About Dates</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4" name="TextBox 13">
            <a:extLst>
              <a:ext uri="{FF2B5EF4-FFF2-40B4-BE49-F238E27FC236}">
                <a16:creationId xmlns:a16="http://schemas.microsoft.com/office/drawing/2014/main" id="{D1DA5804-D709-2446-A207-D3D86AB79488}"/>
              </a:ext>
            </a:extLst>
          </p:cNvPr>
          <p:cNvSpPr txBox="1"/>
          <p:nvPr/>
        </p:nvSpPr>
        <p:spPr>
          <a:xfrm>
            <a:off x="2983409" y="2528833"/>
            <a:ext cx="6225173"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Authors  |  </a:t>
            </a:r>
            <a:r>
              <a:rPr lang="en-US" sz="2400" dirty="0">
                <a:solidFill>
                  <a:srgbClr val="5F76AC"/>
                </a:solidFill>
                <a:latin typeface="Times New Roman" panose="02020603050405020304" pitchFamily="18" charset="0"/>
                <a:cs typeface="Times New Roman" panose="02020603050405020304" pitchFamily="18" charset="0"/>
              </a:rPr>
              <a:t>Dates (9.13-9.17)</a:t>
            </a:r>
            <a:r>
              <a:rPr lang="en-US" sz="2400" dirty="0">
                <a:latin typeface="Times New Roman" panose="02020603050405020304" pitchFamily="18" charset="0"/>
                <a:cs typeface="Times New Roman" panose="02020603050405020304" pitchFamily="18" charset="0"/>
              </a:rPr>
              <a:t>  |  Titles  |  Sources</a:t>
            </a:r>
          </a:p>
        </p:txBody>
      </p:sp>
      <p:sp>
        <p:nvSpPr>
          <p:cNvPr id="15" name="TextBox 14">
            <a:extLst>
              <a:ext uri="{FF2B5EF4-FFF2-40B4-BE49-F238E27FC236}">
                <a16:creationId xmlns:a16="http://schemas.microsoft.com/office/drawing/2014/main" id="{603A1F63-4860-974E-8849-5231A0B6E298}"/>
              </a:ext>
            </a:extLst>
          </p:cNvPr>
          <p:cNvSpPr txBox="1"/>
          <p:nvPr/>
        </p:nvSpPr>
        <p:spPr>
          <a:xfrm>
            <a:off x="1274058" y="3867503"/>
            <a:ext cx="9643872" cy="2554545"/>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 not use </a:t>
            </a:r>
            <a:r>
              <a:rPr lang="en-US" sz="2000" dirty="0">
                <a:solidFill>
                  <a:schemeClr val="accent1"/>
                </a:solidFill>
                <a:latin typeface="Times New Roman" panose="02020603050405020304" pitchFamily="18" charset="0"/>
                <a:cs typeface="Times New Roman" panose="02020603050405020304" pitchFamily="18" charset="0"/>
              </a:rPr>
              <a:t>“retrieved from” </a:t>
            </a:r>
            <a:r>
              <a:rPr lang="en-US" sz="2000" dirty="0">
                <a:latin typeface="Times New Roman" panose="02020603050405020304" pitchFamily="18" charset="0"/>
                <a:cs typeface="Times New Roman" panose="02020603050405020304" pitchFamily="18" charset="0"/>
              </a:rPr>
              <a:t>or</a:t>
            </a:r>
            <a:r>
              <a:rPr lang="en-US" sz="2000" dirty="0">
                <a:solidFill>
                  <a:schemeClr val="accent1"/>
                </a:solidFill>
                <a:latin typeface="Times New Roman" panose="02020603050405020304" pitchFamily="18" charset="0"/>
                <a:cs typeface="Times New Roman" panose="02020603050405020304" pitchFamily="18" charset="0"/>
              </a:rPr>
              <a:t> “accessed on” </a:t>
            </a:r>
            <a:r>
              <a:rPr lang="en-US" sz="2000" dirty="0">
                <a:latin typeface="Times New Roman" panose="02020603050405020304" pitchFamily="18" charset="0"/>
                <a:cs typeface="Times New Roman" panose="02020603050405020304" pitchFamily="18" charset="0"/>
              </a:rPr>
              <a:t>dates</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unless citing an unarchived (i.e., less stable) work that is likely or meant to change</a:t>
            </a:r>
          </a:p>
          <a:p>
            <a:pPr marL="342900" lvl="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Most references include only the year of publication, but works that are published more often may include year, month, and day.</a:t>
            </a:r>
          </a:p>
          <a:p>
            <a:pPr marL="342900" lvl="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the publication date is unknown or cannot be determined, write “n.d.” in parentheses with no spaces.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Gagnon (n.d.) or (Gagnon, n.d.)</a:t>
            </a:r>
          </a:p>
        </p:txBody>
      </p:sp>
      <p:sp>
        <p:nvSpPr>
          <p:cNvPr id="10" name="TextBox 9">
            <a:extLst>
              <a:ext uri="{FF2B5EF4-FFF2-40B4-BE49-F238E27FC236}">
                <a16:creationId xmlns:a16="http://schemas.microsoft.com/office/drawing/2014/main" id="{267E368B-30B7-6841-9FD9-DDE423580797}"/>
              </a:ext>
            </a:extLst>
          </p:cNvPr>
          <p:cNvSpPr txBox="1"/>
          <p:nvPr/>
        </p:nvSpPr>
        <p:spPr>
          <a:xfrm>
            <a:off x="73152" y="6402508"/>
            <a:ext cx="438912" cy="369332"/>
          </a:xfrm>
          <a:prstGeom prst="rect">
            <a:avLst/>
          </a:prstGeom>
          <a:noFill/>
        </p:spPr>
        <p:txBody>
          <a:bodyPr wrap="square" rtlCol="0">
            <a:spAutoFit/>
          </a:bodyPr>
          <a:lstStyle/>
          <a:p>
            <a:r>
              <a:rPr lang="en-US" dirty="0"/>
              <a:t>22</a:t>
            </a:r>
          </a:p>
        </p:txBody>
      </p:sp>
      <p:sp>
        <p:nvSpPr>
          <p:cNvPr id="12" name="Rectangle 11">
            <a:extLst>
              <a:ext uri="{FF2B5EF4-FFF2-40B4-BE49-F238E27FC236}">
                <a16:creationId xmlns:a16="http://schemas.microsoft.com/office/drawing/2014/main" id="{8EC04B4F-73BC-9542-BD4E-ED96E79B5606}"/>
              </a:ext>
            </a:extLst>
          </p:cNvPr>
          <p:cNvSpPr/>
          <p:nvPr/>
        </p:nvSpPr>
        <p:spPr>
          <a:xfrm>
            <a:off x="2877190" y="1766170"/>
            <a:ext cx="4399716" cy="707886"/>
          </a:xfrm>
          <a:prstGeom prst="rect">
            <a:avLst/>
          </a:prstGeom>
        </p:spPr>
        <p:txBody>
          <a:bodyPr wrap="square" anchor="ctr" anchorCtr="0">
            <a:spAutoFit/>
          </a:bodyPr>
          <a:lstStyle/>
          <a:p>
            <a:r>
              <a:rPr lang="en-US" sz="4000" dirty="0">
                <a:latin typeface="Copperplate" panose="02000504000000020004" pitchFamily="2" charset="77"/>
              </a:rPr>
              <a:t>Chapter Nine  |</a:t>
            </a:r>
            <a:endParaRPr lang="en-US" sz="4000" dirty="0"/>
          </a:p>
        </p:txBody>
      </p:sp>
      <p:sp>
        <p:nvSpPr>
          <p:cNvPr id="16" name="Rectangle 15">
            <a:extLst>
              <a:ext uri="{FF2B5EF4-FFF2-40B4-BE49-F238E27FC236}">
                <a16:creationId xmlns:a16="http://schemas.microsoft.com/office/drawing/2014/main" id="{4CA1B878-6A0E-824D-A881-4E013C2EACB0}"/>
              </a:ext>
            </a:extLst>
          </p:cNvPr>
          <p:cNvSpPr/>
          <p:nvPr/>
        </p:nvSpPr>
        <p:spPr>
          <a:xfrm>
            <a:off x="7052364" y="1880051"/>
            <a:ext cx="2324675"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List</a:t>
            </a:r>
          </a:p>
        </p:txBody>
      </p:sp>
    </p:spTree>
    <p:extLst>
      <p:ext uri="{BB962C8B-B14F-4D97-AF65-F5344CB8AC3E}">
        <p14:creationId xmlns:p14="http://schemas.microsoft.com/office/powerpoint/2010/main" val="1324144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3" name="Rectangle 12">
            <a:extLst>
              <a:ext uri="{FF2B5EF4-FFF2-40B4-BE49-F238E27FC236}">
                <a16:creationId xmlns:a16="http://schemas.microsoft.com/office/drawing/2014/main" id="{F9DF673A-4587-CC40-82AB-D255454808D7}"/>
              </a:ext>
            </a:extLst>
          </p:cNvPr>
          <p:cNvSpPr/>
          <p:nvPr/>
        </p:nvSpPr>
        <p:spPr>
          <a:xfrm>
            <a:off x="3307383" y="3102155"/>
            <a:ext cx="557723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 About Titles</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4" name="TextBox 13">
            <a:extLst>
              <a:ext uri="{FF2B5EF4-FFF2-40B4-BE49-F238E27FC236}">
                <a16:creationId xmlns:a16="http://schemas.microsoft.com/office/drawing/2014/main" id="{D1DA5804-D709-2446-A207-D3D86AB79488}"/>
              </a:ext>
            </a:extLst>
          </p:cNvPr>
          <p:cNvSpPr txBox="1"/>
          <p:nvPr/>
        </p:nvSpPr>
        <p:spPr>
          <a:xfrm>
            <a:off x="2983413" y="2489445"/>
            <a:ext cx="6225173"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Authors  |  Dates  |  </a:t>
            </a:r>
            <a:r>
              <a:rPr lang="en-US" sz="2400" dirty="0">
                <a:solidFill>
                  <a:schemeClr val="accent4">
                    <a:lumMod val="75000"/>
                  </a:schemeClr>
                </a:solidFill>
                <a:latin typeface="Times New Roman" panose="02020603050405020304" pitchFamily="18" charset="0"/>
                <a:cs typeface="Times New Roman" panose="02020603050405020304" pitchFamily="18" charset="0"/>
              </a:rPr>
              <a:t>Titles (9.18-9.22)  </a:t>
            </a:r>
            <a:r>
              <a:rPr lang="en-US" sz="2400" dirty="0">
                <a:latin typeface="Times New Roman" panose="02020603050405020304" pitchFamily="18" charset="0"/>
                <a:cs typeface="Times New Roman" panose="02020603050405020304" pitchFamily="18" charset="0"/>
              </a:rPr>
              <a:t>|  Sources</a:t>
            </a:r>
          </a:p>
        </p:txBody>
      </p:sp>
      <p:sp>
        <p:nvSpPr>
          <p:cNvPr id="15" name="TextBox 14">
            <a:extLst>
              <a:ext uri="{FF2B5EF4-FFF2-40B4-BE49-F238E27FC236}">
                <a16:creationId xmlns:a16="http://schemas.microsoft.com/office/drawing/2014/main" id="{603A1F63-4860-974E-8849-5231A0B6E298}"/>
              </a:ext>
            </a:extLst>
          </p:cNvPr>
          <p:cNvSpPr txBox="1"/>
          <p:nvPr/>
        </p:nvSpPr>
        <p:spPr>
          <a:xfrm>
            <a:off x="749806" y="3613757"/>
            <a:ext cx="10692385" cy="3170099"/>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works that stand alone (e.g., books, reports, webpages and websites), italicize the title, and capitalize it using sentence case</a:t>
            </a:r>
          </a:p>
          <a:p>
            <a:pPr marL="800100" lvl="1" indent="-342900">
              <a:buFont typeface="Arial" panose="020B0604020202020204" pitchFamily="34" charset="0"/>
              <a:buChar char="•"/>
            </a:pPr>
            <a:r>
              <a:rPr lang="en-US" sz="2000" i="1" dirty="0">
                <a:solidFill>
                  <a:srgbClr val="5F76AC"/>
                </a:solidFill>
                <a:latin typeface="Times New Roman" panose="02020603050405020304" pitchFamily="18" charset="0"/>
                <a:cs typeface="Times New Roman" panose="02020603050405020304" pitchFamily="18" charset="0"/>
              </a:rPr>
              <a:t>Adoption-specific therapy: A guide to helping adopted children and their families thrive.</a:t>
            </a:r>
          </a:p>
          <a:p>
            <a:pPr lvl="1"/>
            <a:endParaRPr lang="en-US" sz="1000" i="1"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works that are part of a greater whole (e.g., journal articles, edited book chapters), do not italicize the title or enclose in quotes; capitalize it using sentence case</a:t>
            </a:r>
          </a:p>
          <a:p>
            <a:pPr marL="800100" lvl="1" indent="-342900">
              <a:buFont typeface="Arial" panose="020B0604020202020204" pitchFamily="34" charset="0"/>
              <a:buChar char="•"/>
            </a:pPr>
            <a:r>
              <a:rPr lang="en-US" sz="2000" dirty="0">
                <a:solidFill>
                  <a:srgbClr val="5F76AC"/>
                </a:solidFill>
                <a:latin typeface="Times New Roman" panose="02020603050405020304" pitchFamily="18" charset="0"/>
                <a:cs typeface="Times New Roman" panose="02020603050405020304" pitchFamily="18" charset="0"/>
              </a:rPr>
              <a:t>The virtue gap in humor: Exploring benevolent and corrective humor.</a:t>
            </a:r>
          </a:p>
          <a:p>
            <a:pPr marL="342900" lvl="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standalone works, enclose in parentheses after the title any additional information given (e.g., edition, report number, volume).</a:t>
            </a:r>
          </a:p>
          <a:p>
            <a:pPr marL="800100" lvl="1" indent="-342900">
              <a:buFont typeface="Arial" panose="020B0604020202020204" pitchFamily="34" charset="0"/>
              <a:buChar char="•"/>
            </a:pPr>
            <a:r>
              <a:rPr lang="en-US" sz="2000" i="1" dirty="0">
                <a:solidFill>
                  <a:srgbClr val="5F76AC"/>
                </a:solidFill>
                <a:latin typeface="Times New Roman" panose="02020603050405020304" pitchFamily="18" charset="0"/>
                <a:cs typeface="Times New Roman" panose="02020603050405020304" pitchFamily="18" charset="0"/>
              </a:rPr>
              <a:t>Nursing: A concept-based approach to learning </a:t>
            </a:r>
            <a:r>
              <a:rPr lang="en-US" sz="2000" dirty="0">
                <a:solidFill>
                  <a:srgbClr val="5F76AC"/>
                </a:solidFill>
                <a:latin typeface="Times New Roman" panose="02020603050405020304" pitchFamily="18" charset="0"/>
                <a:cs typeface="Times New Roman" panose="02020603050405020304" pitchFamily="18" charset="0"/>
              </a:rPr>
              <a:t>(2</a:t>
            </a:r>
            <a:r>
              <a:rPr lang="en-US" sz="2000" baseline="30000" dirty="0">
                <a:solidFill>
                  <a:srgbClr val="5F76AC"/>
                </a:solidFill>
                <a:latin typeface="Times New Roman" panose="02020603050405020304" pitchFamily="18" charset="0"/>
                <a:cs typeface="Times New Roman" panose="02020603050405020304" pitchFamily="18" charset="0"/>
              </a:rPr>
              <a:t>nd</a:t>
            </a:r>
            <a:r>
              <a:rPr lang="en-US" sz="2000" dirty="0">
                <a:solidFill>
                  <a:srgbClr val="5F76AC"/>
                </a:solidFill>
                <a:latin typeface="Times New Roman" panose="02020603050405020304" pitchFamily="18" charset="0"/>
                <a:cs typeface="Times New Roman" panose="02020603050405020304" pitchFamily="18" charset="0"/>
              </a:rPr>
              <a:t> ed., Vol. 1)</a:t>
            </a:r>
          </a:p>
        </p:txBody>
      </p:sp>
      <p:sp>
        <p:nvSpPr>
          <p:cNvPr id="10" name="TextBox 9">
            <a:extLst>
              <a:ext uri="{FF2B5EF4-FFF2-40B4-BE49-F238E27FC236}">
                <a16:creationId xmlns:a16="http://schemas.microsoft.com/office/drawing/2014/main" id="{30C1A487-DC8E-3D46-B2EF-7FF57041892E}"/>
              </a:ext>
            </a:extLst>
          </p:cNvPr>
          <p:cNvSpPr txBox="1"/>
          <p:nvPr/>
        </p:nvSpPr>
        <p:spPr>
          <a:xfrm>
            <a:off x="73152" y="6402508"/>
            <a:ext cx="438912" cy="369332"/>
          </a:xfrm>
          <a:prstGeom prst="rect">
            <a:avLst/>
          </a:prstGeom>
          <a:noFill/>
        </p:spPr>
        <p:txBody>
          <a:bodyPr wrap="square" rtlCol="0">
            <a:spAutoFit/>
          </a:bodyPr>
          <a:lstStyle/>
          <a:p>
            <a:r>
              <a:rPr lang="en-US" dirty="0"/>
              <a:t>23</a:t>
            </a:r>
          </a:p>
        </p:txBody>
      </p:sp>
      <p:sp>
        <p:nvSpPr>
          <p:cNvPr id="12" name="Rectangle 11">
            <a:extLst>
              <a:ext uri="{FF2B5EF4-FFF2-40B4-BE49-F238E27FC236}">
                <a16:creationId xmlns:a16="http://schemas.microsoft.com/office/drawing/2014/main" id="{4E5C91A5-F079-754E-A8E6-E5BCC28F1AA7}"/>
              </a:ext>
            </a:extLst>
          </p:cNvPr>
          <p:cNvSpPr/>
          <p:nvPr/>
        </p:nvSpPr>
        <p:spPr>
          <a:xfrm>
            <a:off x="2877190" y="1766170"/>
            <a:ext cx="4399716" cy="707886"/>
          </a:xfrm>
          <a:prstGeom prst="rect">
            <a:avLst/>
          </a:prstGeom>
        </p:spPr>
        <p:txBody>
          <a:bodyPr wrap="square" anchor="ctr" anchorCtr="0">
            <a:spAutoFit/>
          </a:bodyPr>
          <a:lstStyle/>
          <a:p>
            <a:r>
              <a:rPr lang="en-US" sz="4000" dirty="0">
                <a:latin typeface="Copperplate" panose="02000504000000020004" pitchFamily="2" charset="77"/>
              </a:rPr>
              <a:t>Chapter Nine  |</a:t>
            </a:r>
            <a:endParaRPr lang="en-US" sz="4000" dirty="0"/>
          </a:p>
        </p:txBody>
      </p:sp>
      <p:sp>
        <p:nvSpPr>
          <p:cNvPr id="16" name="Rectangle 15">
            <a:extLst>
              <a:ext uri="{FF2B5EF4-FFF2-40B4-BE49-F238E27FC236}">
                <a16:creationId xmlns:a16="http://schemas.microsoft.com/office/drawing/2014/main" id="{BBE49F0F-36D2-E241-9FCA-9C3B5D146693}"/>
              </a:ext>
            </a:extLst>
          </p:cNvPr>
          <p:cNvSpPr/>
          <p:nvPr/>
        </p:nvSpPr>
        <p:spPr>
          <a:xfrm>
            <a:off x="7052364" y="1880051"/>
            <a:ext cx="2324675"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List</a:t>
            </a:r>
          </a:p>
        </p:txBody>
      </p:sp>
    </p:spTree>
    <p:extLst>
      <p:ext uri="{BB962C8B-B14F-4D97-AF65-F5344CB8AC3E}">
        <p14:creationId xmlns:p14="http://schemas.microsoft.com/office/powerpoint/2010/main" val="796681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3" name="Rectangle 12">
            <a:extLst>
              <a:ext uri="{FF2B5EF4-FFF2-40B4-BE49-F238E27FC236}">
                <a16:creationId xmlns:a16="http://schemas.microsoft.com/office/drawing/2014/main" id="{F9DF673A-4587-CC40-82AB-D255454808D7}"/>
              </a:ext>
            </a:extLst>
          </p:cNvPr>
          <p:cNvSpPr/>
          <p:nvPr/>
        </p:nvSpPr>
        <p:spPr>
          <a:xfrm>
            <a:off x="3185805" y="2872743"/>
            <a:ext cx="592194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 About Sources</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4" name="TextBox 13">
            <a:extLst>
              <a:ext uri="{FF2B5EF4-FFF2-40B4-BE49-F238E27FC236}">
                <a16:creationId xmlns:a16="http://schemas.microsoft.com/office/drawing/2014/main" id="{D1DA5804-D709-2446-A207-D3D86AB79488}"/>
              </a:ext>
            </a:extLst>
          </p:cNvPr>
          <p:cNvSpPr txBox="1"/>
          <p:nvPr/>
        </p:nvSpPr>
        <p:spPr>
          <a:xfrm>
            <a:off x="2983412" y="2411078"/>
            <a:ext cx="6225173"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Authors  |  Dates  |  Titles  |  </a:t>
            </a:r>
            <a:r>
              <a:rPr lang="en-US" sz="2400" dirty="0">
                <a:solidFill>
                  <a:schemeClr val="accent6">
                    <a:lumMod val="75000"/>
                  </a:schemeClr>
                </a:solidFill>
                <a:latin typeface="Times New Roman" panose="02020603050405020304" pitchFamily="18" charset="0"/>
                <a:cs typeface="Times New Roman" panose="02020603050405020304" pitchFamily="18" charset="0"/>
              </a:rPr>
              <a:t>Sources (9.23-9.37)</a:t>
            </a:r>
          </a:p>
        </p:txBody>
      </p:sp>
      <p:sp>
        <p:nvSpPr>
          <p:cNvPr id="15" name="TextBox 14">
            <a:extLst>
              <a:ext uri="{FF2B5EF4-FFF2-40B4-BE49-F238E27FC236}">
                <a16:creationId xmlns:a16="http://schemas.microsoft.com/office/drawing/2014/main" id="{603A1F63-4860-974E-8849-5231A0B6E298}"/>
              </a:ext>
            </a:extLst>
          </p:cNvPr>
          <p:cNvSpPr txBox="1"/>
          <p:nvPr/>
        </p:nvSpPr>
        <p:spPr>
          <a:xfrm>
            <a:off x="714313" y="3382361"/>
            <a:ext cx="11180064" cy="2954655"/>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 not include publisher location information in the reference</a:t>
            </a:r>
          </a:p>
          <a:p>
            <a:pPr marL="800100" lvl="1" indent="-342900">
              <a:buFont typeface="Arial" panose="020B0604020202020204" pitchFamily="34" charset="0"/>
              <a:buChar char="•"/>
            </a:pPr>
            <a:r>
              <a:rPr lang="en-US" dirty="0">
                <a:solidFill>
                  <a:srgbClr val="5F76AC"/>
                </a:solidFill>
                <a:latin typeface="Times New Roman" panose="02020603050405020304" pitchFamily="18" charset="0"/>
                <a:cs typeface="Times New Roman" panose="02020603050405020304" pitchFamily="18" charset="0"/>
              </a:rPr>
              <a:t>Bernstein, D. A.</a:t>
            </a:r>
            <a:r>
              <a:rPr lang="en-US" sz="1050" dirty="0">
                <a:solidFill>
                  <a:srgbClr val="5F76AC"/>
                </a:solidFill>
                <a:latin typeface="Times New Roman" panose="02020603050405020304" pitchFamily="18" charset="0"/>
                <a:cs typeface="Times New Roman" panose="02020603050405020304" pitchFamily="18" charset="0"/>
              </a:rPr>
              <a:t> </a:t>
            </a:r>
            <a:r>
              <a:rPr lang="en-US" dirty="0">
                <a:solidFill>
                  <a:srgbClr val="5F76AC"/>
                </a:solidFill>
                <a:latin typeface="Times New Roman" panose="02020603050405020304" pitchFamily="18" charset="0"/>
                <a:cs typeface="Times New Roman" panose="02020603050405020304" pitchFamily="18" charset="0"/>
              </a:rPr>
              <a:t>, &amp; </a:t>
            </a:r>
            <a:r>
              <a:rPr lang="en-US" dirty="0" err="1">
                <a:solidFill>
                  <a:srgbClr val="5F76AC"/>
                </a:solidFill>
                <a:latin typeface="Times New Roman" panose="02020603050405020304" pitchFamily="18" charset="0"/>
                <a:cs typeface="Times New Roman" panose="02020603050405020304" pitchFamily="18" charset="0"/>
              </a:rPr>
              <a:t>Borkovec</a:t>
            </a:r>
            <a:r>
              <a:rPr lang="en-US" dirty="0">
                <a:solidFill>
                  <a:srgbClr val="5F76AC"/>
                </a:solidFill>
                <a:latin typeface="Times New Roman" panose="02020603050405020304" pitchFamily="18" charset="0"/>
                <a:cs typeface="Times New Roman" panose="02020603050405020304" pitchFamily="18" charset="0"/>
              </a:rPr>
              <a:t>, T. D. (1973). </a:t>
            </a:r>
            <a:r>
              <a:rPr lang="en-US" i="1" dirty="0">
                <a:solidFill>
                  <a:srgbClr val="5F76AC"/>
                </a:solidFill>
                <a:latin typeface="Times New Roman" panose="02020603050405020304" pitchFamily="18" charset="0"/>
                <a:cs typeface="Times New Roman" panose="02020603050405020304" pitchFamily="18" charset="0"/>
              </a:rPr>
              <a:t>Progressive relaxation training: A manual for the helping professions</a:t>
            </a:r>
            <a:r>
              <a:rPr lang="en-US" dirty="0">
                <a:solidFill>
                  <a:srgbClr val="5F76AC"/>
                </a:solidFill>
                <a:latin typeface="Times New Roman" panose="02020603050405020304" pitchFamily="18" charset="0"/>
                <a:cs typeface="Times New Roman" panose="02020603050405020304" pitchFamily="18" charset="0"/>
              </a:rPr>
              <a:t>. Research Press.</a:t>
            </a:r>
            <a:endParaRPr lang="en-US" sz="2000" dirty="0">
              <a:solidFill>
                <a:srgbClr val="5F76AC"/>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endParaRPr lang="en-US" sz="10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Include a location only for works associated with a specific location (e.g., a conference presentation)</a:t>
            </a:r>
          </a:p>
          <a:p>
            <a:endParaRPr lang="en-US" sz="10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 not include Inc., Ltd., LLC, etc., in the publisher name</a:t>
            </a:r>
          </a:p>
          <a:p>
            <a:pPr marL="342900" lvl="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When the author is the same as the publisher, omit the publisher from the reference</a:t>
            </a:r>
          </a:p>
          <a:p>
            <a:pPr marL="800100" lvl="1" indent="-342900">
              <a:buFont typeface="Arial" panose="020B0604020202020204" pitchFamily="34" charset="0"/>
              <a:buChar char="•"/>
            </a:pPr>
            <a:r>
              <a:rPr lang="en-US" dirty="0">
                <a:solidFill>
                  <a:srgbClr val="5F76AC"/>
                </a:solidFill>
                <a:latin typeface="Times New Roman" panose="02020603050405020304" pitchFamily="18" charset="0"/>
                <a:cs typeface="Times New Roman" panose="02020603050405020304" pitchFamily="18" charset="0"/>
              </a:rPr>
              <a:t>American Psychiatric Association. (2013). </a:t>
            </a:r>
            <a:r>
              <a:rPr lang="en-US" i="1" dirty="0">
                <a:solidFill>
                  <a:srgbClr val="5F76AC"/>
                </a:solidFill>
                <a:latin typeface="Times New Roman" panose="02020603050405020304" pitchFamily="18" charset="0"/>
                <a:cs typeface="Times New Roman" panose="02020603050405020304" pitchFamily="18" charset="0"/>
              </a:rPr>
              <a:t>Diagnostic and statistical manual of mental disorders</a:t>
            </a:r>
            <a:r>
              <a:rPr lang="en-US" dirty="0">
                <a:solidFill>
                  <a:srgbClr val="5F76AC"/>
                </a:solidFill>
                <a:latin typeface="Times New Roman" panose="02020603050405020304" pitchFamily="18" charset="0"/>
                <a:cs typeface="Times New Roman" panose="02020603050405020304" pitchFamily="18" charset="0"/>
              </a:rPr>
              <a:t> (5</a:t>
            </a:r>
            <a:r>
              <a:rPr lang="en-US" baseline="30000" dirty="0">
                <a:solidFill>
                  <a:srgbClr val="5F76AC"/>
                </a:solidFill>
                <a:latin typeface="Times New Roman" panose="02020603050405020304" pitchFamily="18" charset="0"/>
                <a:cs typeface="Times New Roman" panose="02020603050405020304" pitchFamily="18" charset="0"/>
              </a:rPr>
              <a:t>th</a:t>
            </a:r>
            <a:r>
              <a:rPr lang="en-US" dirty="0">
                <a:solidFill>
                  <a:srgbClr val="5F76AC"/>
                </a:solidFill>
                <a:latin typeface="Times New Roman" panose="02020603050405020304" pitchFamily="18" charset="0"/>
                <a:cs typeface="Times New Roman" panose="02020603050405020304" pitchFamily="18" charset="0"/>
              </a:rPr>
              <a:t> ed.). https://doi.org.........</a:t>
            </a:r>
            <a:endParaRPr lang="en-US"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0D761036-9F86-8347-93CF-6CEFA384E286}"/>
              </a:ext>
            </a:extLst>
          </p:cNvPr>
          <p:cNvSpPr/>
          <p:nvPr/>
        </p:nvSpPr>
        <p:spPr>
          <a:xfrm>
            <a:off x="182878" y="6337016"/>
            <a:ext cx="11826240" cy="369332"/>
          </a:xfrm>
          <a:prstGeom prst="rect">
            <a:avLst/>
          </a:prstGeom>
        </p:spPr>
        <p:txBody>
          <a:bodyPr wrap="square">
            <a:spAutoFit/>
          </a:bodyPr>
          <a:lstStyle/>
          <a:p>
            <a:r>
              <a:rPr lang="en-US" i="1" dirty="0">
                <a:latin typeface="Times New Roman" panose="02020603050405020304" pitchFamily="18" charset="0"/>
                <a:cs typeface="Times New Roman" panose="02020603050405020304" pitchFamily="18" charset="0"/>
              </a:rPr>
              <a:t>(Note: examples of how to cite specific types of sources in your references will be provided in the slides related to chapter ten.)</a:t>
            </a:r>
            <a:endParaRPr lang="en-US"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90DDF3E6-BF32-AD42-9E11-04984D22C3BB}"/>
              </a:ext>
            </a:extLst>
          </p:cNvPr>
          <p:cNvSpPr/>
          <p:nvPr/>
        </p:nvSpPr>
        <p:spPr>
          <a:xfrm>
            <a:off x="2877190" y="1766170"/>
            <a:ext cx="4399716" cy="707886"/>
          </a:xfrm>
          <a:prstGeom prst="rect">
            <a:avLst/>
          </a:prstGeom>
        </p:spPr>
        <p:txBody>
          <a:bodyPr wrap="square" anchor="ctr" anchorCtr="0">
            <a:spAutoFit/>
          </a:bodyPr>
          <a:lstStyle/>
          <a:p>
            <a:r>
              <a:rPr lang="en-US" sz="4000" dirty="0">
                <a:latin typeface="Copperplate" panose="02000504000000020004" pitchFamily="2" charset="77"/>
              </a:rPr>
              <a:t>Chapter Nine  |</a:t>
            </a:r>
            <a:endParaRPr lang="en-US" sz="4000" dirty="0"/>
          </a:p>
        </p:txBody>
      </p:sp>
      <p:sp>
        <p:nvSpPr>
          <p:cNvPr id="17" name="Rectangle 16">
            <a:extLst>
              <a:ext uri="{FF2B5EF4-FFF2-40B4-BE49-F238E27FC236}">
                <a16:creationId xmlns:a16="http://schemas.microsoft.com/office/drawing/2014/main" id="{5B8AB92A-E4CC-8642-A223-E96696C444FE}"/>
              </a:ext>
            </a:extLst>
          </p:cNvPr>
          <p:cNvSpPr/>
          <p:nvPr/>
        </p:nvSpPr>
        <p:spPr>
          <a:xfrm>
            <a:off x="7052364" y="1880051"/>
            <a:ext cx="2324675"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List</a:t>
            </a:r>
          </a:p>
        </p:txBody>
      </p:sp>
    </p:spTree>
    <p:extLst>
      <p:ext uri="{BB962C8B-B14F-4D97-AF65-F5344CB8AC3E}">
        <p14:creationId xmlns:p14="http://schemas.microsoft.com/office/powerpoint/2010/main" val="3513080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3"/>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4"/>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5"/>
          <a:srcRect l="16322"/>
          <a:stretch/>
        </p:blipFill>
        <p:spPr>
          <a:xfrm>
            <a:off x="9152497" y="0"/>
            <a:ext cx="3060619" cy="1766170"/>
          </a:xfrm>
          <a:prstGeom prst="rect">
            <a:avLst/>
          </a:prstGeom>
        </p:spPr>
      </p:pic>
      <p:sp>
        <p:nvSpPr>
          <p:cNvPr id="14" name="TextBox 13">
            <a:extLst>
              <a:ext uri="{FF2B5EF4-FFF2-40B4-BE49-F238E27FC236}">
                <a16:creationId xmlns:a16="http://schemas.microsoft.com/office/drawing/2014/main" id="{D1DA5804-D709-2446-A207-D3D86AB79488}"/>
              </a:ext>
            </a:extLst>
          </p:cNvPr>
          <p:cNvSpPr txBox="1"/>
          <p:nvPr/>
        </p:nvSpPr>
        <p:spPr>
          <a:xfrm>
            <a:off x="2983412" y="2411078"/>
            <a:ext cx="6225173"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Authors  |  Dates  |  Titles  |  </a:t>
            </a:r>
            <a:r>
              <a:rPr lang="en-US" sz="2400" dirty="0">
                <a:solidFill>
                  <a:schemeClr val="accent6">
                    <a:lumMod val="75000"/>
                  </a:schemeClr>
                </a:solidFill>
                <a:latin typeface="Times New Roman" panose="02020603050405020304" pitchFamily="18" charset="0"/>
                <a:cs typeface="Times New Roman" panose="02020603050405020304" pitchFamily="18" charset="0"/>
              </a:rPr>
              <a:t>Sources (9.23-9.37)</a:t>
            </a:r>
          </a:p>
        </p:txBody>
      </p:sp>
      <p:sp>
        <p:nvSpPr>
          <p:cNvPr id="6" name="Rectangle 5">
            <a:extLst>
              <a:ext uri="{FF2B5EF4-FFF2-40B4-BE49-F238E27FC236}">
                <a16:creationId xmlns:a16="http://schemas.microsoft.com/office/drawing/2014/main" id="{BD98CC59-6E89-BB49-8F02-29CECE5F04A7}"/>
              </a:ext>
            </a:extLst>
          </p:cNvPr>
          <p:cNvSpPr/>
          <p:nvPr/>
        </p:nvSpPr>
        <p:spPr>
          <a:xfrm>
            <a:off x="2244157" y="2888131"/>
            <a:ext cx="7744428" cy="461665"/>
          </a:xfrm>
          <a:prstGeom prst="rect">
            <a:avLst/>
          </a:prstGeom>
        </p:spPr>
        <p:txBody>
          <a:bodyPr wrap="none">
            <a:spAutoFit/>
          </a:bodyPr>
          <a:lstStyle/>
          <a:p>
            <a:pPr lvl="0" algn="ctr"/>
            <a:r>
              <a:rPr lang="en-US" sz="2400" dirty="0">
                <a:latin typeface="Times New Roman" panose="02020603050405020304" pitchFamily="18" charset="0"/>
                <a:cs typeface="Times New Roman" panose="02020603050405020304" pitchFamily="18" charset="0"/>
              </a:rPr>
              <a:t>When to include DOIs and URLs in your reference list (9.34)</a:t>
            </a:r>
            <a:endParaRPr lang="en-US" sz="2400" dirty="0">
              <a:solidFill>
                <a:srgbClr val="5F76AC"/>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F29F676-0918-4A44-936A-DD2B7EAFC106}"/>
              </a:ext>
            </a:extLst>
          </p:cNvPr>
          <p:cNvSpPr/>
          <p:nvPr/>
        </p:nvSpPr>
        <p:spPr>
          <a:xfrm rot="20444910">
            <a:off x="129312" y="2439481"/>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76C0D1B5-C98A-1A43-9ECD-E7BF586CD730}"/>
              </a:ext>
            </a:extLst>
          </p:cNvPr>
          <p:cNvPicPr>
            <a:picLocks noChangeAspect="1"/>
          </p:cNvPicPr>
          <p:nvPr/>
        </p:nvPicPr>
        <p:blipFill>
          <a:blip r:embed="rId6"/>
          <a:stretch>
            <a:fillRect/>
          </a:stretch>
        </p:blipFill>
        <p:spPr>
          <a:xfrm rot="20469776">
            <a:off x="1952912" y="2020874"/>
            <a:ext cx="517827" cy="523221"/>
          </a:xfrm>
          <a:prstGeom prst="rect">
            <a:avLst/>
          </a:prstGeom>
        </p:spPr>
      </p:pic>
      <p:graphicFrame>
        <p:nvGraphicFramePr>
          <p:cNvPr id="8" name="Table 7">
            <a:extLst>
              <a:ext uri="{FF2B5EF4-FFF2-40B4-BE49-F238E27FC236}">
                <a16:creationId xmlns:a16="http://schemas.microsoft.com/office/drawing/2014/main" id="{E0BF8F4C-88FA-4D44-BD27-C7FE9AD665D6}"/>
              </a:ext>
            </a:extLst>
          </p:cNvPr>
          <p:cNvGraphicFramePr>
            <a:graphicFrameLocks noGrp="1"/>
          </p:cNvGraphicFramePr>
          <p:nvPr>
            <p:extLst>
              <p:ext uri="{D42A27DB-BD31-4B8C-83A1-F6EECF244321}">
                <p14:modId xmlns:p14="http://schemas.microsoft.com/office/powerpoint/2010/main" val="4242435323"/>
              </p:ext>
            </p:extLst>
          </p:nvPr>
        </p:nvGraphicFramePr>
        <p:xfrm>
          <a:off x="361746" y="3477601"/>
          <a:ext cx="11509250" cy="3261272"/>
        </p:xfrm>
        <a:graphic>
          <a:graphicData uri="http://schemas.openxmlformats.org/drawingml/2006/table">
            <a:tbl>
              <a:tblPr firstRow="1" firstCol="1" bandRow="1">
                <a:tableStyleId>{5C22544A-7EE6-4342-B048-85BDC9FD1C3A}</a:tableStyleId>
              </a:tblPr>
              <a:tblGrid>
                <a:gridCol w="2889506">
                  <a:extLst>
                    <a:ext uri="{9D8B030D-6E8A-4147-A177-3AD203B41FA5}">
                      <a16:colId xmlns:a16="http://schemas.microsoft.com/office/drawing/2014/main" val="2952338817"/>
                    </a:ext>
                  </a:extLst>
                </a:gridCol>
                <a:gridCol w="3308044">
                  <a:extLst>
                    <a:ext uri="{9D8B030D-6E8A-4147-A177-3AD203B41FA5}">
                      <a16:colId xmlns:a16="http://schemas.microsoft.com/office/drawing/2014/main" val="861245584"/>
                    </a:ext>
                  </a:extLst>
                </a:gridCol>
                <a:gridCol w="5311700">
                  <a:extLst>
                    <a:ext uri="{9D8B030D-6E8A-4147-A177-3AD203B41FA5}">
                      <a16:colId xmlns:a16="http://schemas.microsoft.com/office/drawing/2014/main" val="1458464992"/>
                    </a:ext>
                  </a:extLst>
                </a:gridCol>
              </a:tblGrid>
              <a:tr h="244225">
                <a:tc>
                  <a:txBody>
                    <a:bodyPr/>
                    <a:lstStyle/>
                    <a:p>
                      <a:pPr marL="0" marR="0" algn="ctr">
                        <a:spcBef>
                          <a:spcPts val="0"/>
                        </a:spcBef>
                        <a:spcAft>
                          <a:spcPts val="0"/>
                        </a:spcAft>
                      </a:pPr>
                      <a:r>
                        <a:rPr lang="en-US" sz="1800" dirty="0">
                          <a:effectLst/>
                        </a:rPr>
                        <a:t>Online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Specific Type of Source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What to Include in Reference List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2336514"/>
                  </a:ext>
                </a:extLst>
              </a:tr>
              <a:tr h="488449">
                <a:tc>
                  <a:txBody>
                    <a:bodyPr/>
                    <a:lstStyle/>
                    <a:p>
                      <a:pPr marL="0" marR="0">
                        <a:spcBef>
                          <a:spcPts val="0"/>
                        </a:spcBef>
                        <a:spcAft>
                          <a:spcPts val="0"/>
                        </a:spcAft>
                      </a:pPr>
                      <a:r>
                        <a:rPr lang="en-US" sz="1800" dirty="0">
                          <a:effectLst/>
                        </a:rPr>
                        <a:t>… has a DOI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All types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(online/print)</a:t>
                      </a:r>
                    </a:p>
                  </a:txBody>
                  <a:tcPr marL="68580" marR="68580" marT="0" marB="0"/>
                </a:tc>
                <a:tc>
                  <a:txBody>
                    <a:bodyPr/>
                    <a:lstStyle/>
                    <a:p>
                      <a:pPr marL="0" marR="0">
                        <a:spcBef>
                          <a:spcPts val="0"/>
                        </a:spcBef>
                        <a:spcAft>
                          <a:spcPts val="0"/>
                        </a:spcAft>
                      </a:pPr>
                      <a:r>
                        <a:rPr lang="en-US" sz="1800" dirty="0">
                          <a:effectLst/>
                        </a:rPr>
                        <a:t>Include DOI regardless of whether you used the online or print version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6495485"/>
                  </a:ext>
                </a:extLst>
              </a:tr>
              <a:tr h="244225">
                <a:tc>
                  <a:txBody>
                    <a:bodyPr/>
                    <a:lstStyle/>
                    <a:p>
                      <a:pPr marL="0" marR="0">
                        <a:spcBef>
                          <a:spcPts val="0"/>
                        </a:spcBef>
                        <a:spcAft>
                          <a:spcPts val="0"/>
                        </a:spcAft>
                      </a:pPr>
                      <a:r>
                        <a:rPr lang="en-US" sz="1800">
                          <a:effectLst/>
                        </a:rPr>
                        <a:t>… has no DOI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Print</a:t>
                      </a:r>
                    </a:p>
                  </a:txBody>
                  <a:tcPr marL="68580" marR="68580" marT="0" marB="0"/>
                </a:tc>
                <a:tc>
                  <a:txBody>
                    <a:bodyPr/>
                    <a:lstStyle/>
                    <a:p>
                      <a:pPr marL="0" marR="0">
                        <a:spcBef>
                          <a:spcPts val="0"/>
                        </a:spcBef>
                        <a:spcAft>
                          <a:spcPts val="0"/>
                        </a:spcAft>
                      </a:pPr>
                      <a:r>
                        <a:rPr lang="en-US" sz="1800" dirty="0">
                          <a:effectLst/>
                        </a:rPr>
                        <a:t>Do not include a DOI or URL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4952566"/>
                  </a:ext>
                </a:extLst>
              </a:tr>
              <a:tr h="244225">
                <a:tc>
                  <a:txBody>
                    <a:bodyPr/>
                    <a:lstStyle/>
                    <a:p>
                      <a:pPr marL="0" marR="0">
                        <a:spcBef>
                          <a:spcPts val="0"/>
                        </a:spcBef>
                        <a:spcAft>
                          <a:spcPts val="0"/>
                        </a:spcAft>
                      </a:pPr>
                      <a:r>
                        <a:rPr lang="en-US" sz="1800">
                          <a:effectLst/>
                        </a:rPr>
                        <a:t>… includes both DOI and URL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a:effectLst/>
                        </a:rPr>
                        <a:t>Online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Include only the DOI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6870862"/>
                  </a:ext>
                </a:extLst>
              </a:tr>
              <a:tr h="244225">
                <a:tc>
                  <a:txBody>
                    <a:bodyPr/>
                    <a:lstStyle/>
                    <a:p>
                      <a:pPr marL="0" marR="0">
                        <a:spcBef>
                          <a:spcPts val="0"/>
                        </a:spcBef>
                        <a:spcAft>
                          <a:spcPts val="0"/>
                        </a:spcAft>
                      </a:pPr>
                      <a:r>
                        <a:rPr lang="en-US" sz="1800" dirty="0">
                          <a:effectLst/>
                        </a:rPr>
                        <a:t>… has a URL but no DOI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effectLst/>
                        </a:rPr>
                        <a:t>Websites</a:t>
                      </a:r>
                      <a:r>
                        <a:rPr lang="en-US" sz="1800" dirty="0">
                          <a:effectLst/>
                        </a:rPr>
                        <a:t> (excluding databases)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Provide URL (as long as link works for readers)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0315125"/>
                  </a:ext>
                </a:extLst>
              </a:tr>
              <a:tr h="244225">
                <a:tc>
                  <a:txBody>
                    <a:bodyPr/>
                    <a:lstStyle/>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effectLst/>
                        </a:rPr>
                        <a:t>Academic research databases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Do not include URL or database information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0116130"/>
                  </a:ext>
                </a:extLst>
              </a:tr>
              <a:tr h="488449">
                <a:tc>
                  <a:txBody>
                    <a:bodyPr/>
                    <a:lstStyle/>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effectLst/>
                        </a:rPr>
                        <a:t>Databases</a:t>
                      </a:r>
                      <a:r>
                        <a:rPr lang="en-US" sz="1800" dirty="0">
                          <a:effectLst/>
                        </a:rPr>
                        <a:t> (either proprietary or have limited circulation)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Include the name of the database and the name of the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1139626"/>
                  </a:ext>
                </a:extLst>
              </a:tr>
              <a:tr h="303943">
                <a:tc>
                  <a:txBody>
                    <a:bodyPr/>
                    <a:lstStyle/>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effectLst/>
                        </a:rPr>
                        <a:t>Database that requires login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Provide URL of database or login page instead of URL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5821433"/>
                  </a:ext>
                </a:extLst>
              </a:tr>
              <a:tr h="488449">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effectLst/>
                        </a:rPr>
                        <a:t>URL link no longer works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Follow guidelines for works with no source (9.37)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8766538"/>
                  </a:ext>
                </a:extLst>
              </a:tr>
            </a:tbl>
          </a:graphicData>
        </a:graphic>
      </p:graphicFrame>
      <p:sp>
        <p:nvSpPr>
          <p:cNvPr id="13" name="Rectangle 12">
            <a:extLst>
              <a:ext uri="{FF2B5EF4-FFF2-40B4-BE49-F238E27FC236}">
                <a16:creationId xmlns:a16="http://schemas.microsoft.com/office/drawing/2014/main" id="{A7D3EEB6-BF4F-CD49-A1CE-FB4163451A04}"/>
              </a:ext>
            </a:extLst>
          </p:cNvPr>
          <p:cNvSpPr/>
          <p:nvPr/>
        </p:nvSpPr>
        <p:spPr>
          <a:xfrm>
            <a:off x="2877190" y="1766170"/>
            <a:ext cx="4399716" cy="707886"/>
          </a:xfrm>
          <a:prstGeom prst="rect">
            <a:avLst/>
          </a:prstGeom>
        </p:spPr>
        <p:txBody>
          <a:bodyPr wrap="square" anchor="ctr" anchorCtr="0">
            <a:spAutoFit/>
          </a:bodyPr>
          <a:lstStyle/>
          <a:p>
            <a:r>
              <a:rPr lang="en-US" sz="4000" dirty="0">
                <a:latin typeface="Copperplate" panose="02000504000000020004" pitchFamily="2" charset="77"/>
              </a:rPr>
              <a:t>Chapter Nine  |</a:t>
            </a:r>
            <a:endParaRPr lang="en-US" sz="4000" dirty="0"/>
          </a:p>
        </p:txBody>
      </p:sp>
      <p:sp>
        <p:nvSpPr>
          <p:cNvPr id="15" name="Rectangle 14">
            <a:extLst>
              <a:ext uri="{FF2B5EF4-FFF2-40B4-BE49-F238E27FC236}">
                <a16:creationId xmlns:a16="http://schemas.microsoft.com/office/drawing/2014/main" id="{0375119B-4F0C-164C-B6C5-209D3E973316}"/>
              </a:ext>
            </a:extLst>
          </p:cNvPr>
          <p:cNvSpPr/>
          <p:nvPr/>
        </p:nvSpPr>
        <p:spPr>
          <a:xfrm>
            <a:off x="7052364" y="1880051"/>
            <a:ext cx="2324675"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List</a:t>
            </a:r>
          </a:p>
        </p:txBody>
      </p:sp>
    </p:spTree>
    <p:extLst>
      <p:ext uri="{BB962C8B-B14F-4D97-AF65-F5344CB8AC3E}">
        <p14:creationId xmlns:p14="http://schemas.microsoft.com/office/powerpoint/2010/main" val="3383227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602608" y="1814078"/>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2" name="Rectangle 1">
            <a:extLst>
              <a:ext uri="{FF2B5EF4-FFF2-40B4-BE49-F238E27FC236}">
                <a16:creationId xmlns:a16="http://schemas.microsoft.com/office/drawing/2014/main" id="{13421F71-748E-8A4F-A4E8-72DFC3477BF5}"/>
              </a:ext>
            </a:extLst>
          </p:cNvPr>
          <p:cNvSpPr/>
          <p:nvPr/>
        </p:nvSpPr>
        <p:spPr>
          <a:xfrm>
            <a:off x="6627471" y="1915858"/>
            <a:ext cx="3220753"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Examples</a:t>
            </a:r>
          </a:p>
        </p:txBody>
      </p:sp>
      <p:sp>
        <p:nvSpPr>
          <p:cNvPr id="3" name="Rectangle 2">
            <a:extLst>
              <a:ext uri="{FF2B5EF4-FFF2-40B4-BE49-F238E27FC236}">
                <a16:creationId xmlns:a16="http://schemas.microsoft.com/office/drawing/2014/main" id="{EC309869-A59C-8C48-9481-CFB9C2CA001B}"/>
              </a:ext>
            </a:extLst>
          </p:cNvPr>
          <p:cNvSpPr/>
          <p:nvPr/>
        </p:nvSpPr>
        <p:spPr>
          <a:xfrm>
            <a:off x="2130006" y="2459049"/>
            <a:ext cx="7997952" cy="707886"/>
          </a:xfrm>
          <a:prstGeom prst="rect">
            <a:avLst/>
          </a:prstGeom>
        </p:spPr>
        <p:txBody>
          <a:bodyPr wrap="square">
            <a:spAutoFit/>
          </a:bodyPr>
          <a:lstStyle/>
          <a:p>
            <a:pPr algn="ctr"/>
            <a:r>
              <a:rPr lang="en-US" sz="2000" i="1" dirty="0">
                <a:latin typeface="Times New Roman" panose="02020603050405020304" pitchFamily="18" charset="0"/>
                <a:cs typeface="Times New Roman" panose="02020603050405020304" pitchFamily="18" charset="0"/>
              </a:rPr>
              <a:t>Chapter ten provides examples of references in APA Style and their corresponding in-text citations.</a:t>
            </a:r>
          </a:p>
        </p:txBody>
      </p:sp>
      <p:sp>
        <p:nvSpPr>
          <p:cNvPr id="10" name="Rectangle 9">
            <a:extLst>
              <a:ext uri="{FF2B5EF4-FFF2-40B4-BE49-F238E27FC236}">
                <a16:creationId xmlns:a16="http://schemas.microsoft.com/office/drawing/2014/main" id="{F376BBFC-E56D-084B-80D4-74FD08F65DB1}"/>
              </a:ext>
            </a:extLst>
          </p:cNvPr>
          <p:cNvSpPr/>
          <p:nvPr/>
        </p:nvSpPr>
        <p:spPr>
          <a:xfrm rot="20718056">
            <a:off x="177566" y="5052440"/>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29D3EC8B-22CE-0440-9AB0-050B52EA9A5E}"/>
              </a:ext>
            </a:extLst>
          </p:cNvPr>
          <p:cNvPicPr>
            <a:picLocks noChangeAspect="1"/>
          </p:cNvPicPr>
          <p:nvPr/>
        </p:nvPicPr>
        <p:blipFill>
          <a:blip r:embed="rId5"/>
          <a:stretch>
            <a:fillRect/>
          </a:stretch>
        </p:blipFill>
        <p:spPr>
          <a:xfrm rot="20718056">
            <a:off x="2026873" y="4728248"/>
            <a:ext cx="517827" cy="523221"/>
          </a:xfrm>
          <a:prstGeom prst="rect">
            <a:avLst/>
          </a:prstGeom>
        </p:spPr>
      </p:pic>
      <p:sp>
        <p:nvSpPr>
          <p:cNvPr id="6" name="Rectangle 5">
            <a:extLst>
              <a:ext uri="{FF2B5EF4-FFF2-40B4-BE49-F238E27FC236}">
                <a16:creationId xmlns:a16="http://schemas.microsoft.com/office/drawing/2014/main" id="{AF172099-416E-FA47-BEF9-E619DAC8C180}"/>
              </a:ext>
            </a:extLst>
          </p:cNvPr>
          <p:cNvSpPr/>
          <p:nvPr/>
        </p:nvSpPr>
        <p:spPr>
          <a:xfrm>
            <a:off x="512064" y="3424396"/>
            <a:ext cx="1914741" cy="830997"/>
          </a:xfrm>
          <a:prstGeom prst="rect">
            <a:avLst/>
          </a:prstGeom>
        </p:spPr>
        <p:txBody>
          <a:bodyPr wrap="square">
            <a:spAutoFit/>
          </a:bodyPr>
          <a:lstStyle/>
          <a:p>
            <a:pPr lvl="0" algn="r"/>
            <a:r>
              <a:rPr lang="en-US" sz="2400" dirty="0">
                <a:latin typeface="Times New Roman" panose="02020603050405020304" pitchFamily="18" charset="0"/>
                <a:cs typeface="Times New Roman" panose="02020603050405020304" pitchFamily="18" charset="0"/>
              </a:rPr>
              <a:t>Chapter ten provides:</a:t>
            </a:r>
          </a:p>
        </p:txBody>
      </p:sp>
      <p:sp>
        <p:nvSpPr>
          <p:cNvPr id="13" name="TextBox 12">
            <a:extLst>
              <a:ext uri="{FF2B5EF4-FFF2-40B4-BE49-F238E27FC236}">
                <a16:creationId xmlns:a16="http://schemas.microsoft.com/office/drawing/2014/main" id="{2B54DF4B-7E76-D740-B552-A6C85A14548A}"/>
              </a:ext>
            </a:extLst>
          </p:cNvPr>
          <p:cNvSpPr txBox="1"/>
          <p:nvPr/>
        </p:nvSpPr>
        <p:spPr>
          <a:xfrm>
            <a:off x="73152" y="6402508"/>
            <a:ext cx="438912" cy="369332"/>
          </a:xfrm>
          <a:prstGeom prst="rect">
            <a:avLst/>
          </a:prstGeom>
          <a:noFill/>
        </p:spPr>
        <p:txBody>
          <a:bodyPr wrap="square" rtlCol="0">
            <a:spAutoFit/>
          </a:bodyPr>
          <a:lstStyle/>
          <a:p>
            <a:r>
              <a:rPr lang="en-US" dirty="0"/>
              <a:t>26</a:t>
            </a:r>
          </a:p>
        </p:txBody>
      </p:sp>
      <p:sp>
        <p:nvSpPr>
          <p:cNvPr id="14" name="TextBox 13">
            <a:extLst>
              <a:ext uri="{FF2B5EF4-FFF2-40B4-BE49-F238E27FC236}">
                <a16:creationId xmlns:a16="http://schemas.microsoft.com/office/drawing/2014/main" id="{9315EBD4-5556-0F41-B76E-BFF383E23B98}"/>
              </a:ext>
            </a:extLst>
          </p:cNvPr>
          <p:cNvSpPr txBox="1"/>
          <p:nvPr/>
        </p:nvSpPr>
        <p:spPr>
          <a:xfrm>
            <a:off x="2602608" y="3460615"/>
            <a:ext cx="9138288" cy="3262432"/>
          </a:xfrm>
          <a:prstGeom prst="rect">
            <a:avLst/>
          </a:prstGeom>
          <a:noFill/>
        </p:spPr>
        <p:txBody>
          <a:bodyPr wrap="square" rtlCol="0">
            <a:spAutoFit/>
          </a:bodyPr>
          <a:lstStyle/>
          <a:p>
            <a:pPr marL="238125" lvl="0" indent="-238125">
              <a:buFont typeface="Arial" panose="020B0604020202020204" pitchFamily="34" charset="0"/>
              <a:buChar char="•"/>
            </a:pPr>
            <a:r>
              <a:rPr lang="en-US" sz="2200" dirty="0">
                <a:solidFill>
                  <a:srgbClr val="5F76AC"/>
                </a:solidFill>
                <a:latin typeface="Times New Roman" panose="02020603050405020304" pitchFamily="18" charset="0"/>
                <a:cs typeface="Times New Roman" panose="02020603050405020304" pitchFamily="18" charset="0"/>
              </a:rPr>
              <a:t>more than 100 examples </a:t>
            </a:r>
            <a:r>
              <a:rPr lang="en-US" sz="2200" dirty="0">
                <a:latin typeface="Times New Roman" panose="02020603050405020304" pitchFamily="18" charset="0"/>
                <a:cs typeface="Times New Roman" panose="02020603050405020304" pitchFamily="18" charset="0"/>
              </a:rPr>
              <a:t>of APA Style references grouped by category (e.g., periodicals, books, book chapters, reports, dissertations, social media, websites, etc.)</a:t>
            </a:r>
          </a:p>
          <a:p>
            <a:pPr marL="238125" lvl="0" indent="-238125"/>
            <a:endParaRPr lang="en-US" sz="1000" dirty="0">
              <a:latin typeface="Times New Roman" panose="02020603050405020304" pitchFamily="18" charset="0"/>
              <a:cs typeface="Times New Roman" panose="02020603050405020304" pitchFamily="18" charset="0"/>
            </a:endParaRPr>
          </a:p>
          <a:p>
            <a:pPr marL="238125" lvl="0" indent="-238125">
              <a:buFont typeface="Arial" panose="020B0604020202020204" pitchFamily="34" charset="0"/>
              <a:buChar char="•"/>
            </a:pPr>
            <a:r>
              <a:rPr lang="en-US" sz="2200" dirty="0">
                <a:solidFill>
                  <a:srgbClr val="5F76AC"/>
                </a:solidFill>
                <a:latin typeface="Times New Roman" panose="02020603050405020304" pitchFamily="18" charset="0"/>
                <a:cs typeface="Times New Roman" panose="02020603050405020304" pitchFamily="18" charset="0"/>
              </a:rPr>
              <a:t>templates in each category </a:t>
            </a:r>
            <a:r>
              <a:rPr lang="en-US" sz="2200" dirty="0">
                <a:latin typeface="Times New Roman" panose="02020603050405020304" pitchFamily="18" charset="0"/>
                <a:cs typeface="Times New Roman" panose="02020603050405020304" pitchFamily="18" charset="0"/>
              </a:rPr>
              <a:t>so readers can understand the building blocks needed to create a reference for any type of work </a:t>
            </a:r>
          </a:p>
          <a:p>
            <a:pPr marL="238125" lvl="0" indent="-238125"/>
            <a:endParaRPr lang="en-US" sz="1000" dirty="0">
              <a:latin typeface="Times New Roman" panose="02020603050405020304" pitchFamily="18" charset="0"/>
              <a:cs typeface="Times New Roman" panose="02020603050405020304" pitchFamily="18" charset="0"/>
            </a:endParaRPr>
          </a:p>
          <a:p>
            <a:pPr marL="238125" lvl="0" indent="-238125">
              <a:buFont typeface="Arial" panose="020B0604020202020204" pitchFamily="34" charset="0"/>
              <a:buChar char="•"/>
            </a:pPr>
            <a:r>
              <a:rPr lang="en-US" sz="2200" dirty="0">
                <a:solidFill>
                  <a:srgbClr val="5F76AC"/>
                </a:solidFill>
                <a:latin typeface="Times New Roman" panose="02020603050405020304" pitchFamily="18" charset="0"/>
                <a:cs typeface="Times New Roman" panose="02020603050405020304" pitchFamily="18" charset="0"/>
              </a:rPr>
              <a:t>corresponding parenthetical and narrative in-text citation</a:t>
            </a:r>
            <a:r>
              <a:rPr lang="en-US" sz="2200" dirty="0">
                <a:solidFill>
                  <a:schemeClr val="accent1"/>
                </a:solidFill>
                <a:latin typeface="Times New Roman" panose="02020603050405020304" pitchFamily="18" charset="0"/>
                <a:cs typeface="Times New Roman" panose="02020603050405020304" pitchFamily="18" charset="0"/>
              </a:rPr>
              <a:t>s </a:t>
            </a:r>
            <a:r>
              <a:rPr lang="en-US" sz="2200" dirty="0">
                <a:latin typeface="Times New Roman" panose="02020603050405020304" pitchFamily="18" charset="0"/>
                <a:cs typeface="Times New Roman" panose="02020603050405020304" pitchFamily="18" charset="0"/>
              </a:rPr>
              <a:t>for each reference</a:t>
            </a:r>
          </a:p>
          <a:p>
            <a:pPr marL="238125" lvl="0" indent="-238125">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238125" lvl="0" indent="-238125">
              <a:buFont typeface="Arial" panose="020B0604020202020204" pitchFamily="34" charset="0"/>
              <a:buChar char="•"/>
            </a:pPr>
            <a:r>
              <a:rPr lang="en-US" sz="2200" dirty="0">
                <a:solidFill>
                  <a:srgbClr val="5F76AC"/>
                </a:solidFill>
                <a:latin typeface="Times New Roman" panose="02020603050405020304" pitchFamily="18" charset="0"/>
                <a:ea typeface="Calibri" panose="020F0502020204030204" pitchFamily="34" charset="0"/>
                <a:cs typeface="Times New Roman" panose="02020603050405020304" pitchFamily="18" charset="0"/>
              </a:rPr>
              <a:t>examples of variations </a:t>
            </a:r>
            <a:r>
              <a:rPr lang="en-US" sz="2200" dirty="0">
                <a:latin typeface="Times New Roman" panose="02020603050405020304" pitchFamily="18" charset="0"/>
                <a:ea typeface="Calibri" panose="020F0502020204030204" pitchFamily="34" charset="0"/>
                <a:cs typeface="Times New Roman" panose="02020603050405020304" pitchFamily="18" charset="0"/>
              </a:rPr>
              <a:t>when the author, date, title, or sources are atypical (see index pages 314-316 in chapter ten)</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2869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8" name="Rectangle 7">
            <a:extLst>
              <a:ext uri="{FF2B5EF4-FFF2-40B4-BE49-F238E27FC236}">
                <a16:creationId xmlns:a16="http://schemas.microsoft.com/office/drawing/2014/main" id="{3B3F954E-DA5D-1140-9DA0-27A9F95D95A1}"/>
              </a:ext>
            </a:extLst>
          </p:cNvPr>
          <p:cNvSpPr/>
          <p:nvPr/>
        </p:nvSpPr>
        <p:spPr>
          <a:xfrm>
            <a:off x="3384544" y="2395927"/>
            <a:ext cx="5149855"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Periodicals (10.1)</a:t>
            </a:r>
          </a:p>
          <a:p>
            <a:pPr algn="ctr"/>
            <a:r>
              <a:rPr lang="en-US" sz="28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(journals, magazines, newspapers, etc.)</a:t>
            </a:r>
          </a:p>
        </p:txBody>
      </p:sp>
      <p:graphicFrame>
        <p:nvGraphicFramePr>
          <p:cNvPr id="12" name="Table 11">
            <a:extLst>
              <a:ext uri="{FF2B5EF4-FFF2-40B4-BE49-F238E27FC236}">
                <a16:creationId xmlns:a16="http://schemas.microsoft.com/office/drawing/2014/main" id="{74EE83C0-3241-9E4B-98F5-CA957C37905F}"/>
              </a:ext>
            </a:extLst>
          </p:cNvPr>
          <p:cNvGraphicFramePr>
            <a:graphicFrameLocks noGrp="1"/>
          </p:cNvGraphicFramePr>
          <p:nvPr>
            <p:extLst>
              <p:ext uri="{D42A27DB-BD31-4B8C-83A1-F6EECF244321}">
                <p14:modId xmlns:p14="http://schemas.microsoft.com/office/powerpoint/2010/main" val="196554666"/>
              </p:ext>
            </p:extLst>
          </p:nvPr>
        </p:nvGraphicFramePr>
        <p:xfrm>
          <a:off x="149093" y="3458772"/>
          <a:ext cx="11893811" cy="879524"/>
        </p:xfrm>
        <a:graphic>
          <a:graphicData uri="http://schemas.openxmlformats.org/drawingml/2006/table">
            <a:tbl>
              <a:tblPr firstRow="1" firstCol="1" bandRow="1">
                <a:tableStyleId>{0660B408-B3CF-4A94-85FC-2B1E0A45F4A2}</a:tableStyleId>
              </a:tblPr>
              <a:tblGrid>
                <a:gridCol w="2911100">
                  <a:extLst>
                    <a:ext uri="{9D8B030D-6E8A-4147-A177-3AD203B41FA5}">
                      <a16:colId xmlns:a16="http://schemas.microsoft.com/office/drawing/2014/main" val="1730609542"/>
                    </a:ext>
                  </a:extLst>
                </a:gridCol>
                <a:gridCol w="2274065">
                  <a:extLst>
                    <a:ext uri="{9D8B030D-6E8A-4147-A177-3AD203B41FA5}">
                      <a16:colId xmlns:a16="http://schemas.microsoft.com/office/drawing/2014/main" val="744243858"/>
                    </a:ext>
                  </a:extLst>
                </a:gridCol>
                <a:gridCol w="1524000">
                  <a:extLst>
                    <a:ext uri="{9D8B030D-6E8A-4147-A177-3AD203B41FA5}">
                      <a16:colId xmlns:a16="http://schemas.microsoft.com/office/drawing/2014/main" val="3148983433"/>
                    </a:ext>
                  </a:extLst>
                </a:gridCol>
                <a:gridCol w="3011424">
                  <a:extLst>
                    <a:ext uri="{9D8B030D-6E8A-4147-A177-3AD203B41FA5}">
                      <a16:colId xmlns:a16="http://schemas.microsoft.com/office/drawing/2014/main" val="2380667322"/>
                    </a:ext>
                  </a:extLst>
                </a:gridCol>
                <a:gridCol w="2173222">
                  <a:extLst>
                    <a:ext uri="{9D8B030D-6E8A-4147-A177-3AD203B41FA5}">
                      <a16:colId xmlns:a16="http://schemas.microsoft.com/office/drawing/2014/main" val="2675934897"/>
                    </a:ext>
                  </a:extLst>
                </a:gridCol>
              </a:tblGrid>
              <a:tr h="192336">
                <a:tc>
                  <a:txBody>
                    <a:bodyPr/>
                    <a:lstStyle/>
                    <a:p>
                      <a:pPr marL="0" marR="0" algn="l">
                        <a:spcBef>
                          <a:spcPts val="0"/>
                        </a:spcBef>
                        <a:spcAft>
                          <a:spcPts val="0"/>
                        </a:spcAft>
                      </a:pPr>
                      <a:r>
                        <a:rPr lang="en-US" sz="1800" b="1" dirty="0">
                          <a:effectLst/>
                        </a:rPr>
                        <a:t>Author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Date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Title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spcBef>
                          <a:spcPts val="0"/>
                        </a:spcBef>
                        <a:spcAft>
                          <a:spcPts val="0"/>
                        </a:spcAft>
                      </a:pPr>
                      <a:r>
                        <a:rPr lang="en-US" sz="1800" b="1" dirty="0">
                          <a:effectLst/>
                        </a:rPr>
                        <a:t>Source</a:t>
                      </a:r>
                    </a:p>
                    <a:p>
                      <a:pPr marL="0" marR="0" algn="l">
                        <a:spcBef>
                          <a:spcPts val="0"/>
                        </a:spcBef>
                        <a:spcAft>
                          <a:spcPts val="0"/>
                        </a:spcAft>
                      </a:pPr>
                      <a:r>
                        <a:rPr lang="en-US" sz="1800" b="0" i="1" dirty="0">
                          <a:effectLst/>
                        </a:rPr>
                        <a:t>Periodical Info                               </a:t>
                      </a:r>
                      <a:r>
                        <a:rPr lang="en-US" sz="1800" b="0" i="0" dirty="0">
                          <a:effectLst/>
                        </a:rPr>
                        <a:t>DOI or URL</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284314"/>
                  </a:ext>
                </a:extLst>
              </a:tr>
              <a:tr h="330884">
                <a:tc>
                  <a:txBody>
                    <a:bodyPr/>
                    <a:lstStyle/>
                    <a:p>
                      <a:pPr marL="0" marR="0" algn="l">
                        <a:spcBef>
                          <a:spcPts val="0"/>
                        </a:spcBef>
                        <a:spcAft>
                          <a:spcPts val="0"/>
                        </a:spcAft>
                      </a:pPr>
                      <a:r>
                        <a:rPr lang="en-US" sz="1800" b="0" dirty="0">
                          <a:effectLst/>
                        </a:rPr>
                        <a:t>  Author, A. A., &amp; Author, B. B.</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(2020, January 16).</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Title of article.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1" dirty="0">
                          <a:effectLst/>
                        </a:rPr>
                        <a:t>Title of Periodical</a:t>
                      </a:r>
                      <a:r>
                        <a:rPr lang="en-US" sz="1800" b="0" dirty="0">
                          <a:effectLst/>
                        </a:rPr>
                        <a:t>, 34(2), 5-12.</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https://</a:t>
                      </a:r>
                      <a:r>
                        <a:rPr lang="en-US" sz="1800" b="0" dirty="0" err="1">
                          <a:effectLst/>
                        </a:rPr>
                        <a:t>doi.org</a:t>
                      </a:r>
                      <a:r>
                        <a:rPr lang="en-US" sz="1800" b="0" dirty="0">
                          <a:effectLst/>
                        </a:rPr>
                        <a:t>/</a:t>
                      </a:r>
                      <a:r>
                        <a:rPr lang="en-US" sz="1800" b="0" dirty="0" err="1">
                          <a:effectLst/>
                        </a:rPr>
                        <a:t>xxxx</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976433"/>
                  </a:ext>
                </a:extLst>
              </a:tr>
            </a:tbl>
          </a:graphicData>
        </a:graphic>
      </p:graphicFrame>
      <p:sp>
        <p:nvSpPr>
          <p:cNvPr id="13" name="TextBox 12">
            <a:extLst>
              <a:ext uri="{FF2B5EF4-FFF2-40B4-BE49-F238E27FC236}">
                <a16:creationId xmlns:a16="http://schemas.microsoft.com/office/drawing/2014/main" id="{1CFDD407-1FD7-7949-8E70-D1DC918B7233}"/>
              </a:ext>
            </a:extLst>
          </p:cNvPr>
          <p:cNvSpPr txBox="1"/>
          <p:nvPr/>
        </p:nvSpPr>
        <p:spPr>
          <a:xfrm>
            <a:off x="3069116" y="4638045"/>
            <a:ext cx="8610819" cy="923330"/>
          </a:xfrm>
          <a:prstGeom prst="rect">
            <a:avLst/>
          </a:prstGeom>
          <a:noFill/>
        </p:spPr>
        <p:txBody>
          <a:bodyPr wrap="square" rtlCol="0">
            <a:spAutoFit/>
          </a:bodyPr>
          <a:lstStyle/>
          <a:p>
            <a:pPr marL="458788" lvl="0" indent="-458788"/>
            <a:r>
              <a:rPr lang="en-US" dirty="0">
                <a:latin typeface="Times New Roman" panose="02020603050405020304" pitchFamily="18" charset="0"/>
                <a:cs typeface="Times New Roman" panose="02020603050405020304" pitchFamily="18" charset="0"/>
              </a:rPr>
              <a:t>McCauley, S. M., &amp; Christiansen, M. H. (2019). Language learning as language use: A cross-linguistic model of child language development. </a:t>
            </a:r>
            <a:r>
              <a:rPr lang="en-US" i="1" dirty="0">
                <a:latin typeface="Times New Roman" panose="02020603050405020304" pitchFamily="18" charset="0"/>
                <a:cs typeface="Times New Roman" panose="02020603050405020304" pitchFamily="18" charset="0"/>
              </a:rPr>
              <a:t>Psychological Review, 126</a:t>
            </a:r>
            <a:r>
              <a:rPr lang="en-US" dirty="0">
                <a:latin typeface="Times New Roman" panose="02020603050405020304" pitchFamily="18" charset="0"/>
                <a:cs typeface="Times New Roman" panose="02020603050405020304" pitchFamily="18" charset="0"/>
              </a:rPr>
              <a:t>(1), 1-51. https://</a:t>
            </a:r>
            <a:r>
              <a:rPr lang="en-US" dirty="0" err="1">
                <a:latin typeface="Times New Roman" panose="02020603050405020304" pitchFamily="18" charset="0"/>
                <a:cs typeface="Times New Roman" panose="02020603050405020304" pitchFamily="18" charset="0"/>
              </a:rPr>
              <a:t>doi.org</a:t>
            </a:r>
            <a:r>
              <a:rPr lang="en-US" dirty="0">
                <a:latin typeface="Times New Roman" panose="02020603050405020304" pitchFamily="18" charset="0"/>
                <a:cs typeface="Times New Roman" panose="02020603050405020304" pitchFamily="18" charset="0"/>
              </a:rPr>
              <a:t>/10.1037/rev0000126</a:t>
            </a:r>
          </a:p>
        </p:txBody>
      </p:sp>
      <p:sp>
        <p:nvSpPr>
          <p:cNvPr id="15" name="Rectangle 14">
            <a:extLst>
              <a:ext uri="{FF2B5EF4-FFF2-40B4-BE49-F238E27FC236}">
                <a16:creationId xmlns:a16="http://schemas.microsoft.com/office/drawing/2014/main" id="{72745920-7826-A544-A3A1-95326AD3D932}"/>
              </a:ext>
            </a:extLst>
          </p:cNvPr>
          <p:cNvSpPr/>
          <p:nvPr/>
        </p:nvSpPr>
        <p:spPr>
          <a:xfrm>
            <a:off x="1519750" y="4650237"/>
            <a:ext cx="1371987" cy="369332"/>
          </a:xfrm>
          <a:prstGeom prst="rect">
            <a:avLst/>
          </a:prstGeom>
        </p:spPr>
        <p:txBody>
          <a:bodyPr wrap="square">
            <a:spAutoFit/>
          </a:bodyPr>
          <a:lstStyle/>
          <a:p>
            <a:pPr lvl="0" algn="r"/>
            <a:r>
              <a:rPr lang="en-US" dirty="0">
                <a:latin typeface="Times New Roman" panose="02020603050405020304" pitchFamily="18" charset="0"/>
                <a:cs typeface="Times New Roman" panose="02020603050405020304" pitchFamily="18" charset="0"/>
              </a:rPr>
              <a:t>Example:</a:t>
            </a:r>
          </a:p>
        </p:txBody>
      </p:sp>
      <p:sp>
        <p:nvSpPr>
          <p:cNvPr id="16" name="Rectangle 15">
            <a:extLst>
              <a:ext uri="{FF2B5EF4-FFF2-40B4-BE49-F238E27FC236}">
                <a16:creationId xmlns:a16="http://schemas.microsoft.com/office/drawing/2014/main" id="{5CB580D8-65F7-8D49-A241-0BB91A0D315B}"/>
              </a:ext>
            </a:extLst>
          </p:cNvPr>
          <p:cNvSpPr/>
          <p:nvPr/>
        </p:nvSpPr>
        <p:spPr>
          <a:xfrm>
            <a:off x="623647" y="5633253"/>
            <a:ext cx="2330510"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Parenthetical citation: </a:t>
            </a:r>
            <a:endParaRPr lang="en-US" dirty="0"/>
          </a:p>
        </p:txBody>
      </p:sp>
      <p:sp>
        <p:nvSpPr>
          <p:cNvPr id="17" name="Rectangle 16">
            <a:extLst>
              <a:ext uri="{FF2B5EF4-FFF2-40B4-BE49-F238E27FC236}">
                <a16:creationId xmlns:a16="http://schemas.microsoft.com/office/drawing/2014/main" id="{A0E35BEC-76F8-894C-BEEC-9DF2B16EB2CC}"/>
              </a:ext>
            </a:extLst>
          </p:cNvPr>
          <p:cNvSpPr/>
          <p:nvPr/>
        </p:nvSpPr>
        <p:spPr>
          <a:xfrm>
            <a:off x="974128" y="6117992"/>
            <a:ext cx="1980029"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Narrative citation: </a:t>
            </a:r>
            <a:endParaRPr lang="en-US" dirty="0"/>
          </a:p>
        </p:txBody>
      </p:sp>
      <p:sp>
        <p:nvSpPr>
          <p:cNvPr id="18" name="Rectangle 17">
            <a:extLst>
              <a:ext uri="{FF2B5EF4-FFF2-40B4-BE49-F238E27FC236}">
                <a16:creationId xmlns:a16="http://schemas.microsoft.com/office/drawing/2014/main" id="{6A1E1F12-6EC5-954B-A927-AABC7C6D627E}"/>
              </a:ext>
            </a:extLst>
          </p:cNvPr>
          <p:cNvSpPr/>
          <p:nvPr/>
        </p:nvSpPr>
        <p:spPr>
          <a:xfrm>
            <a:off x="3069116" y="5651328"/>
            <a:ext cx="6096000" cy="369332"/>
          </a:xfrm>
          <a:prstGeom prst="rect">
            <a:avLst/>
          </a:prstGeom>
        </p:spPr>
        <p:txBody>
          <a:bodyPr>
            <a:spAutoFit/>
          </a:bodyPr>
          <a:lstStyle/>
          <a:p>
            <a:pPr lvl="0"/>
            <a:r>
              <a:rPr lang="en-US" dirty="0">
                <a:latin typeface="Times New Roman" panose="02020603050405020304" pitchFamily="18" charset="0"/>
                <a:cs typeface="Times New Roman" panose="02020603050405020304" pitchFamily="18" charset="0"/>
              </a:rPr>
              <a:t>(McCauley &amp; Christensen, 2019)</a:t>
            </a:r>
          </a:p>
        </p:txBody>
      </p:sp>
      <p:sp>
        <p:nvSpPr>
          <p:cNvPr id="19" name="Rectangle 18">
            <a:extLst>
              <a:ext uri="{FF2B5EF4-FFF2-40B4-BE49-F238E27FC236}">
                <a16:creationId xmlns:a16="http://schemas.microsoft.com/office/drawing/2014/main" id="{75C66249-46BF-C346-96C5-739424341603}"/>
              </a:ext>
            </a:extLst>
          </p:cNvPr>
          <p:cNvSpPr/>
          <p:nvPr/>
        </p:nvSpPr>
        <p:spPr>
          <a:xfrm>
            <a:off x="3069116" y="6117992"/>
            <a:ext cx="3422732" cy="369332"/>
          </a:xfrm>
          <a:prstGeom prst="rect">
            <a:avLst/>
          </a:prstGeom>
        </p:spPr>
        <p:txBody>
          <a:bodyPr wrap="none">
            <a:spAutoFit/>
          </a:bodyPr>
          <a:lstStyle/>
          <a:p>
            <a:pPr lvl="0"/>
            <a:r>
              <a:rPr lang="en-US" dirty="0">
                <a:latin typeface="Times New Roman" panose="02020603050405020304" pitchFamily="18" charset="0"/>
                <a:cs typeface="Times New Roman" panose="02020603050405020304" pitchFamily="18" charset="0"/>
              </a:rPr>
              <a:t>McCauley and Christiansen (2019)</a:t>
            </a:r>
            <a:endParaRPr lang="en-US" i="1"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45562472-7438-304A-8876-839E30DC2FC1}"/>
              </a:ext>
            </a:extLst>
          </p:cNvPr>
          <p:cNvSpPr/>
          <p:nvPr/>
        </p:nvSpPr>
        <p:spPr>
          <a:xfrm>
            <a:off x="8697406" y="5503088"/>
            <a:ext cx="2038763" cy="400110"/>
          </a:xfrm>
          <a:prstGeom prst="rect">
            <a:avLst/>
          </a:prstGeom>
        </p:spPr>
        <p:txBody>
          <a:bodyPr wrap="square">
            <a:spAutoFit/>
          </a:bodyPr>
          <a:lstStyle/>
          <a:p>
            <a:pPr algn="ctr"/>
            <a:r>
              <a:rPr lang="en-US" sz="2000" i="1" dirty="0">
                <a:solidFill>
                  <a:srgbClr val="5F76AC"/>
                </a:solidFill>
                <a:latin typeface="Times New Roman" panose="02020603050405020304" pitchFamily="18" charset="0"/>
                <a:cs typeface="Times New Roman" panose="02020603050405020304" pitchFamily="18" charset="0"/>
              </a:rPr>
              <a:t>Helpful Tip </a:t>
            </a:r>
            <a:endParaRPr lang="en-US" sz="2000" dirty="0">
              <a:solidFill>
                <a:srgbClr val="5F76AC"/>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89329372-5DE6-8445-AB0D-01DB839EDF00}"/>
              </a:ext>
            </a:extLst>
          </p:cNvPr>
          <p:cNvPicPr>
            <a:picLocks noChangeAspect="1"/>
          </p:cNvPicPr>
          <p:nvPr/>
        </p:nvPicPr>
        <p:blipFill>
          <a:blip r:embed="rId5"/>
          <a:stretch>
            <a:fillRect/>
          </a:stretch>
        </p:blipFill>
        <p:spPr>
          <a:xfrm>
            <a:off x="10380442" y="5468335"/>
            <a:ext cx="409783" cy="414052"/>
          </a:xfrm>
          <a:prstGeom prst="rect">
            <a:avLst/>
          </a:prstGeom>
        </p:spPr>
      </p:pic>
      <p:sp>
        <p:nvSpPr>
          <p:cNvPr id="22" name="Rectangle 21">
            <a:extLst>
              <a:ext uri="{FF2B5EF4-FFF2-40B4-BE49-F238E27FC236}">
                <a16:creationId xmlns:a16="http://schemas.microsoft.com/office/drawing/2014/main" id="{032545D4-BA87-B04F-B75B-EEFDA181AAC0}"/>
              </a:ext>
            </a:extLst>
          </p:cNvPr>
          <p:cNvSpPr/>
          <p:nvPr/>
        </p:nvSpPr>
        <p:spPr>
          <a:xfrm>
            <a:off x="8113991" y="5861124"/>
            <a:ext cx="3565944" cy="646331"/>
          </a:xfrm>
          <a:prstGeom prst="rect">
            <a:avLst/>
          </a:prstGeom>
        </p:spPr>
        <p:txBody>
          <a:bodyPr wrap="square">
            <a:spAutoFit/>
          </a:bodyPr>
          <a:lstStyle/>
          <a:p>
            <a:pPr lvl="0" algn="ctr"/>
            <a:r>
              <a:rPr lang="en-US" dirty="0">
                <a:latin typeface="Times New Roman" panose="02020603050405020304" pitchFamily="18" charset="0"/>
                <a:cs typeface="Times New Roman" panose="02020603050405020304" pitchFamily="18" charset="0"/>
              </a:rPr>
              <a:t>There are many more examples of periodicals on pp. 317-321</a:t>
            </a:r>
          </a:p>
        </p:txBody>
      </p:sp>
      <p:sp>
        <p:nvSpPr>
          <p:cNvPr id="23" name="TextBox 22">
            <a:extLst>
              <a:ext uri="{FF2B5EF4-FFF2-40B4-BE49-F238E27FC236}">
                <a16:creationId xmlns:a16="http://schemas.microsoft.com/office/drawing/2014/main" id="{50FBD41E-F7F7-074F-9AF4-41D46D2DC1E1}"/>
              </a:ext>
            </a:extLst>
          </p:cNvPr>
          <p:cNvSpPr txBox="1"/>
          <p:nvPr/>
        </p:nvSpPr>
        <p:spPr>
          <a:xfrm>
            <a:off x="73152" y="6402508"/>
            <a:ext cx="438912" cy="369332"/>
          </a:xfrm>
          <a:prstGeom prst="rect">
            <a:avLst/>
          </a:prstGeom>
          <a:noFill/>
        </p:spPr>
        <p:txBody>
          <a:bodyPr wrap="square" rtlCol="0">
            <a:spAutoFit/>
          </a:bodyPr>
          <a:lstStyle/>
          <a:p>
            <a:r>
              <a:rPr lang="en-US" dirty="0"/>
              <a:t>27</a:t>
            </a:r>
          </a:p>
        </p:txBody>
      </p:sp>
      <p:sp>
        <p:nvSpPr>
          <p:cNvPr id="24" name="Rectangle 23">
            <a:extLst>
              <a:ext uri="{FF2B5EF4-FFF2-40B4-BE49-F238E27FC236}">
                <a16:creationId xmlns:a16="http://schemas.microsoft.com/office/drawing/2014/main" id="{5423B579-7C7E-D14E-8E5B-00B1760E252A}"/>
              </a:ext>
            </a:extLst>
          </p:cNvPr>
          <p:cNvSpPr/>
          <p:nvPr/>
        </p:nvSpPr>
        <p:spPr>
          <a:xfrm>
            <a:off x="2602608" y="1814078"/>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25" name="Rectangle 24">
            <a:extLst>
              <a:ext uri="{FF2B5EF4-FFF2-40B4-BE49-F238E27FC236}">
                <a16:creationId xmlns:a16="http://schemas.microsoft.com/office/drawing/2014/main" id="{45C142B9-29D3-9546-97B8-612358557A04}"/>
              </a:ext>
            </a:extLst>
          </p:cNvPr>
          <p:cNvSpPr/>
          <p:nvPr/>
        </p:nvSpPr>
        <p:spPr>
          <a:xfrm>
            <a:off x="6627471" y="1915858"/>
            <a:ext cx="3220753"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Examples</a:t>
            </a:r>
          </a:p>
        </p:txBody>
      </p:sp>
    </p:spTree>
    <p:extLst>
      <p:ext uri="{BB962C8B-B14F-4D97-AF65-F5344CB8AC3E}">
        <p14:creationId xmlns:p14="http://schemas.microsoft.com/office/powerpoint/2010/main" val="668375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8" name="Rectangle 7">
            <a:extLst>
              <a:ext uri="{FF2B5EF4-FFF2-40B4-BE49-F238E27FC236}">
                <a16:creationId xmlns:a16="http://schemas.microsoft.com/office/drawing/2014/main" id="{3B3F954E-DA5D-1140-9DA0-27A9F95D95A1}"/>
              </a:ext>
            </a:extLst>
          </p:cNvPr>
          <p:cNvSpPr/>
          <p:nvPr/>
        </p:nvSpPr>
        <p:spPr>
          <a:xfrm>
            <a:off x="4572986" y="2476644"/>
            <a:ext cx="3046027"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Books (10.2)</a:t>
            </a:r>
          </a:p>
        </p:txBody>
      </p:sp>
      <p:graphicFrame>
        <p:nvGraphicFramePr>
          <p:cNvPr id="12" name="Table 11">
            <a:extLst>
              <a:ext uri="{FF2B5EF4-FFF2-40B4-BE49-F238E27FC236}">
                <a16:creationId xmlns:a16="http://schemas.microsoft.com/office/drawing/2014/main" id="{74EE83C0-3241-9E4B-98F5-CA957C37905F}"/>
              </a:ext>
            </a:extLst>
          </p:cNvPr>
          <p:cNvGraphicFramePr>
            <a:graphicFrameLocks noGrp="1"/>
          </p:cNvGraphicFramePr>
          <p:nvPr>
            <p:extLst>
              <p:ext uri="{D42A27DB-BD31-4B8C-83A1-F6EECF244321}">
                <p14:modId xmlns:p14="http://schemas.microsoft.com/office/powerpoint/2010/main" val="3073163994"/>
              </p:ext>
            </p:extLst>
          </p:nvPr>
        </p:nvGraphicFramePr>
        <p:xfrm>
          <a:off x="556123" y="3066384"/>
          <a:ext cx="11079740" cy="1759048"/>
        </p:xfrm>
        <a:graphic>
          <a:graphicData uri="http://schemas.openxmlformats.org/drawingml/2006/table">
            <a:tbl>
              <a:tblPr firstRow="1" firstCol="1" bandRow="1">
                <a:tableStyleId>{0660B408-B3CF-4A94-85FC-2B1E0A45F4A2}</a:tableStyleId>
              </a:tblPr>
              <a:tblGrid>
                <a:gridCol w="2911099">
                  <a:extLst>
                    <a:ext uri="{9D8B030D-6E8A-4147-A177-3AD203B41FA5}">
                      <a16:colId xmlns:a16="http://schemas.microsoft.com/office/drawing/2014/main" val="1730609542"/>
                    </a:ext>
                  </a:extLst>
                </a:gridCol>
                <a:gridCol w="890016">
                  <a:extLst>
                    <a:ext uri="{9D8B030D-6E8A-4147-A177-3AD203B41FA5}">
                      <a16:colId xmlns:a16="http://schemas.microsoft.com/office/drawing/2014/main" val="744243858"/>
                    </a:ext>
                  </a:extLst>
                </a:gridCol>
                <a:gridCol w="2448842">
                  <a:extLst>
                    <a:ext uri="{9D8B030D-6E8A-4147-A177-3AD203B41FA5}">
                      <a16:colId xmlns:a16="http://schemas.microsoft.com/office/drawing/2014/main" val="3148983433"/>
                    </a:ext>
                  </a:extLst>
                </a:gridCol>
                <a:gridCol w="1936217">
                  <a:extLst>
                    <a:ext uri="{9D8B030D-6E8A-4147-A177-3AD203B41FA5}">
                      <a16:colId xmlns:a16="http://schemas.microsoft.com/office/drawing/2014/main" val="2380667322"/>
                    </a:ext>
                  </a:extLst>
                </a:gridCol>
                <a:gridCol w="2893566">
                  <a:extLst>
                    <a:ext uri="{9D8B030D-6E8A-4147-A177-3AD203B41FA5}">
                      <a16:colId xmlns:a16="http://schemas.microsoft.com/office/drawing/2014/main" val="2675934897"/>
                    </a:ext>
                  </a:extLst>
                </a:gridCol>
              </a:tblGrid>
              <a:tr h="192336">
                <a:tc>
                  <a:txBody>
                    <a:bodyPr/>
                    <a:lstStyle/>
                    <a:p>
                      <a:pPr marL="0" marR="0" algn="l">
                        <a:spcBef>
                          <a:spcPts val="0"/>
                        </a:spcBef>
                        <a:spcAft>
                          <a:spcPts val="0"/>
                        </a:spcAft>
                      </a:pPr>
                      <a:r>
                        <a:rPr lang="en-US" sz="1800" b="1" dirty="0">
                          <a:effectLst/>
                        </a:rPr>
                        <a:t>Author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Date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Title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spcBef>
                          <a:spcPts val="0"/>
                        </a:spcBef>
                        <a:spcAft>
                          <a:spcPts val="0"/>
                        </a:spcAft>
                      </a:pPr>
                      <a:r>
                        <a:rPr lang="en-US" sz="1800" b="1" dirty="0">
                          <a:effectLst/>
                        </a:rPr>
                        <a:t>Source</a:t>
                      </a:r>
                    </a:p>
                    <a:p>
                      <a:pPr marL="0" marR="0" algn="l">
                        <a:spcBef>
                          <a:spcPts val="0"/>
                        </a:spcBef>
                        <a:spcAft>
                          <a:spcPts val="0"/>
                        </a:spcAft>
                      </a:pPr>
                      <a:r>
                        <a:rPr lang="en-US" sz="1800" b="0" i="0" dirty="0">
                          <a:effectLst/>
                        </a:rPr>
                        <a:t>Publisher Info            DOI or URL</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284314"/>
                  </a:ext>
                </a:extLst>
              </a:tr>
              <a:tr h="330884">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  Author, A. 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(2020).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1" dirty="0">
                          <a:effectLst/>
                          <a:latin typeface="Calibri" panose="020F0502020204030204" pitchFamily="34" charset="0"/>
                          <a:ea typeface="Calibri" panose="020F0502020204030204" pitchFamily="34" charset="0"/>
                          <a:cs typeface="Times New Roman" panose="02020603050405020304" pitchFamily="18" charset="0"/>
                        </a:rPr>
                        <a:t>Title of book</a:t>
                      </a:r>
                      <a:r>
                        <a:rPr lang="en-US" sz="1800" b="0" i="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Publisher 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9920481"/>
                  </a:ext>
                </a:extLst>
              </a:tr>
              <a:tr h="330884">
                <a:tc>
                  <a:txBody>
                    <a:bodyPr/>
                    <a:lstStyle/>
                    <a:p>
                      <a:pPr marL="0" marR="0" algn="l">
                        <a:spcBef>
                          <a:spcPts val="0"/>
                        </a:spcBef>
                        <a:spcAft>
                          <a:spcPts val="0"/>
                        </a:spcAft>
                      </a:pPr>
                      <a:r>
                        <a:rPr lang="en-US" sz="1800" b="0" dirty="0">
                          <a:effectLst/>
                        </a:rPr>
                        <a:t>  Author, A. A., &amp; Author, B. B.</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(2020).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1" dirty="0">
                          <a:effectLst/>
                        </a:rPr>
                        <a:t>Title of book </a:t>
                      </a:r>
                      <a:r>
                        <a:rPr lang="en-US" sz="1800" b="0" dirty="0">
                          <a:effectLst/>
                        </a:rPr>
                        <a:t>(2</a:t>
                      </a:r>
                      <a:r>
                        <a:rPr lang="en-US" sz="1800" b="0" baseline="30000" dirty="0">
                          <a:effectLst/>
                        </a:rPr>
                        <a:t>nd</a:t>
                      </a:r>
                      <a:r>
                        <a:rPr lang="en-US" sz="1800" b="0" dirty="0">
                          <a:effectLst/>
                        </a:rPr>
                        <a:t> ed.).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Publisher Name.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https://</a:t>
                      </a:r>
                      <a:r>
                        <a:rPr lang="en-US" sz="1800" b="0" dirty="0" err="1">
                          <a:effectLst/>
                        </a:rPr>
                        <a:t>doi.org</a:t>
                      </a:r>
                      <a:r>
                        <a:rPr lang="en-US" sz="1800" b="0" dirty="0">
                          <a:effectLst/>
                        </a:rPr>
                        <a:t>/</a:t>
                      </a:r>
                      <a:r>
                        <a:rPr lang="en-US" sz="1800" b="0" dirty="0" err="1">
                          <a:effectLst/>
                        </a:rPr>
                        <a:t>xxxx</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976433"/>
                  </a:ext>
                </a:extLst>
              </a:tr>
              <a:tr h="330884">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  Editor, E. E. (Ed.).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(2020).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1" dirty="0">
                          <a:effectLst/>
                          <a:latin typeface="Calibri" panose="020F0502020204030204" pitchFamily="34" charset="0"/>
                          <a:ea typeface="Calibri" panose="020F0502020204030204" pitchFamily="34" charset="0"/>
                          <a:cs typeface="Times New Roman" panose="02020603050405020304" pitchFamily="18" charset="0"/>
                        </a:rPr>
                        <a:t>Title of book </a:t>
                      </a:r>
                      <a:r>
                        <a:rPr lang="en-US" sz="1800" b="0" i="0" dirty="0">
                          <a:effectLst/>
                          <a:latin typeface="Calibri" panose="020F0502020204030204" pitchFamily="34" charset="0"/>
                          <a:ea typeface="Calibri" panose="020F0502020204030204" pitchFamily="34" charset="0"/>
                          <a:cs typeface="Times New Roman" panose="02020603050405020304" pitchFamily="18" charset="0"/>
                        </a:rPr>
                        <a:t>(E. E. Editor, Ed.).</a:t>
                      </a:r>
                      <a:endParaRPr lang="en-US"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Publisher 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5578940"/>
                  </a:ext>
                </a:extLst>
              </a:tr>
            </a:tbl>
          </a:graphicData>
        </a:graphic>
      </p:graphicFrame>
      <p:sp>
        <p:nvSpPr>
          <p:cNvPr id="13" name="TextBox 12">
            <a:extLst>
              <a:ext uri="{FF2B5EF4-FFF2-40B4-BE49-F238E27FC236}">
                <a16:creationId xmlns:a16="http://schemas.microsoft.com/office/drawing/2014/main" id="{1CFDD407-1FD7-7949-8E70-D1DC918B7233}"/>
              </a:ext>
            </a:extLst>
          </p:cNvPr>
          <p:cNvSpPr txBox="1"/>
          <p:nvPr/>
        </p:nvSpPr>
        <p:spPr>
          <a:xfrm>
            <a:off x="3069117" y="5002009"/>
            <a:ext cx="8610819" cy="646331"/>
          </a:xfrm>
          <a:prstGeom prst="rect">
            <a:avLst/>
          </a:prstGeom>
          <a:noFill/>
        </p:spPr>
        <p:txBody>
          <a:bodyPr wrap="square" rtlCol="0">
            <a:spAutoFit/>
          </a:bodyPr>
          <a:lstStyle/>
          <a:p>
            <a:pPr marL="458788" lvl="0" indent="-458788"/>
            <a:r>
              <a:rPr lang="en-US" dirty="0">
                <a:latin typeface="Times New Roman" panose="02020603050405020304" pitchFamily="18" charset="0"/>
                <a:cs typeface="Times New Roman" panose="02020603050405020304" pitchFamily="18" charset="0"/>
              </a:rPr>
              <a:t>Madigan, S. (2019). </a:t>
            </a:r>
            <a:r>
              <a:rPr lang="en-US" i="1" dirty="0">
                <a:latin typeface="Times New Roman" panose="02020603050405020304" pitchFamily="18" charset="0"/>
                <a:cs typeface="Times New Roman" panose="02020603050405020304" pitchFamily="18" charset="0"/>
              </a:rPr>
              <a:t>Narrative therapy</a:t>
            </a:r>
            <a:r>
              <a:rPr lang="en-US" dirty="0">
                <a:latin typeface="Times New Roman" panose="02020603050405020304" pitchFamily="18" charset="0"/>
                <a:cs typeface="Times New Roman" panose="02020603050405020304" pitchFamily="18" charset="0"/>
              </a:rPr>
              <a:t> (2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ed.). American Psychological Association. https://</a:t>
            </a:r>
            <a:r>
              <a:rPr lang="en-US" dirty="0" err="1">
                <a:latin typeface="Times New Roman" panose="02020603050405020304" pitchFamily="18" charset="0"/>
                <a:cs typeface="Times New Roman" panose="02020603050405020304" pitchFamily="18" charset="0"/>
              </a:rPr>
              <a:t>doi.org</a:t>
            </a:r>
            <a:r>
              <a:rPr lang="en-US" dirty="0">
                <a:latin typeface="Times New Roman" panose="02020603050405020304" pitchFamily="18" charset="0"/>
                <a:cs typeface="Times New Roman" panose="02020603050405020304" pitchFamily="18" charset="0"/>
              </a:rPr>
              <a:t>/10.1027</a:t>
            </a:r>
          </a:p>
        </p:txBody>
      </p:sp>
      <p:sp>
        <p:nvSpPr>
          <p:cNvPr id="15" name="Rectangle 14">
            <a:extLst>
              <a:ext uri="{FF2B5EF4-FFF2-40B4-BE49-F238E27FC236}">
                <a16:creationId xmlns:a16="http://schemas.microsoft.com/office/drawing/2014/main" id="{72745920-7826-A544-A3A1-95326AD3D932}"/>
              </a:ext>
            </a:extLst>
          </p:cNvPr>
          <p:cNvSpPr/>
          <p:nvPr/>
        </p:nvSpPr>
        <p:spPr>
          <a:xfrm>
            <a:off x="1519750" y="5002009"/>
            <a:ext cx="1371987" cy="369332"/>
          </a:xfrm>
          <a:prstGeom prst="rect">
            <a:avLst/>
          </a:prstGeom>
        </p:spPr>
        <p:txBody>
          <a:bodyPr wrap="square">
            <a:spAutoFit/>
          </a:bodyPr>
          <a:lstStyle/>
          <a:p>
            <a:pPr lvl="0" algn="r"/>
            <a:r>
              <a:rPr lang="en-US" dirty="0">
                <a:latin typeface="Times New Roman" panose="02020603050405020304" pitchFamily="18" charset="0"/>
                <a:cs typeface="Times New Roman" panose="02020603050405020304" pitchFamily="18" charset="0"/>
              </a:rPr>
              <a:t>Example:</a:t>
            </a:r>
          </a:p>
        </p:txBody>
      </p:sp>
      <p:sp>
        <p:nvSpPr>
          <p:cNvPr id="16" name="Rectangle 15">
            <a:extLst>
              <a:ext uri="{FF2B5EF4-FFF2-40B4-BE49-F238E27FC236}">
                <a16:creationId xmlns:a16="http://schemas.microsoft.com/office/drawing/2014/main" id="{5CB580D8-65F7-8D49-A241-0BB91A0D315B}"/>
              </a:ext>
            </a:extLst>
          </p:cNvPr>
          <p:cNvSpPr/>
          <p:nvPr/>
        </p:nvSpPr>
        <p:spPr>
          <a:xfrm>
            <a:off x="1131287" y="5774038"/>
            <a:ext cx="2330510"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Parenthetical citation: </a:t>
            </a:r>
            <a:endParaRPr lang="en-US" dirty="0"/>
          </a:p>
        </p:txBody>
      </p:sp>
      <p:sp>
        <p:nvSpPr>
          <p:cNvPr id="17" name="Rectangle 16">
            <a:extLst>
              <a:ext uri="{FF2B5EF4-FFF2-40B4-BE49-F238E27FC236}">
                <a16:creationId xmlns:a16="http://schemas.microsoft.com/office/drawing/2014/main" id="{A0E35BEC-76F8-894C-BEEC-9DF2B16EB2CC}"/>
              </a:ext>
            </a:extLst>
          </p:cNvPr>
          <p:cNvSpPr/>
          <p:nvPr/>
        </p:nvSpPr>
        <p:spPr>
          <a:xfrm>
            <a:off x="1481768" y="6258777"/>
            <a:ext cx="1980029"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Narrative citation: </a:t>
            </a:r>
            <a:endParaRPr lang="en-US" dirty="0"/>
          </a:p>
        </p:txBody>
      </p:sp>
      <p:sp>
        <p:nvSpPr>
          <p:cNvPr id="18" name="Rectangle 17">
            <a:extLst>
              <a:ext uri="{FF2B5EF4-FFF2-40B4-BE49-F238E27FC236}">
                <a16:creationId xmlns:a16="http://schemas.microsoft.com/office/drawing/2014/main" id="{6A1E1F12-6EC5-954B-A927-AABC7C6D627E}"/>
              </a:ext>
            </a:extLst>
          </p:cNvPr>
          <p:cNvSpPr/>
          <p:nvPr/>
        </p:nvSpPr>
        <p:spPr>
          <a:xfrm>
            <a:off x="3525666" y="5775400"/>
            <a:ext cx="6096000" cy="369332"/>
          </a:xfrm>
          <a:prstGeom prst="rect">
            <a:avLst/>
          </a:prstGeom>
        </p:spPr>
        <p:txBody>
          <a:bodyPr>
            <a:spAutoFit/>
          </a:bodyPr>
          <a:lstStyle/>
          <a:p>
            <a:pPr lvl="0"/>
            <a:r>
              <a:rPr lang="en-US" dirty="0">
                <a:latin typeface="Times New Roman" panose="02020603050405020304" pitchFamily="18" charset="0"/>
                <a:cs typeface="Times New Roman" panose="02020603050405020304" pitchFamily="18" charset="0"/>
              </a:rPr>
              <a:t>(Burgess, 2019)</a:t>
            </a:r>
          </a:p>
        </p:txBody>
      </p:sp>
      <p:sp>
        <p:nvSpPr>
          <p:cNvPr id="19" name="Rectangle 18">
            <a:extLst>
              <a:ext uri="{FF2B5EF4-FFF2-40B4-BE49-F238E27FC236}">
                <a16:creationId xmlns:a16="http://schemas.microsoft.com/office/drawing/2014/main" id="{75C66249-46BF-C346-96C5-739424341603}"/>
              </a:ext>
            </a:extLst>
          </p:cNvPr>
          <p:cNvSpPr/>
          <p:nvPr/>
        </p:nvSpPr>
        <p:spPr>
          <a:xfrm>
            <a:off x="3576756" y="6258777"/>
            <a:ext cx="1597553" cy="369332"/>
          </a:xfrm>
          <a:prstGeom prst="rect">
            <a:avLst/>
          </a:prstGeom>
        </p:spPr>
        <p:txBody>
          <a:bodyPr wrap="none">
            <a:spAutoFit/>
          </a:bodyPr>
          <a:lstStyle/>
          <a:p>
            <a:pPr lvl="0"/>
            <a:r>
              <a:rPr lang="en-US" dirty="0">
                <a:latin typeface="Times New Roman" panose="02020603050405020304" pitchFamily="18" charset="0"/>
                <a:cs typeface="Times New Roman" panose="02020603050405020304" pitchFamily="18" charset="0"/>
              </a:rPr>
              <a:t>Burgess (2019)</a:t>
            </a:r>
            <a:endParaRPr lang="en-US" i="1"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45562472-7438-304A-8876-839E30DC2FC1}"/>
              </a:ext>
            </a:extLst>
          </p:cNvPr>
          <p:cNvSpPr/>
          <p:nvPr/>
        </p:nvSpPr>
        <p:spPr>
          <a:xfrm>
            <a:off x="8218462" y="5623742"/>
            <a:ext cx="2038763" cy="400110"/>
          </a:xfrm>
          <a:prstGeom prst="rect">
            <a:avLst/>
          </a:prstGeom>
        </p:spPr>
        <p:txBody>
          <a:bodyPr wrap="square">
            <a:spAutoFit/>
          </a:bodyPr>
          <a:lstStyle/>
          <a:p>
            <a:pPr algn="ctr"/>
            <a:r>
              <a:rPr lang="en-US" sz="2000" i="1" dirty="0">
                <a:solidFill>
                  <a:srgbClr val="5F76AC"/>
                </a:solidFill>
                <a:latin typeface="Times New Roman" panose="02020603050405020304" pitchFamily="18" charset="0"/>
                <a:cs typeface="Times New Roman" panose="02020603050405020304" pitchFamily="18" charset="0"/>
              </a:rPr>
              <a:t>Helpful Tip </a:t>
            </a:r>
            <a:endParaRPr lang="en-US" sz="2000" dirty="0">
              <a:solidFill>
                <a:srgbClr val="5F76AC"/>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89329372-5DE6-8445-AB0D-01DB839EDF00}"/>
              </a:ext>
            </a:extLst>
          </p:cNvPr>
          <p:cNvPicPr>
            <a:picLocks noChangeAspect="1"/>
          </p:cNvPicPr>
          <p:nvPr/>
        </p:nvPicPr>
        <p:blipFill>
          <a:blip r:embed="rId5"/>
          <a:stretch>
            <a:fillRect/>
          </a:stretch>
        </p:blipFill>
        <p:spPr>
          <a:xfrm>
            <a:off x="9901498" y="5588989"/>
            <a:ext cx="409783" cy="414052"/>
          </a:xfrm>
          <a:prstGeom prst="rect">
            <a:avLst/>
          </a:prstGeom>
        </p:spPr>
      </p:pic>
      <p:sp>
        <p:nvSpPr>
          <p:cNvPr id="22" name="Rectangle 21">
            <a:extLst>
              <a:ext uri="{FF2B5EF4-FFF2-40B4-BE49-F238E27FC236}">
                <a16:creationId xmlns:a16="http://schemas.microsoft.com/office/drawing/2014/main" id="{032545D4-BA87-B04F-B75B-EEFDA181AAC0}"/>
              </a:ext>
            </a:extLst>
          </p:cNvPr>
          <p:cNvSpPr/>
          <p:nvPr/>
        </p:nvSpPr>
        <p:spPr>
          <a:xfrm>
            <a:off x="7635047" y="5981778"/>
            <a:ext cx="3565944" cy="646331"/>
          </a:xfrm>
          <a:prstGeom prst="rect">
            <a:avLst/>
          </a:prstGeom>
        </p:spPr>
        <p:txBody>
          <a:bodyPr wrap="square">
            <a:spAutoFit/>
          </a:bodyPr>
          <a:lstStyle/>
          <a:p>
            <a:pPr lvl="0" algn="ctr"/>
            <a:r>
              <a:rPr lang="en-US" dirty="0">
                <a:latin typeface="Times New Roman" panose="02020603050405020304" pitchFamily="18" charset="0"/>
                <a:cs typeface="Times New Roman" panose="02020603050405020304" pitchFamily="18" charset="0"/>
              </a:rPr>
              <a:t>There are many more examples of books on pp. 321-325</a:t>
            </a:r>
          </a:p>
        </p:txBody>
      </p:sp>
      <p:sp>
        <p:nvSpPr>
          <p:cNvPr id="23" name="TextBox 22">
            <a:extLst>
              <a:ext uri="{FF2B5EF4-FFF2-40B4-BE49-F238E27FC236}">
                <a16:creationId xmlns:a16="http://schemas.microsoft.com/office/drawing/2014/main" id="{398D025F-FE82-A448-A8FD-F1FA35DAC3B2}"/>
              </a:ext>
            </a:extLst>
          </p:cNvPr>
          <p:cNvSpPr txBox="1"/>
          <p:nvPr/>
        </p:nvSpPr>
        <p:spPr>
          <a:xfrm>
            <a:off x="73152" y="6402508"/>
            <a:ext cx="438912" cy="369332"/>
          </a:xfrm>
          <a:prstGeom prst="rect">
            <a:avLst/>
          </a:prstGeom>
          <a:noFill/>
        </p:spPr>
        <p:txBody>
          <a:bodyPr wrap="square" rtlCol="0">
            <a:spAutoFit/>
          </a:bodyPr>
          <a:lstStyle/>
          <a:p>
            <a:r>
              <a:rPr lang="en-US" dirty="0"/>
              <a:t>28</a:t>
            </a:r>
          </a:p>
        </p:txBody>
      </p:sp>
      <p:sp>
        <p:nvSpPr>
          <p:cNvPr id="24" name="Rectangle 23">
            <a:extLst>
              <a:ext uri="{FF2B5EF4-FFF2-40B4-BE49-F238E27FC236}">
                <a16:creationId xmlns:a16="http://schemas.microsoft.com/office/drawing/2014/main" id="{B8C3542F-E7F5-9040-84FC-A928681A19EC}"/>
              </a:ext>
            </a:extLst>
          </p:cNvPr>
          <p:cNvSpPr/>
          <p:nvPr/>
        </p:nvSpPr>
        <p:spPr>
          <a:xfrm>
            <a:off x="2602608" y="1814078"/>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25" name="Rectangle 24">
            <a:extLst>
              <a:ext uri="{FF2B5EF4-FFF2-40B4-BE49-F238E27FC236}">
                <a16:creationId xmlns:a16="http://schemas.microsoft.com/office/drawing/2014/main" id="{0C7DB721-1E87-8A41-BFC8-C7AC52D5EFD2}"/>
              </a:ext>
            </a:extLst>
          </p:cNvPr>
          <p:cNvSpPr/>
          <p:nvPr/>
        </p:nvSpPr>
        <p:spPr>
          <a:xfrm>
            <a:off x="6627471" y="1915858"/>
            <a:ext cx="3220753"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Examples</a:t>
            </a:r>
          </a:p>
        </p:txBody>
      </p:sp>
    </p:spTree>
    <p:extLst>
      <p:ext uri="{BB962C8B-B14F-4D97-AF65-F5344CB8AC3E}">
        <p14:creationId xmlns:p14="http://schemas.microsoft.com/office/powerpoint/2010/main" val="3780479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8" name="Rectangle 7">
            <a:extLst>
              <a:ext uri="{FF2B5EF4-FFF2-40B4-BE49-F238E27FC236}">
                <a16:creationId xmlns:a16="http://schemas.microsoft.com/office/drawing/2014/main" id="{3B3F954E-DA5D-1140-9DA0-27A9F95D95A1}"/>
              </a:ext>
            </a:extLst>
          </p:cNvPr>
          <p:cNvSpPr/>
          <p:nvPr/>
        </p:nvSpPr>
        <p:spPr>
          <a:xfrm>
            <a:off x="3263345" y="2550783"/>
            <a:ext cx="5665333"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Chapter in Edited Book (10.3)</a:t>
            </a:r>
          </a:p>
        </p:txBody>
      </p:sp>
      <p:graphicFrame>
        <p:nvGraphicFramePr>
          <p:cNvPr id="12" name="Table 11">
            <a:extLst>
              <a:ext uri="{FF2B5EF4-FFF2-40B4-BE49-F238E27FC236}">
                <a16:creationId xmlns:a16="http://schemas.microsoft.com/office/drawing/2014/main" id="{74EE83C0-3241-9E4B-98F5-CA957C37905F}"/>
              </a:ext>
            </a:extLst>
          </p:cNvPr>
          <p:cNvGraphicFramePr>
            <a:graphicFrameLocks noGrp="1"/>
          </p:cNvGraphicFramePr>
          <p:nvPr>
            <p:extLst>
              <p:ext uri="{D42A27DB-BD31-4B8C-83A1-F6EECF244321}">
                <p14:modId xmlns:p14="http://schemas.microsoft.com/office/powerpoint/2010/main" val="3579921944"/>
              </p:ext>
            </p:extLst>
          </p:nvPr>
        </p:nvGraphicFramePr>
        <p:xfrm>
          <a:off x="556129" y="3285861"/>
          <a:ext cx="11079740" cy="1371600"/>
        </p:xfrm>
        <a:graphic>
          <a:graphicData uri="http://schemas.openxmlformats.org/drawingml/2006/table">
            <a:tbl>
              <a:tblPr firstRow="1" firstCol="1" bandRow="1">
                <a:tableStyleId>{0660B408-B3CF-4A94-85FC-2B1E0A45F4A2}</a:tableStyleId>
              </a:tblPr>
              <a:tblGrid>
                <a:gridCol w="2911099">
                  <a:extLst>
                    <a:ext uri="{9D8B030D-6E8A-4147-A177-3AD203B41FA5}">
                      <a16:colId xmlns:a16="http://schemas.microsoft.com/office/drawing/2014/main" val="1730609542"/>
                    </a:ext>
                  </a:extLst>
                </a:gridCol>
                <a:gridCol w="890016">
                  <a:extLst>
                    <a:ext uri="{9D8B030D-6E8A-4147-A177-3AD203B41FA5}">
                      <a16:colId xmlns:a16="http://schemas.microsoft.com/office/drawing/2014/main" val="744243858"/>
                    </a:ext>
                  </a:extLst>
                </a:gridCol>
                <a:gridCol w="1616836">
                  <a:extLst>
                    <a:ext uri="{9D8B030D-6E8A-4147-A177-3AD203B41FA5}">
                      <a16:colId xmlns:a16="http://schemas.microsoft.com/office/drawing/2014/main" val="3148983433"/>
                    </a:ext>
                  </a:extLst>
                </a:gridCol>
                <a:gridCol w="3206496">
                  <a:extLst>
                    <a:ext uri="{9D8B030D-6E8A-4147-A177-3AD203B41FA5}">
                      <a16:colId xmlns:a16="http://schemas.microsoft.com/office/drawing/2014/main" val="2380667322"/>
                    </a:ext>
                  </a:extLst>
                </a:gridCol>
                <a:gridCol w="2455293">
                  <a:extLst>
                    <a:ext uri="{9D8B030D-6E8A-4147-A177-3AD203B41FA5}">
                      <a16:colId xmlns:a16="http://schemas.microsoft.com/office/drawing/2014/main" val="2675934897"/>
                    </a:ext>
                  </a:extLst>
                </a:gridCol>
              </a:tblGrid>
              <a:tr h="192336">
                <a:tc>
                  <a:txBody>
                    <a:bodyPr/>
                    <a:lstStyle/>
                    <a:p>
                      <a:pPr marL="0" marR="0" algn="l">
                        <a:spcBef>
                          <a:spcPts val="0"/>
                        </a:spcBef>
                        <a:spcAft>
                          <a:spcPts val="0"/>
                        </a:spcAft>
                      </a:pPr>
                      <a:r>
                        <a:rPr lang="en-US" sz="1800" b="1" dirty="0">
                          <a:effectLst/>
                        </a:rPr>
                        <a:t>Author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Date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Title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spcBef>
                          <a:spcPts val="0"/>
                        </a:spcBef>
                        <a:spcAft>
                          <a:spcPts val="0"/>
                        </a:spcAft>
                      </a:pPr>
                      <a:r>
                        <a:rPr lang="en-US" sz="1800" b="1" dirty="0">
                          <a:effectLst/>
                        </a:rPr>
                        <a:t>Source</a:t>
                      </a:r>
                    </a:p>
                    <a:p>
                      <a:pPr marL="0" marR="0" algn="l">
                        <a:spcBef>
                          <a:spcPts val="0"/>
                        </a:spcBef>
                        <a:spcAft>
                          <a:spcPts val="0"/>
                        </a:spcAft>
                      </a:pPr>
                      <a:r>
                        <a:rPr lang="en-US" sz="1800" b="0" i="0" dirty="0">
                          <a:effectLst/>
                        </a:rPr>
                        <a:t>Edited book info                                DOI or URL</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284314"/>
                  </a:ext>
                </a:extLst>
              </a:tr>
              <a:tr h="330884">
                <a:tc>
                  <a:txBody>
                    <a:bodyPr/>
                    <a:lstStyle/>
                    <a:p>
                      <a:pPr marL="0" marR="0" algn="l">
                        <a:spcBef>
                          <a:spcPts val="0"/>
                        </a:spcBef>
                        <a:spcAft>
                          <a:spcPts val="0"/>
                        </a:spcAft>
                      </a:pPr>
                      <a:r>
                        <a:rPr lang="en-US" sz="1800" b="0" dirty="0">
                          <a:effectLst/>
                        </a:rPr>
                        <a:t>  Author, A. A., &amp; Author, B. B.</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(2020).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Title of chapter.</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In E. E. Editor (Ed.), </a:t>
                      </a:r>
                      <a:r>
                        <a:rPr lang="en-US" sz="1800" b="0" i="1" dirty="0">
                          <a:effectLst/>
                          <a:latin typeface="Calibri" panose="020F0502020204030204" pitchFamily="34" charset="0"/>
                          <a:ea typeface="Calibri" panose="020F0502020204030204" pitchFamily="34" charset="0"/>
                          <a:cs typeface="Times New Roman" panose="02020603050405020304" pitchFamily="18" charset="0"/>
                        </a:rPr>
                        <a:t>Title of book</a:t>
                      </a:r>
                      <a:r>
                        <a:rPr lang="en-US" sz="1800" b="0" i="0" dirty="0">
                          <a:effectLst/>
                          <a:latin typeface="Calibri" panose="020F0502020204030204" pitchFamily="34" charset="0"/>
                          <a:ea typeface="Calibri" panose="020F0502020204030204" pitchFamily="34" charset="0"/>
                          <a:cs typeface="Times New Roman" panose="02020603050405020304" pitchFamily="18" charset="0"/>
                        </a:rPr>
                        <a:t> (3</a:t>
                      </a:r>
                      <a:r>
                        <a:rPr lang="en-US" sz="1800" b="0" i="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800" b="0" i="0" dirty="0">
                          <a:effectLst/>
                          <a:latin typeface="Calibri" panose="020F0502020204030204" pitchFamily="34" charset="0"/>
                          <a:ea typeface="Calibri" panose="020F0502020204030204" pitchFamily="34" charset="0"/>
                          <a:cs typeface="Times New Roman" panose="02020603050405020304" pitchFamily="18" charset="0"/>
                        </a:rPr>
                        <a:t> ed., Vol. 2, pp. 3-13). Publisher Name.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https://</a:t>
                      </a:r>
                      <a:r>
                        <a:rPr lang="en-US" sz="1800" b="0" dirty="0" err="1">
                          <a:effectLst/>
                        </a:rPr>
                        <a:t>doi.org</a:t>
                      </a:r>
                      <a:r>
                        <a:rPr lang="en-US" sz="1800" b="0" dirty="0">
                          <a:effectLst/>
                        </a:rPr>
                        <a:t>/</a:t>
                      </a:r>
                      <a:r>
                        <a:rPr lang="en-US" sz="1800" b="0" dirty="0" err="1">
                          <a:effectLst/>
                        </a:rPr>
                        <a:t>xxxx</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976433"/>
                  </a:ext>
                </a:extLst>
              </a:tr>
            </a:tbl>
          </a:graphicData>
        </a:graphic>
      </p:graphicFrame>
      <p:sp>
        <p:nvSpPr>
          <p:cNvPr id="13" name="TextBox 12">
            <a:extLst>
              <a:ext uri="{FF2B5EF4-FFF2-40B4-BE49-F238E27FC236}">
                <a16:creationId xmlns:a16="http://schemas.microsoft.com/office/drawing/2014/main" id="{1CFDD407-1FD7-7949-8E70-D1DC918B7233}"/>
              </a:ext>
            </a:extLst>
          </p:cNvPr>
          <p:cNvSpPr txBox="1"/>
          <p:nvPr/>
        </p:nvSpPr>
        <p:spPr>
          <a:xfrm>
            <a:off x="1742183" y="4836820"/>
            <a:ext cx="9893686" cy="923330"/>
          </a:xfrm>
          <a:prstGeom prst="rect">
            <a:avLst/>
          </a:prstGeom>
          <a:noFill/>
        </p:spPr>
        <p:txBody>
          <a:bodyPr wrap="square" rtlCol="0">
            <a:spAutoFit/>
          </a:bodyPr>
          <a:lstStyle/>
          <a:p>
            <a:pPr marL="458788" lvl="0" indent="-458788"/>
            <a:r>
              <a:rPr lang="en-US" dirty="0">
                <a:latin typeface="Times New Roman" panose="02020603050405020304" pitchFamily="18" charset="0"/>
                <a:cs typeface="Times New Roman" panose="02020603050405020304" pitchFamily="18" charset="0"/>
              </a:rPr>
              <a:t>Weinstock, R., Leong, G. B., &amp; Silva, J. A. (2003). Defining forensic psychiatry: Roles and responsibilities. In R. Rosner (Ed.), </a:t>
            </a:r>
            <a:r>
              <a:rPr lang="en-US" i="1" dirty="0">
                <a:latin typeface="Times New Roman" panose="02020603050405020304" pitchFamily="18" charset="0"/>
                <a:cs typeface="Times New Roman" panose="02020603050405020304" pitchFamily="18" charset="0"/>
              </a:rPr>
              <a:t>Principles and practice of forensic psychiatry</a:t>
            </a:r>
            <a:r>
              <a:rPr lang="en-US" dirty="0">
                <a:latin typeface="Times New Roman" panose="02020603050405020304" pitchFamily="18" charset="0"/>
                <a:cs typeface="Times New Roman" panose="02020603050405020304" pitchFamily="18" charset="0"/>
              </a:rPr>
              <a:t> (2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ed., pp. 7-13). CRC Press.</a:t>
            </a:r>
          </a:p>
        </p:txBody>
      </p:sp>
      <p:sp>
        <p:nvSpPr>
          <p:cNvPr id="15" name="Rectangle 14">
            <a:extLst>
              <a:ext uri="{FF2B5EF4-FFF2-40B4-BE49-F238E27FC236}">
                <a16:creationId xmlns:a16="http://schemas.microsoft.com/office/drawing/2014/main" id="{72745920-7826-A544-A3A1-95326AD3D932}"/>
              </a:ext>
            </a:extLst>
          </p:cNvPr>
          <p:cNvSpPr/>
          <p:nvPr/>
        </p:nvSpPr>
        <p:spPr>
          <a:xfrm>
            <a:off x="370196" y="4838134"/>
            <a:ext cx="1371987" cy="369332"/>
          </a:xfrm>
          <a:prstGeom prst="rect">
            <a:avLst/>
          </a:prstGeom>
        </p:spPr>
        <p:txBody>
          <a:bodyPr wrap="square">
            <a:spAutoFit/>
          </a:bodyPr>
          <a:lstStyle/>
          <a:p>
            <a:pPr lvl="0" algn="r"/>
            <a:r>
              <a:rPr lang="en-US" dirty="0">
                <a:latin typeface="Times New Roman" panose="02020603050405020304" pitchFamily="18" charset="0"/>
                <a:cs typeface="Times New Roman" panose="02020603050405020304" pitchFamily="18" charset="0"/>
              </a:rPr>
              <a:t>Example:</a:t>
            </a:r>
          </a:p>
        </p:txBody>
      </p:sp>
      <p:sp>
        <p:nvSpPr>
          <p:cNvPr id="16" name="Rectangle 15">
            <a:extLst>
              <a:ext uri="{FF2B5EF4-FFF2-40B4-BE49-F238E27FC236}">
                <a16:creationId xmlns:a16="http://schemas.microsoft.com/office/drawing/2014/main" id="{5CB580D8-65F7-8D49-A241-0BB91A0D315B}"/>
              </a:ext>
            </a:extLst>
          </p:cNvPr>
          <p:cNvSpPr/>
          <p:nvPr/>
        </p:nvSpPr>
        <p:spPr>
          <a:xfrm>
            <a:off x="1084112" y="5907369"/>
            <a:ext cx="2330510"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Parenthetical citation: </a:t>
            </a:r>
            <a:endParaRPr lang="en-US" dirty="0"/>
          </a:p>
        </p:txBody>
      </p:sp>
      <p:sp>
        <p:nvSpPr>
          <p:cNvPr id="17" name="Rectangle 16">
            <a:extLst>
              <a:ext uri="{FF2B5EF4-FFF2-40B4-BE49-F238E27FC236}">
                <a16:creationId xmlns:a16="http://schemas.microsoft.com/office/drawing/2014/main" id="{A0E35BEC-76F8-894C-BEEC-9DF2B16EB2CC}"/>
              </a:ext>
            </a:extLst>
          </p:cNvPr>
          <p:cNvSpPr/>
          <p:nvPr/>
        </p:nvSpPr>
        <p:spPr>
          <a:xfrm>
            <a:off x="1434593" y="6392108"/>
            <a:ext cx="1980029"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Narrative citation: </a:t>
            </a:r>
            <a:endParaRPr lang="en-US" dirty="0"/>
          </a:p>
        </p:txBody>
      </p:sp>
      <p:sp>
        <p:nvSpPr>
          <p:cNvPr id="18" name="Rectangle 17">
            <a:extLst>
              <a:ext uri="{FF2B5EF4-FFF2-40B4-BE49-F238E27FC236}">
                <a16:creationId xmlns:a16="http://schemas.microsoft.com/office/drawing/2014/main" id="{6A1E1F12-6EC5-954B-A927-AABC7C6D627E}"/>
              </a:ext>
            </a:extLst>
          </p:cNvPr>
          <p:cNvSpPr/>
          <p:nvPr/>
        </p:nvSpPr>
        <p:spPr>
          <a:xfrm>
            <a:off x="3352201" y="5917592"/>
            <a:ext cx="2707223"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(Weinstock et al., 2003)</a:t>
            </a:r>
          </a:p>
        </p:txBody>
      </p:sp>
      <p:sp>
        <p:nvSpPr>
          <p:cNvPr id="19" name="Rectangle 18">
            <a:extLst>
              <a:ext uri="{FF2B5EF4-FFF2-40B4-BE49-F238E27FC236}">
                <a16:creationId xmlns:a16="http://schemas.microsoft.com/office/drawing/2014/main" id="{75C66249-46BF-C346-96C5-739424341603}"/>
              </a:ext>
            </a:extLst>
          </p:cNvPr>
          <p:cNvSpPr/>
          <p:nvPr/>
        </p:nvSpPr>
        <p:spPr>
          <a:xfrm>
            <a:off x="3403292" y="6400969"/>
            <a:ext cx="2507732"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Weinstock et al., (2003)</a:t>
            </a:r>
            <a:endParaRPr lang="en-US" i="1"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45562472-7438-304A-8876-839E30DC2FC1}"/>
              </a:ext>
            </a:extLst>
          </p:cNvPr>
          <p:cNvSpPr/>
          <p:nvPr/>
        </p:nvSpPr>
        <p:spPr>
          <a:xfrm>
            <a:off x="7923325" y="5765934"/>
            <a:ext cx="2038763" cy="400110"/>
          </a:xfrm>
          <a:prstGeom prst="rect">
            <a:avLst/>
          </a:prstGeom>
        </p:spPr>
        <p:txBody>
          <a:bodyPr wrap="square">
            <a:spAutoFit/>
          </a:bodyPr>
          <a:lstStyle/>
          <a:p>
            <a:pPr algn="ctr"/>
            <a:r>
              <a:rPr lang="en-US" sz="2000" i="1" dirty="0">
                <a:solidFill>
                  <a:srgbClr val="5F76AC"/>
                </a:solidFill>
                <a:latin typeface="Times New Roman" panose="02020603050405020304" pitchFamily="18" charset="0"/>
                <a:cs typeface="Times New Roman" panose="02020603050405020304" pitchFamily="18" charset="0"/>
              </a:rPr>
              <a:t>Helpful Tip </a:t>
            </a:r>
            <a:endParaRPr lang="en-US" sz="2000" dirty="0">
              <a:solidFill>
                <a:srgbClr val="5F76AC"/>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89329372-5DE6-8445-AB0D-01DB839EDF00}"/>
              </a:ext>
            </a:extLst>
          </p:cNvPr>
          <p:cNvPicPr>
            <a:picLocks noChangeAspect="1"/>
          </p:cNvPicPr>
          <p:nvPr/>
        </p:nvPicPr>
        <p:blipFill>
          <a:blip r:embed="rId5"/>
          <a:stretch>
            <a:fillRect/>
          </a:stretch>
        </p:blipFill>
        <p:spPr>
          <a:xfrm>
            <a:off x="9606361" y="5731181"/>
            <a:ext cx="409783" cy="414052"/>
          </a:xfrm>
          <a:prstGeom prst="rect">
            <a:avLst/>
          </a:prstGeom>
        </p:spPr>
      </p:pic>
      <p:sp>
        <p:nvSpPr>
          <p:cNvPr id="22" name="Rectangle 21">
            <a:extLst>
              <a:ext uri="{FF2B5EF4-FFF2-40B4-BE49-F238E27FC236}">
                <a16:creationId xmlns:a16="http://schemas.microsoft.com/office/drawing/2014/main" id="{032545D4-BA87-B04F-B75B-EEFDA181AAC0}"/>
              </a:ext>
            </a:extLst>
          </p:cNvPr>
          <p:cNvSpPr/>
          <p:nvPr/>
        </p:nvSpPr>
        <p:spPr>
          <a:xfrm>
            <a:off x="7339910" y="6123970"/>
            <a:ext cx="3565944" cy="646331"/>
          </a:xfrm>
          <a:prstGeom prst="rect">
            <a:avLst/>
          </a:prstGeom>
        </p:spPr>
        <p:txBody>
          <a:bodyPr wrap="square">
            <a:spAutoFit/>
          </a:bodyPr>
          <a:lstStyle/>
          <a:p>
            <a:pPr lvl="0" algn="ctr"/>
            <a:r>
              <a:rPr lang="en-US" dirty="0">
                <a:latin typeface="Times New Roman" panose="02020603050405020304" pitchFamily="18" charset="0"/>
                <a:cs typeface="Times New Roman" panose="02020603050405020304" pitchFamily="18" charset="0"/>
              </a:rPr>
              <a:t>There are many more examples of edited books on pp. 326-329</a:t>
            </a:r>
          </a:p>
        </p:txBody>
      </p:sp>
      <p:sp>
        <p:nvSpPr>
          <p:cNvPr id="23" name="TextBox 22">
            <a:extLst>
              <a:ext uri="{FF2B5EF4-FFF2-40B4-BE49-F238E27FC236}">
                <a16:creationId xmlns:a16="http://schemas.microsoft.com/office/drawing/2014/main" id="{52BD1CC4-2768-3A4C-919F-3846E795477B}"/>
              </a:ext>
            </a:extLst>
          </p:cNvPr>
          <p:cNvSpPr txBox="1"/>
          <p:nvPr/>
        </p:nvSpPr>
        <p:spPr>
          <a:xfrm>
            <a:off x="73152" y="6402508"/>
            <a:ext cx="438912" cy="369332"/>
          </a:xfrm>
          <a:prstGeom prst="rect">
            <a:avLst/>
          </a:prstGeom>
          <a:noFill/>
        </p:spPr>
        <p:txBody>
          <a:bodyPr wrap="square" rtlCol="0">
            <a:spAutoFit/>
          </a:bodyPr>
          <a:lstStyle/>
          <a:p>
            <a:r>
              <a:rPr lang="en-US" dirty="0"/>
              <a:t>29</a:t>
            </a:r>
          </a:p>
        </p:txBody>
      </p:sp>
      <p:sp>
        <p:nvSpPr>
          <p:cNvPr id="26" name="Rectangle 25">
            <a:extLst>
              <a:ext uri="{FF2B5EF4-FFF2-40B4-BE49-F238E27FC236}">
                <a16:creationId xmlns:a16="http://schemas.microsoft.com/office/drawing/2014/main" id="{94FBC487-D0F6-A342-BC45-ABF1E2A6E938}"/>
              </a:ext>
            </a:extLst>
          </p:cNvPr>
          <p:cNvSpPr/>
          <p:nvPr/>
        </p:nvSpPr>
        <p:spPr>
          <a:xfrm>
            <a:off x="2410103" y="1791670"/>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27" name="Rectangle 26">
            <a:extLst>
              <a:ext uri="{FF2B5EF4-FFF2-40B4-BE49-F238E27FC236}">
                <a16:creationId xmlns:a16="http://schemas.microsoft.com/office/drawing/2014/main" id="{6CB96C47-F1EA-F04E-8C96-57BA51BCCE59}"/>
              </a:ext>
            </a:extLst>
          </p:cNvPr>
          <p:cNvSpPr/>
          <p:nvPr/>
        </p:nvSpPr>
        <p:spPr>
          <a:xfrm>
            <a:off x="6434966" y="1893450"/>
            <a:ext cx="3220753"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Examples</a:t>
            </a:r>
          </a:p>
        </p:txBody>
      </p:sp>
    </p:spTree>
    <p:extLst>
      <p:ext uri="{BB962C8B-B14F-4D97-AF65-F5344CB8AC3E}">
        <p14:creationId xmlns:p14="http://schemas.microsoft.com/office/powerpoint/2010/main" val="1282127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C4A10F-B261-F24B-A5FD-B45CB22D1602}"/>
              </a:ext>
            </a:extLst>
          </p:cNvPr>
          <p:cNvPicPr>
            <a:picLocks noChangeAspect="1"/>
          </p:cNvPicPr>
          <p:nvPr/>
        </p:nvPicPr>
        <p:blipFill>
          <a:blip r:embed="rId2"/>
          <a:stretch>
            <a:fillRect/>
          </a:stretch>
        </p:blipFill>
        <p:spPr>
          <a:xfrm>
            <a:off x="4582522" y="2026139"/>
            <a:ext cx="3673956" cy="4668177"/>
          </a:xfrm>
          <a:prstGeom prst="rect">
            <a:avLst/>
          </a:prstGeom>
        </p:spPr>
      </p:pic>
      <p:sp>
        <p:nvSpPr>
          <p:cNvPr id="22" name="Subtitle 2">
            <a:extLst>
              <a:ext uri="{FF2B5EF4-FFF2-40B4-BE49-F238E27FC236}">
                <a16:creationId xmlns:a16="http://schemas.microsoft.com/office/drawing/2014/main" id="{E2915909-F01E-AE43-8C72-895033921E67}"/>
              </a:ext>
            </a:extLst>
          </p:cNvPr>
          <p:cNvSpPr txBox="1">
            <a:spLocks/>
          </p:cNvSpPr>
          <p:nvPr/>
        </p:nvSpPr>
        <p:spPr>
          <a:xfrm>
            <a:off x="257628" y="2428763"/>
            <a:ext cx="3889829" cy="5164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i="1" dirty="0">
                <a:solidFill>
                  <a:srgbClr val="02A14D"/>
                </a:solidFill>
                <a:latin typeface="Times New Roman" panose="02020603050405020304" pitchFamily="18" charset="0"/>
                <a:cs typeface="Times New Roman" panose="02020603050405020304" pitchFamily="18" charset="0"/>
              </a:rPr>
              <a:t>Paper Elements and Format</a:t>
            </a:r>
          </a:p>
        </p:txBody>
      </p:sp>
      <p:pic>
        <p:nvPicPr>
          <p:cNvPr id="23" name="Picture 22">
            <a:extLst>
              <a:ext uri="{FF2B5EF4-FFF2-40B4-BE49-F238E27FC236}">
                <a16:creationId xmlns:a16="http://schemas.microsoft.com/office/drawing/2014/main" id="{58820BAF-DF29-6249-851F-C9F295B7D186}"/>
              </a:ext>
            </a:extLst>
          </p:cNvPr>
          <p:cNvPicPr>
            <a:picLocks noChangeAspect="1"/>
          </p:cNvPicPr>
          <p:nvPr/>
        </p:nvPicPr>
        <p:blipFill rotWithShape="1">
          <a:blip r:embed="rId3"/>
          <a:srcRect t="11526" b="22807"/>
          <a:stretch/>
        </p:blipFill>
        <p:spPr>
          <a:xfrm>
            <a:off x="3069117" y="0"/>
            <a:ext cx="6053765" cy="1749766"/>
          </a:xfrm>
          <a:prstGeom prst="rect">
            <a:avLst/>
          </a:prstGeom>
        </p:spPr>
      </p:pic>
      <p:pic>
        <p:nvPicPr>
          <p:cNvPr id="24" name="Picture 23">
            <a:extLst>
              <a:ext uri="{FF2B5EF4-FFF2-40B4-BE49-F238E27FC236}">
                <a16:creationId xmlns:a16="http://schemas.microsoft.com/office/drawing/2014/main" id="{0B43F89A-A73A-C545-8D56-2D8CC16642BC}"/>
              </a:ext>
            </a:extLst>
          </p:cNvPr>
          <p:cNvPicPr>
            <a:picLocks noChangeAspect="1"/>
          </p:cNvPicPr>
          <p:nvPr/>
        </p:nvPicPr>
        <p:blipFill rotWithShape="1">
          <a:blip r:embed="rId4"/>
          <a:srcRect l="7404" t="6268" r="12199" b="28753"/>
          <a:stretch/>
        </p:blipFill>
        <p:spPr>
          <a:xfrm>
            <a:off x="0" y="-1"/>
            <a:ext cx="3039501" cy="1749765"/>
          </a:xfrm>
          <a:prstGeom prst="rect">
            <a:avLst/>
          </a:prstGeom>
        </p:spPr>
      </p:pic>
      <p:pic>
        <p:nvPicPr>
          <p:cNvPr id="25" name="Picture 24">
            <a:extLst>
              <a:ext uri="{FF2B5EF4-FFF2-40B4-BE49-F238E27FC236}">
                <a16:creationId xmlns:a16="http://schemas.microsoft.com/office/drawing/2014/main" id="{2341F80E-2C1D-704A-86CB-0584D479D22E}"/>
              </a:ext>
            </a:extLst>
          </p:cNvPr>
          <p:cNvPicPr>
            <a:picLocks noChangeAspect="1"/>
          </p:cNvPicPr>
          <p:nvPr/>
        </p:nvPicPr>
        <p:blipFill rotWithShape="1">
          <a:blip r:embed="rId5"/>
          <a:srcRect l="16322"/>
          <a:stretch/>
        </p:blipFill>
        <p:spPr>
          <a:xfrm>
            <a:off x="9152497" y="0"/>
            <a:ext cx="3060619" cy="1766170"/>
          </a:xfrm>
          <a:prstGeom prst="rect">
            <a:avLst/>
          </a:prstGeom>
        </p:spPr>
      </p:pic>
      <p:sp>
        <p:nvSpPr>
          <p:cNvPr id="26" name="Rectangle 25">
            <a:extLst>
              <a:ext uri="{FF2B5EF4-FFF2-40B4-BE49-F238E27FC236}">
                <a16:creationId xmlns:a16="http://schemas.microsoft.com/office/drawing/2014/main" id="{31708939-5720-D64C-B74A-7DB67F6233A5}"/>
              </a:ext>
            </a:extLst>
          </p:cNvPr>
          <p:cNvSpPr/>
          <p:nvPr/>
        </p:nvSpPr>
        <p:spPr>
          <a:xfrm>
            <a:off x="257628" y="1782773"/>
            <a:ext cx="3733801" cy="707886"/>
          </a:xfrm>
          <a:prstGeom prst="rect">
            <a:avLst/>
          </a:prstGeom>
        </p:spPr>
        <p:txBody>
          <a:bodyPr wrap="square" anchor="ctr" anchorCtr="0">
            <a:spAutoFit/>
          </a:bodyPr>
          <a:lstStyle/>
          <a:p>
            <a:r>
              <a:rPr lang="en-US" sz="4000" dirty="0">
                <a:latin typeface="Copperplate" panose="02000504000000020004" pitchFamily="2" charset="77"/>
              </a:rPr>
              <a:t>Chapter Two</a:t>
            </a:r>
            <a:endParaRPr lang="en-US" sz="4000" dirty="0"/>
          </a:p>
        </p:txBody>
      </p:sp>
      <p:sp>
        <p:nvSpPr>
          <p:cNvPr id="29" name="Rectangle 28">
            <a:extLst>
              <a:ext uri="{FF2B5EF4-FFF2-40B4-BE49-F238E27FC236}">
                <a16:creationId xmlns:a16="http://schemas.microsoft.com/office/drawing/2014/main" id="{1D7D00B9-5C35-4B41-ACEF-0AB8FC4F8013}"/>
              </a:ext>
            </a:extLst>
          </p:cNvPr>
          <p:cNvSpPr/>
          <p:nvPr/>
        </p:nvSpPr>
        <p:spPr>
          <a:xfrm>
            <a:off x="84967" y="3432517"/>
            <a:ext cx="4053067" cy="3631763"/>
          </a:xfrm>
          <a:prstGeom prst="rect">
            <a:avLst/>
          </a:prstGeom>
        </p:spPr>
        <p:txBody>
          <a:bodyPr wrap="square">
            <a:spAutoFit/>
          </a:bodyPr>
          <a:lstStyle/>
          <a:p>
            <a:pPr marL="238125"/>
            <a:r>
              <a:rPr lang="en-US" dirty="0">
                <a:latin typeface="Times New Roman" panose="02020603050405020304" pitchFamily="18" charset="0"/>
                <a:cs typeface="Times New Roman" panose="02020603050405020304" pitchFamily="18" charset="0"/>
              </a:rPr>
              <a:t>“Elements of the title page are double-spaced, and an additional double-spaced blank line appears between the title and byline” (2.21).</a:t>
            </a:r>
            <a:endParaRPr lang="en-US" b="1" dirty="0">
              <a:latin typeface="Times New Roman" panose="02020603050405020304" pitchFamily="18" charset="0"/>
              <a:cs typeface="Times New Roman" panose="02020603050405020304" pitchFamily="18" charset="0"/>
            </a:endParaRPr>
          </a:p>
          <a:p>
            <a:pPr marL="688975" indent="-22860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466725" indent="-2286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Title of Paper</a:t>
            </a:r>
            <a:r>
              <a:rPr lang="en-US" dirty="0">
                <a:latin typeface="Times New Roman" panose="02020603050405020304" pitchFamily="18" charset="0"/>
                <a:cs typeface="Times New Roman" panose="02020603050405020304" pitchFamily="18" charset="0"/>
              </a:rPr>
              <a:t>: title case, </a:t>
            </a:r>
            <a:r>
              <a:rPr lang="en-US" b="1" dirty="0">
                <a:latin typeface="Times New Roman" panose="02020603050405020304" pitchFamily="18" charset="0"/>
                <a:cs typeface="Times New Roman" panose="02020603050405020304" pitchFamily="18" charset="0"/>
              </a:rPr>
              <a:t>bold</a:t>
            </a:r>
            <a:r>
              <a:rPr lang="en-US" dirty="0">
                <a:latin typeface="Times New Roman" panose="02020603050405020304" pitchFamily="18" charset="0"/>
                <a:cs typeface="Times New Roman" panose="02020603050405020304" pitchFamily="18" charset="0"/>
              </a:rPr>
              <a:t>, centered, and positioned in the upper half of the title page.</a:t>
            </a:r>
          </a:p>
          <a:p>
            <a:pPr marL="688975" indent="-2286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466725"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Author affiliation (student’s degree program and institution) e.g., MA-Counseling, Denver Seminary</a:t>
            </a:r>
          </a:p>
          <a:p>
            <a:pPr marL="688975" indent="-228600"/>
            <a:endParaRPr lang="en-US" sz="1600" dirty="0">
              <a:latin typeface="Times New Roman" panose="02020603050405020304" pitchFamily="18" charset="0"/>
              <a:cs typeface="Times New Roman" panose="02020603050405020304" pitchFamily="18" charset="0"/>
            </a:endParaRPr>
          </a:p>
        </p:txBody>
      </p:sp>
      <p:cxnSp>
        <p:nvCxnSpPr>
          <p:cNvPr id="31" name="Straight Connector 30">
            <a:extLst>
              <a:ext uri="{FF2B5EF4-FFF2-40B4-BE49-F238E27FC236}">
                <a16:creationId xmlns:a16="http://schemas.microsoft.com/office/drawing/2014/main" id="{DAFF8B12-AE27-2747-BC0C-C2805A277574}"/>
              </a:ext>
            </a:extLst>
          </p:cNvPr>
          <p:cNvCxnSpPr>
            <a:cxnSpLocks/>
          </p:cNvCxnSpPr>
          <p:nvPr/>
        </p:nvCxnSpPr>
        <p:spPr>
          <a:xfrm flipV="1">
            <a:off x="3467526" y="2942414"/>
            <a:ext cx="2611989" cy="1905268"/>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1E4A688-D789-DF49-BDDA-6C0D5ABA7A76}"/>
              </a:ext>
            </a:extLst>
          </p:cNvPr>
          <p:cNvCxnSpPr>
            <a:cxnSpLocks/>
          </p:cNvCxnSpPr>
          <p:nvPr/>
        </p:nvCxnSpPr>
        <p:spPr>
          <a:xfrm flipH="1" flipV="1">
            <a:off x="6896566" y="3246795"/>
            <a:ext cx="1738893" cy="75993"/>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8A3A8A3-B6CD-BD4D-81ED-EFDE37B5EA15}"/>
              </a:ext>
            </a:extLst>
          </p:cNvPr>
          <p:cNvSpPr txBox="1"/>
          <p:nvPr/>
        </p:nvSpPr>
        <p:spPr>
          <a:xfrm>
            <a:off x="8774363" y="2357384"/>
            <a:ext cx="3243944" cy="3385542"/>
          </a:xfrm>
          <a:prstGeom prst="rect">
            <a:avLst/>
          </a:prstGeom>
          <a:noFill/>
        </p:spPr>
        <p:txBody>
          <a:bodyPr wrap="square" rtlCol="0">
            <a:spAutoFit/>
          </a:bodyPr>
          <a:lstStyle/>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Page number appears on title page in header</a:t>
            </a:r>
          </a:p>
          <a:p>
            <a:pPr marL="228600" indent="-2286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First M. Last (include middle initial)</a:t>
            </a:r>
          </a:p>
          <a:p>
            <a:pPr marL="228600" indent="-2286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Course number and title</a:t>
            </a:r>
          </a:p>
          <a:p>
            <a:pPr marL="228600" indent="-2286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Course Instructor</a:t>
            </a:r>
          </a:p>
          <a:p>
            <a:pPr marL="228600" indent="-228600"/>
            <a:endParaRPr lang="en-US" sz="1600" dirty="0">
              <a:latin typeface="Times New Roman" panose="02020603050405020304" pitchFamily="18" charset="0"/>
              <a:cs typeface="Times New Roman" panose="02020603050405020304" pitchFamily="18" charset="0"/>
            </a:endParaRP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Date in this format: Month XX, Year</a:t>
            </a:r>
            <a:endParaRPr lang="en-US" dirty="0"/>
          </a:p>
        </p:txBody>
      </p:sp>
      <p:cxnSp>
        <p:nvCxnSpPr>
          <p:cNvPr id="38" name="Straight Connector 37">
            <a:extLst>
              <a:ext uri="{FF2B5EF4-FFF2-40B4-BE49-F238E27FC236}">
                <a16:creationId xmlns:a16="http://schemas.microsoft.com/office/drawing/2014/main" id="{69B5EB4E-97DD-C146-95A4-7AFD2DABB89F}"/>
              </a:ext>
            </a:extLst>
          </p:cNvPr>
          <p:cNvCxnSpPr>
            <a:cxnSpLocks/>
          </p:cNvCxnSpPr>
          <p:nvPr/>
        </p:nvCxnSpPr>
        <p:spPr>
          <a:xfrm flipV="1">
            <a:off x="4054207" y="3544453"/>
            <a:ext cx="1769077" cy="2715882"/>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3F6C885-8712-9B41-BB92-71F6C322394D}"/>
              </a:ext>
            </a:extLst>
          </p:cNvPr>
          <p:cNvCxnSpPr>
            <a:cxnSpLocks/>
          </p:cNvCxnSpPr>
          <p:nvPr/>
        </p:nvCxnSpPr>
        <p:spPr>
          <a:xfrm flipH="1" flipV="1">
            <a:off x="6787896" y="3752752"/>
            <a:ext cx="1847563" cy="842323"/>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26D61B5-1702-3044-8247-4AE3E9A4F69E}"/>
              </a:ext>
            </a:extLst>
          </p:cNvPr>
          <p:cNvCxnSpPr>
            <a:cxnSpLocks/>
          </p:cNvCxnSpPr>
          <p:nvPr/>
        </p:nvCxnSpPr>
        <p:spPr>
          <a:xfrm flipH="1" flipV="1">
            <a:off x="6836229" y="3568280"/>
            <a:ext cx="1818331" cy="589597"/>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0EB21E9-0C01-B54C-A700-1DC49F1CB6CF}"/>
              </a:ext>
            </a:extLst>
          </p:cNvPr>
          <p:cNvCxnSpPr>
            <a:cxnSpLocks/>
          </p:cNvCxnSpPr>
          <p:nvPr/>
        </p:nvCxnSpPr>
        <p:spPr>
          <a:xfrm flipH="1" flipV="1">
            <a:off x="7901840" y="2399910"/>
            <a:ext cx="752721" cy="97863"/>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B535A06-47C2-E544-937B-0E1D88015B3F}"/>
              </a:ext>
            </a:extLst>
          </p:cNvPr>
          <p:cNvCxnSpPr>
            <a:cxnSpLocks/>
          </p:cNvCxnSpPr>
          <p:nvPr/>
        </p:nvCxnSpPr>
        <p:spPr>
          <a:xfrm flipH="1" flipV="1">
            <a:off x="6729984" y="3951399"/>
            <a:ext cx="1915918" cy="1127504"/>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A8151F0-1062-1E45-8D01-2F3630FB0B64}"/>
              </a:ext>
            </a:extLst>
          </p:cNvPr>
          <p:cNvSpPr txBox="1"/>
          <p:nvPr/>
        </p:nvSpPr>
        <p:spPr>
          <a:xfrm>
            <a:off x="404326" y="2841095"/>
            <a:ext cx="3343633"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Title Page</a:t>
            </a:r>
          </a:p>
        </p:txBody>
      </p:sp>
      <p:sp>
        <p:nvSpPr>
          <p:cNvPr id="44" name="TextBox 43">
            <a:extLst>
              <a:ext uri="{FF2B5EF4-FFF2-40B4-BE49-F238E27FC236}">
                <a16:creationId xmlns:a16="http://schemas.microsoft.com/office/drawing/2014/main" id="{1DCBC295-F831-F04C-AC33-6268261617B0}"/>
              </a:ext>
            </a:extLst>
          </p:cNvPr>
          <p:cNvSpPr txBox="1"/>
          <p:nvPr/>
        </p:nvSpPr>
        <p:spPr>
          <a:xfrm>
            <a:off x="8384939" y="6060489"/>
            <a:ext cx="3828177" cy="523220"/>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Note: this title page template is available for download on the Writing Center’s </a:t>
            </a:r>
            <a:r>
              <a:rPr lang="en-US" sz="1400" i="1" dirty="0">
                <a:latin typeface="Times New Roman" panose="02020603050405020304" pitchFamily="18" charset="0"/>
                <a:cs typeface="Times New Roman" panose="02020603050405020304" pitchFamily="18" charset="0"/>
                <a:hlinkClick r:id="rId6"/>
              </a:rPr>
              <a:t>Resources</a:t>
            </a:r>
            <a:r>
              <a:rPr lang="en-US" sz="1400" i="1" dirty="0">
                <a:latin typeface="Times New Roman" panose="02020603050405020304" pitchFamily="18" charset="0"/>
                <a:cs typeface="Times New Roman" panose="02020603050405020304" pitchFamily="18" charset="0"/>
              </a:rPr>
              <a:t> page</a:t>
            </a:r>
          </a:p>
        </p:txBody>
      </p:sp>
      <p:sp>
        <p:nvSpPr>
          <p:cNvPr id="45" name="TextBox 44">
            <a:extLst>
              <a:ext uri="{FF2B5EF4-FFF2-40B4-BE49-F238E27FC236}">
                <a16:creationId xmlns:a16="http://schemas.microsoft.com/office/drawing/2014/main" id="{E3E491D3-92D4-6146-BD7F-C2280BF716A9}"/>
              </a:ext>
            </a:extLst>
          </p:cNvPr>
          <p:cNvSpPr txBox="1"/>
          <p:nvPr/>
        </p:nvSpPr>
        <p:spPr>
          <a:xfrm>
            <a:off x="73152" y="6402508"/>
            <a:ext cx="292608"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4085545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graphicFrame>
        <p:nvGraphicFramePr>
          <p:cNvPr id="12" name="Table 11">
            <a:extLst>
              <a:ext uri="{FF2B5EF4-FFF2-40B4-BE49-F238E27FC236}">
                <a16:creationId xmlns:a16="http://schemas.microsoft.com/office/drawing/2014/main" id="{74EE83C0-3241-9E4B-98F5-CA957C37905F}"/>
              </a:ext>
            </a:extLst>
          </p:cNvPr>
          <p:cNvGraphicFramePr>
            <a:graphicFrameLocks noGrp="1"/>
          </p:cNvGraphicFramePr>
          <p:nvPr>
            <p:extLst>
              <p:ext uri="{D42A27DB-BD31-4B8C-83A1-F6EECF244321}">
                <p14:modId xmlns:p14="http://schemas.microsoft.com/office/powerpoint/2010/main" val="964397637"/>
              </p:ext>
            </p:extLst>
          </p:nvPr>
        </p:nvGraphicFramePr>
        <p:xfrm>
          <a:off x="519554" y="3489032"/>
          <a:ext cx="11079740" cy="879524"/>
        </p:xfrm>
        <a:graphic>
          <a:graphicData uri="http://schemas.openxmlformats.org/drawingml/2006/table">
            <a:tbl>
              <a:tblPr firstRow="1" firstCol="1" bandRow="1">
                <a:tableStyleId>{0660B408-B3CF-4A94-85FC-2B1E0A45F4A2}</a:tableStyleId>
              </a:tblPr>
              <a:tblGrid>
                <a:gridCol w="2911099">
                  <a:extLst>
                    <a:ext uri="{9D8B030D-6E8A-4147-A177-3AD203B41FA5}">
                      <a16:colId xmlns:a16="http://schemas.microsoft.com/office/drawing/2014/main" val="1730609542"/>
                    </a:ext>
                  </a:extLst>
                </a:gridCol>
                <a:gridCol w="890016">
                  <a:extLst>
                    <a:ext uri="{9D8B030D-6E8A-4147-A177-3AD203B41FA5}">
                      <a16:colId xmlns:a16="http://schemas.microsoft.com/office/drawing/2014/main" val="744243858"/>
                    </a:ext>
                  </a:extLst>
                </a:gridCol>
                <a:gridCol w="3055491">
                  <a:extLst>
                    <a:ext uri="{9D8B030D-6E8A-4147-A177-3AD203B41FA5}">
                      <a16:colId xmlns:a16="http://schemas.microsoft.com/office/drawing/2014/main" val="3148983433"/>
                    </a:ext>
                  </a:extLst>
                </a:gridCol>
                <a:gridCol w="1767841">
                  <a:extLst>
                    <a:ext uri="{9D8B030D-6E8A-4147-A177-3AD203B41FA5}">
                      <a16:colId xmlns:a16="http://schemas.microsoft.com/office/drawing/2014/main" val="2380667322"/>
                    </a:ext>
                  </a:extLst>
                </a:gridCol>
                <a:gridCol w="2455293">
                  <a:extLst>
                    <a:ext uri="{9D8B030D-6E8A-4147-A177-3AD203B41FA5}">
                      <a16:colId xmlns:a16="http://schemas.microsoft.com/office/drawing/2014/main" val="2675934897"/>
                    </a:ext>
                  </a:extLst>
                </a:gridCol>
              </a:tblGrid>
              <a:tr h="192336">
                <a:tc>
                  <a:txBody>
                    <a:bodyPr/>
                    <a:lstStyle/>
                    <a:p>
                      <a:pPr marL="0" marR="0" algn="l">
                        <a:spcBef>
                          <a:spcPts val="0"/>
                        </a:spcBef>
                        <a:spcAft>
                          <a:spcPts val="0"/>
                        </a:spcAft>
                      </a:pPr>
                      <a:r>
                        <a:rPr lang="en-US" sz="1800" b="1" dirty="0">
                          <a:effectLst/>
                        </a:rPr>
                        <a:t>Author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Date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Title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spcBef>
                          <a:spcPts val="0"/>
                        </a:spcBef>
                        <a:spcAft>
                          <a:spcPts val="0"/>
                        </a:spcAft>
                      </a:pPr>
                      <a:r>
                        <a:rPr lang="en-US" sz="1800" b="1" dirty="0">
                          <a:effectLst/>
                        </a:rPr>
                        <a:t>Source</a:t>
                      </a:r>
                    </a:p>
                    <a:p>
                      <a:pPr marL="0" marR="0" algn="l">
                        <a:spcBef>
                          <a:spcPts val="0"/>
                        </a:spcBef>
                        <a:spcAft>
                          <a:spcPts val="0"/>
                        </a:spcAft>
                      </a:pPr>
                      <a:r>
                        <a:rPr lang="en-US" sz="1800" b="0" i="0" dirty="0">
                          <a:effectLst/>
                        </a:rPr>
                        <a:t>Publisher info          DOI or URL</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284314"/>
                  </a:ext>
                </a:extLst>
              </a:tr>
              <a:tr h="330884">
                <a:tc>
                  <a:txBody>
                    <a:bodyPr/>
                    <a:lstStyle/>
                    <a:p>
                      <a:pPr marL="0" marR="0" algn="l">
                        <a:spcBef>
                          <a:spcPts val="0"/>
                        </a:spcBef>
                        <a:spcAft>
                          <a:spcPts val="0"/>
                        </a:spcAft>
                      </a:pPr>
                      <a:r>
                        <a:rPr lang="en-US" sz="1800" b="0" dirty="0">
                          <a:effectLst/>
                        </a:rPr>
                        <a:t>  Author, A. A., &amp; Author, B. B.</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(2020).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1" dirty="0">
                          <a:effectLst/>
                        </a:rPr>
                        <a:t>Title of report </a:t>
                      </a:r>
                      <a:r>
                        <a:rPr lang="en-US" sz="1800" b="0" i="0" dirty="0">
                          <a:effectLst/>
                        </a:rPr>
                        <a:t>(Report No. 3).</a:t>
                      </a:r>
                      <a:endParaRPr lang="en-US"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Publisher 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https://</a:t>
                      </a:r>
                      <a:r>
                        <a:rPr lang="en-US" sz="1800" b="0" dirty="0" err="1">
                          <a:effectLst/>
                        </a:rPr>
                        <a:t>doi.org</a:t>
                      </a:r>
                      <a:r>
                        <a:rPr lang="en-US" sz="1800" b="0" dirty="0">
                          <a:effectLst/>
                        </a:rPr>
                        <a:t>/</a:t>
                      </a:r>
                      <a:r>
                        <a:rPr lang="en-US" sz="1800" b="0" dirty="0" err="1">
                          <a:effectLst/>
                        </a:rPr>
                        <a:t>xxxx</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976433"/>
                  </a:ext>
                </a:extLst>
              </a:tr>
            </a:tbl>
          </a:graphicData>
        </a:graphic>
      </p:graphicFrame>
      <p:sp>
        <p:nvSpPr>
          <p:cNvPr id="13" name="TextBox 12">
            <a:extLst>
              <a:ext uri="{FF2B5EF4-FFF2-40B4-BE49-F238E27FC236}">
                <a16:creationId xmlns:a16="http://schemas.microsoft.com/office/drawing/2014/main" id="{1CFDD407-1FD7-7949-8E70-D1DC918B7233}"/>
              </a:ext>
            </a:extLst>
          </p:cNvPr>
          <p:cNvSpPr txBox="1"/>
          <p:nvPr/>
        </p:nvSpPr>
        <p:spPr>
          <a:xfrm>
            <a:off x="1705608" y="4598701"/>
            <a:ext cx="9893686" cy="923330"/>
          </a:xfrm>
          <a:prstGeom prst="rect">
            <a:avLst/>
          </a:prstGeom>
          <a:noFill/>
        </p:spPr>
        <p:txBody>
          <a:bodyPr wrap="square" rtlCol="0">
            <a:spAutoFit/>
          </a:bodyPr>
          <a:lstStyle/>
          <a:p>
            <a:pPr marL="458788" lvl="0" indent="-458788"/>
            <a:r>
              <a:rPr lang="en-US" dirty="0">
                <a:latin typeface="Times New Roman" panose="02020603050405020304" pitchFamily="18" charset="0"/>
                <a:cs typeface="Times New Roman" panose="02020603050405020304" pitchFamily="18" charset="0"/>
              </a:rPr>
              <a:t>National Cancer Institute. (2018). </a:t>
            </a:r>
            <a:r>
              <a:rPr lang="en-US" i="1" dirty="0">
                <a:latin typeface="Times New Roman" panose="02020603050405020304" pitchFamily="18" charset="0"/>
                <a:cs typeface="Times New Roman" panose="02020603050405020304" pitchFamily="18" charset="0"/>
              </a:rPr>
              <a:t>Facing forward: Life after cancer treatment </a:t>
            </a:r>
            <a:r>
              <a:rPr lang="en-US" dirty="0">
                <a:latin typeface="Times New Roman" panose="02020603050405020304" pitchFamily="18" charset="0"/>
                <a:cs typeface="Times New Roman" panose="02020603050405020304" pitchFamily="18" charset="0"/>
              </a:rPr>
              <a:t>(NIH Publication No. 18-2424). U.S. Department of Health and Human Services, National Institutes of Health. https://www.cancer.gov/publications/patient-education/life-after-</a:t>
            </a:r>
            <a:r>
              <a:rPr lang="en-US" dirty="0" err="1">
                <a:latin typeface="Times New Roman" panose="02020603050405020304" pitchFamily="18" charset="0"/>
                <a:cs typeface="Times New Roman" panose="02020603050405020304" pitchFamily="18" charset="0"/>
              </a:rPr>
              <a:t>treatment.pdf</a:t>
            </a:r>
            <a:r>
              <a:rPr lang="en-US" i="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72745920-7826-A544-A3A1-95326AD3D932}"/>
              </a:ext>
            </a:extLst>
          </p:cNvPr>
          <p:cNvSpPr/>
          <p:nvPr/>
        </p:nvSpPr>
        <p:spPr>
          <a:xfrm>
            <a:off x="333621" y="4600015"/>
            <a:ext cx="1371987" cy="369332"/>
          </a:xfrm>
          <a:prstGeom prst="rect">
            <a:avLst/>
          </a:prstGeom>
        </p:spPr>
        <p:txBody>
          <a:bodyPr wrap="square">
            <a:spAutoFit/>
          </a:bodyPr>
          <a:lstStyle/>
          <a:p>
            <a:pPr lvl="0" algn="r"/>
            <a:r>
              <a:rPr lang="en-US" dirty="0">
                <a:latin typeface="Times New Roman" panose="02020603050405020304" pitchFamily="18" charset="0"/>
                <a:cs typeface="Times New Roman" panose="02020603050405020304" pitchFamily="18" charset="0"/>
              </a:rPr>
              <a:t>Example:</a:t>
            </a:r>
          </a:p>
        </p:txBody>
      </p:sp>
      <p:sp>
        <p:nvSpPr>
          <p:cNvPr id="16" name="Rectangle 15">
            <a:extLst>
              <a:ext uri="{FF2B5EF4-FFF2-40B4-BE49-F238E27FC236}">
                <a16:creationId xmlns:a16="http://schemas.microsoft.com/office/drawing/2014/main" id="{5CB580D8-65F7-8D49-A241-0BB91A0D315B}"/>
              </a:ext>
            </a:extLst>
          </p:cNvPr>
          <p:cNvSpPr/>
          <p:nvPr/>
        </p:nvSpPr>
        <p:spPr>
          <a:xfrm>
            <a:off x="1047537" y="5669250"/>
            <a:ext cx="2330510"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Parenthetical citation: </a:t>
            </a:r>
            <a:endParaRPr lang="en-US" dirty="0"/>
          </a:p>
        </p:txBody>
      </p:sp>
      <p:sp>
        <p:nvSpPr>
          <p:cNvPr id="17" name="Rectangle 16">
            <a:extLst>
              <a:ext uri="{FF2B5EF4-FFF2-40B4-BE49-F238E27FC236}">
                <a16:creationId xmlns:a16="http://schemas.microsoft.com/office/drawing/2014/main" id="{A0E35BEC-76F8-894C-BEEC-9DF2B16EB2CC}"/>
              </a:ext>
            </a:extLst>
          </p:cNvPr>
          <p:cNvSpPr/>
          <p:nvPr/>
        </p:nvSpPr>
        <p:spPr>
          <a:xfrm>
            <a:off x="1398018" y="6153989"/>
            <a:ext cx="1980029"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Narrative citation: </a:t>
            </a:r>
            <a:endParaRPr lang="en-US" dirty="0"/>
          </a:p>
        </p:txBody>
      </p:sp>
      <p:sp>
        <p:nvSpPr>
          <p:cNvPr id="18" name="Rectangle 17">
            <a:extLst>
              <a:ext uri="{FF2B5EF4-FFF2-40B4-BE49-F238E27FC236}">
                <a16:creationId xmlns:a16="http://schemas.microsoft.com/office/drawing/2014/main" id="{6A1E1F12-6EC5-954B-A927-AABC7C6D627E}"/>
              </a:ext>
            </a:extLst>
          </p:cNvPr>
          <p:cNvSpPr/>
          <p:nvPr/>
        </p:nvSpPr>
        <p:spPr>
          <a:xfrm>
            <a:off x="3315626" y="5679473"/>
            <a:ext cx="3292439"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(National Cancer Institute, 2018)</a:t>
            </a:r>
          </a:p>
        </p:txBody>
      </p:sp>
      <p:sp>
        <p:nvSpPr>
          <p:cNvPr id="19" name="Rectangle 18">
            <a:extLst>
              <a:ext uri="{FF2B5EF4-FFF2-40B4-BE49-F238E27FC236}">
                <a16:creationId xmlns:a16="http://schemas.microsoft.com/office/drawing/2014/main" id="{75C66249-46BF-C346-96C5-739424341603}"/>
              </a:ext>
            </a:extLst>
          </p:cNvPr>
          <p:cNvSpPr/>
          <p:nvPr/>
        </p:nvSpPr>
        <p:spPr>
          <a:xfrm>
            <a:off x="3366717" y="6162850"/>
            <a:ext cx="3292438"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National Cancer Institute (2018)</a:t>
            </a:r>
            <a:endParaRPr lang="en-US" i="1"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45562472-7438-304A-8876-839E30DC2FC1}"/>
              </a:ext>
            </a:extLst>
          </p:cNvPr>
          <p:cNvSpPr/>
          <p:nvPr/>
        </p:nvSpPr>
        <p:spPr>
          <a:xfrm>
            <a:off x="8264702" y="5527815"/>
            <a:ext cx="2038763" cy="400110"/>
          </a:xfrm>
          <a:prstGeom prst="rect">
            <a:avLst/>
          </a:prstGeom>
        </p:spPr>
        <p:txBody>
          <a:bodyPr wrap="square">
            <a:spAutoFit/>
          </a:bodyPr>
          <a:lstStyle/>
          <a:p>
            <a:pPr algn="ctr"/>
            <a:r>
              <a:rPr lang="en-US" sz="2000" i="1" dirty="0">
                <a:solidFill>
                  <a:srgbClr val="5F76AC"/>
                </a:solidFill>
                <a:latin typeface="Times New Roman" panose="02020603050405020304" pitchFamily="18" charset="0"/>
                <a:cs typeface="Times New Roman" panose="02020603050405020304" pitchFamily="18" charset="0"/>
              </a:rPr>
              <a:t>Helpful Tip </a:t>
            </a:r>
            <a:endParaRPr lang="en-US" sz="2000" dirty="0">
              <a:solidFill>
                <a:srgbClr val="5F76AC"/>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89329372-5DE6-8445-AB0D-01DB839EDF00}"/>
              </a:ext>
            </a:extLst>
          </p:cNvPr>
          <p:cNvPicPr>
            <a:picLocks noChangeAspect="1"/>
          </p:cNvPicPr>
          <p:nvPr/>
        </p:nvPicPr>
        <p:blipFill>
          <a:blip r:embed="rId5"/>
          <a:stretch>
            <a:fillRect/>
          </a:stretch>
        </p:blipFill>
        <p:spPr>
          <a:xfrm>
            <a:off x="9937141" y="5496915"/>
            <a:ext cx="409783" cy="414052"/>
          </a:xfrm>
          <a:prstGeom prst="rect">
            <a:avLst/>
          </a:prstGeom>
        </p:spPr>
      </p:pic>
      <p:sp>
        <p:nvSpPr>
          <p:cNvPr id="22" name="Rectangle 21">
            <a:extLst>
              <a:ext uri="{FF2B5EF4-FFF2-40B4-BE49-F238E27FC236}">
                <a16:creationId xmlns:a16="http://schemas.microsoft.com/office/drawing/2014/main" id="{032545D4-BA87-B04F-B75B-EEFDA181AAC0}"/>
              </a:ext>
            </a:extLst>
          </p:cNvPr>
          <p:cNvSpPr/>
          <p:nvPr/>
        </p:nvSpPr>
        <p:spPr>
          <a:xfrm>
            <a:off x="7681287" y="5885851"/>
            <a:ext cx="3565944" cy="646331"/>
          </a:xfrm>
          <a:prstGeom prst="rect">
            <a:avLst/>
          </a:prstGeom>
        </p:spPr>
        <p:txBody>
          <a:bodyPr wrap="square">
            <a:spAutoFit/>
          </a:bodyPr>
          <a:lstStyle/>
          <a:p>
            <a:pPr lvl="0" algn="ctr"/>
            <a:r>
              <a:rPr lang="en-US" dirty="0">
                <a:latin typeface="Times New Roman" panose="02020603050405020304" pitchFamily="18" charset="0"/>
                <a:cs typeface="Times New Roman" panose="02020603050405020304" pitchFamily="18" charset="0"/>
              </a:rPr>
              <a:t>There are many more examples of reports on pp. 329-331</a:t>
            </a:r>
          </a:p>
        </p:txBody>
      </p:sp>
      <p:sp>
        <p:nvSpPr>
          <p:cNvPr id="23" name="Rectangle 22">
            <a:extLst>
              <a:ext uri="{FF2B5EF4-FFF2-40B4-BE49-F238E27FC236}">
                <a16:creationId xmlns:a16="http://schemas.microsoft.com/office/drawing/2014/main" id="{8AA89288-D611-F948-9708-0154CB0DADA8}"/>
              </a:ext>
            </a:extLst>
          </p:cNvPr>
          <p:cNvSpPr/>
          <p:nvPr/>
        </p:nvSpPr>
        <p:spPr>
          <a:xfrm>
            <a:off x="3069118" y="2395927"/>
            <a:ext cx="6083380"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Reports (“Gray Literature,” 10.4)</a:t>
            </a:r>
          </a:p>
          <a:p>
            <a:pPr algn="ctr"/>
            <a:r>
              <a:rPr lang="en-US" sz="28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(press releases, grants, policy briefs, etc.)</a:t>
            </a:r>
          </a:p>
        </p:txBody>
      </p:sp>
      <p:sp>
        <p:nvSpPr>
          <p:cNvPr id="24" name="TextBox 23">
            <a:extLst>
              <a:ext uri="{FF2B5EF4-FFF2-40B4-BE49-F238E27FC236}">
                <a16:creationId xmlns:a16="http://schemas.microsoft.com/office/drawing/2014/main" id="{A911D9C2-C755-FE46-AA79-002423A2D2C5}"/>
              </a:ext>
            </a:extLst>
          </p:cNvPr>
          <p:cNvSpPr txBox="1"/>
          <p:nvPr/>
        </p:nvSpPr>
        <p:spPr>
          <a:xfrm>
            <a:off x="73152" y="6402508"/>
            <a:ext cx="438912" cy="369332"/>
          </a:xfrm>
          <a:prstGeom prst="rect">
            <a:avLst/>
          </a:prstGeom>
          <a:noFill/>
        </p:spPr>
        <p:txBody>
          <a:bodyPr wrap="square" rtlCol="0">
            <a:spAutoFit/>
          </a:bodyPr>
          <a:lstStyle/>
          <a:p>
            <a:r>
              <a:rPr lang="en-US" dirty="0"/>
              <a:t>30</a:t>
            </a:r>
          </a:p>
        </p:txBody>
      </p:sp>
      <p:sp>
        <p:nvSpPr>
          <p:cNvPr id="25" name="Rectangle 24">
            <a:extLst>
              <a:ext uri="{FF2B5EF4-FFF2-40B4-BE49-F238E27FC236}">
                <a16:creationId xmlns:a16="http://schemas.microsoft.com/office/drawing/2014/main" id="{9D51E938-4EAE-0340-87FF-CA3AE5050864}"/>
              </a:ext>
            </a:extLst>
          </p:cNvPr>
          <p:cNvSpPr/>
          <p:nvPr/>
        </p:nvSpPr>
        <p:spPr>
          <a:xfrm>
            <a:off x="2410103" y="1791670"/>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26" name="Rectangle 25">
            <a:extLst>
              <a:ext uri="{FF2B5EF4-FFF2-40B4-BE49-F238E27FC236}">
                <a16:creationId xmlns:a16="http://schemas.microsoft.com/office/drawing/2014/main" id="{7669BE4E-0E20-D94D-82DC-51D03D3A4996}"/>
              </a:ext>
            </a:extLst>
          </p:cNvPr>
          <p:cNvSpPr/>
          <p:nvPr/>
        </p:nvSpPr>
        <p:spPr>
          <a:xfrm>
            <a:off x="6434966" y="1893450"/>
            <a:ext cx="3220753"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Examples</a:t>
            </a:r>
          </a:p>
        </p:txBody>
      </p:sp>
    </p:spTree>
    <p:extLst>
      <p:ext uri="{BB962C8B-B14F-4D97-AF65-F5344CB8AC3E}">
        <p14:creationId xmlns:p14="http://schemas.microsoft.com/office/powerpoint/2010/main" val="1190205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26" name="Rectangle 25">
            <a:extLst>
              <a:ext uri="{FF2B5EF4-FFF2-40B4-BE49-F238E27FC236}">
                <a16:creationId xmlns:a16="http://schemas.microsoft.com/office/drawing/2014/main" id="{A49A9F07-7DCE-724C-A1C7-8D5B81CBD7BD}"/>
              </a:ext>
            </a:extLst>
          </p:cNvPr>
          <p:cNvSpPr/>
          <p:nvPr/>
        </p:nvSpPr>
        <p:spPr>
          <a:xfrm>
            <a:off x="599878" y="3871038"/>
            <a:ext cx="10475345" cy="430887"/>
          </a:xfrm>
          <a:prstGeom prst="rect">
            <a:avLst/>
          </a:prstGeom>
        </p:spPr>
        <p:txBody>
          <a:bodyPr wrap="square">
            <a:spAutoFit/>
          </a:bodyPr>
          <a:lstStyle/>
          <a:p>
            <a:pPr algn="ctr"/>
            <a:r>
              <a:rPr lang="en-US" sz="2200" dirty="0">
                <a:latin typeface="Times New Roman" panose="02020603050405020304" pitchFamily="18" charset="0"/>
                <a:cs typeface="Times New Roman" panose="02020603050405020304" pitchFamily="18" charset="0"/>
              </a:rPr>
              <a:t>See the following sections in chapter ten for guidance on citing these sources:</a:t>
            </a:r>
          </a:p>
        </p:txBody>
      </p:sp>
      <p:sp>
        <p:nvSpPr>
          <p:cNvPr id="27" name="TextBox 26">
            <a:extLst>
              <a:ext uri="{FF2B5EF4-FFF2-40B4-BE49-F238E27FC236}">
                <a16:creationId xmlns:a16="http://schemas.microsoft.com/office/drawing/2014/main" id="{8BAA294F-16B6-8F40-BF40-F627D4C7435F}"/>
              </a:ext>
            </a:extLst>
          </p:cNvPr>
          <p:cNvSpPr txBox="1"/>
          <p:nvPr/>
        </p:nvSpPr>
        <p:spPr>
          <a:xfrm>
            <a:off x="1443169" y="4240370"/>
            <a:ext cx="9032606" cy="2462213"/>
          </a:xfrm>
          <a:prstGeom prst="rect">
            <a:avLst/>
          </a:prstGeom>
          <a:noFill/>
        </p:spPr>
        <p:txBody>
          <a:bodyPr wrap="square" rtlCol="0">
            <a:spAutoFit/>
          </a:bodyPr>
          <a:lstStyle/>
          <a:p>
            <a:pPr marL="342900" lvl="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conference sessions and presentations (10.5)</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dissertations and Theses (10.6)</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reviews of books, films, TV shows, albums etc. (10.7)</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unpublished and informally published works (10.8)</a:t>
            </a:r>
          </a:p>
          <a:p>
            <a:pPr marL="342900" lvl="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tests, scales, and inventories (10.11)</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social media such as tweets, Facebook posts and pages, Instagram (10.15)</a:t>
            </a:r>
          </a:p>
          <a:p>
            <a:pPr marL="342900" indent="-34290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A829F9A1-76AF-9845-B102-C5FD8C88748C}"/>
              </a:ext>
            </a:extLst>
          </p:cNvPr>
          <p:cNvSpPr/>
          <p:nvPr/>
        </p:nvSpPr>
        <p:spPr>
          <a:xfrm>
            <a:off x="3384544" y="2493411"/>
            <a:ext cx="5149855"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Less Common Sources</a:t>
            </a:r>
            <a:endParaRPr lang="en-US" sz="2000" dirty="0">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C716DBF9-6783-2040-913F-0D16577170D1}"/>
              </a:ext>
            </a:extLst>
          </p:cNvPr>
          <p:cNvSpPr/>
          <p:nvPr/>
        </p:nvSpPr>
        <p:spPr>
          <a:xfrm>
            <a:off x="4700146" y="3212685"/>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pic>
        <p:nvPicPr>
          <p:cNvPr id="33" name="Picture 32">
            <a:extLst>
              <a:ext uri="{FF2B5EF4-FFF2-40B4-BE49-F238E27FC236}">
                <a16:creationId xmlns:a16="http://schemas.microsoft.com/office/drawing/2014/main" id="{C0A82104-F4FE-854A-8E8B-77435243D6CD}"/>
              </a:ext>
            </a:extLst>
          </p:cNvPr>
          <p:cNvPicPr>
            <a:picLocks noChangeAspect="1"/>
          </p:cNvPicPr>
          <p:nvPr/>
        </p:nvPicPr>
        <p:blipFill>
          <a:blip r:embed="rId5"/>
          <a:stretch>
            <a:fillRect/>
          </a:stretch>
        </p:blipFill>
        <p:spPr>
          <a:xfrm>
            <a:off x="6642822" y="3212684"/>
            <a:ext cx="517827" cy="523221"/>
          </a:xfrm>
          <a:prstGeom prst="rect">
            <a:avLst/>
          </a:prstGeom>
        </p:spPr>
      </p:pic>
      <p:sp>
        <p:nvSpPr>
          <p:cNvPr id="34" name="TextBox 33">
            <a:extLst>
              <a:ext uri="{FF2B5EF4-FFF2-40B4-BE49-F238E27FC236}">
                <a16:creationId xmlns:a16="http://schemas.microsoft.com/office/drawing/2014/main" id="{4C3C50D8-B48E-7447-8242-AE4BB58A9058}"/>
              </a:ext>
            </a:extLst>
          </p:cNvPr>
          <p:cNvSpPr txBox="1"/>
          <p:nvPr/>
        </p:nvSpPr>
        <p:spPr>
          <a:xfrm>
            <a:off x="73152" y="6402508"/>
            <a:ext cx="438912" cy="369332"/>
          </a:xfrm>
          <a:prstGeom prst="rect">
            <a:avLst/>
          </a:prstGeom>
          <a:noFill/>
        </p:spPr>
        <p:txBody>
          <a:bodyPr wrap="square" rtlCol="0">
            <a:spAutoFit/>
          </a:bodyPr>
          <a:lstStyle/>
          <a:p>
            <a:r>
              <a:rPr lang="en-US" dirty="0"/>
              <a:t>31</a:t>
            </a:r>
          </a:p>
        </p:txBody>
      </p:sp>
      <p:sp>
        <p:nvSpPr>
          <p:cNvPr id="13" name="Rectangle 12">
            <a:extLst>
              <a:ext uri="{FF2B5EF4-FFF2-40B4-BE49-F238E27FC236}">
                <a16:creationId xmlns:a16="http://schemas.microsoft.com/office/drawing/2014/main" id="{0F2BDA4F-FE9E-2442-ABDA-5AE88DA9B8B6}"/>
              </a:ext>
            </a:extLst>
          </p:cNvPr>
          <p:cNvSpPr/>
          <p:nvPr/>
        </p:nvSpPr>
        <p:spPr>
          <a:xfrm>
            <a:off x="2410103" y="1791670"/>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14" name="Rectangle 13">
            <a:extLst>
              <a:ext uri="{FF2B5EF4-FFF2-40B4-BE49-F238E27FC236}">
                <a16:creationId xmlns:a16="http://schemas.microsoft.com/office/drawing/2014/main" id="{22CE1D18-0EFF-1147-8E1E-26739F4835C1}"/>
              </a:ext>
            </a:extLst>
          </p:cNvPr>
          <p:cNvSpPr/>
          <p:nvPr/>
        </p:nvSpPr>
        <p:spPr>
          <a:xfrm>
            <a:off x="6434966" y="1893450"/>
            <a:ext cx="3220753"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Examples</a:t>
            </a:r>
          </a:p>
        </p:txBody>
      </p:sp>
    </p:spTree>
    <p:extLst>
      <p:ext uri="{BB962C8B-B14F-4D97-AF65-F5344CB8AC3E}">
        <p14:creationId xmlns:p14="http://schemas.microsoft.com/office/powerpoint/2010/main" val="816391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23" name="Rectangle 22">
            <a:extLst>
              <a:ext uri="{FF2B5EF4-FFF2-40B4-BE49-F238E27FC236}">
                <a16:creationId xmlns:a16="http://schemas.microsoft.com/office/drawing/2014/main" id="{8AA89288-D611-F948-9708-0154CB0DADA8}"/>
              </a:ext>
            </a:extLst>
          </p:cNvPr>
          <p:cNvSpPr/>
          <p:nvPr/>
        </p:nvSpPr>
        <p:spPr>
          <a:xfrm>
            <a:off x="2954157" y="2504834"/>
            <a:ext cx="628368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Audiovisual Media</a:t>
            </a:r>
            <a:endParaRPr lang="en-US" sz="2000" dirty="0">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A49A9F07-7DCE-724C-A1C7-8D5B81CBD7BD}"/>
              </a:ext>
            </a:extLst>
          </p:cNvPr>
          <p:cNvSpPr/>
          <p:nvPr/>
        </p:nvSpPr>
        <p:spPr>
          <a:xfrm>
            <a:off x="377951" y="3185652"/>
            <a:ext cx="11436096" cy="769441"/>
          </a:xfrm>
          <a:prstGeom prst="rect">
            <a:avLst/>
          </a:prstGeom>
        </p:spPr>
        <p:txBody>
          <a:bodyPr wrap="square">
            <a:spAutoFit/>
          </a:bodyPr>
          <a:lstStyle/>
          <a:p>
            <a:pPr algn="ctr"/>
            <a:r>
              <a:rPr lang="en-US" sz="2200" dirty="0">
                <a:latin typeface="Times New Roman" panose="02020603050405020304" pitchFamily="18" charset="0"/>
                <a:cs typeface="Times New Roman" panose="02020603050405020304" pitchFamily="18" charset="0"/>
              </a:rPr>
              <a:t>The formats for A/V media references follow a pattern based on whether the work stands alone (e.g., films, TV series, podcasts, albums, etc.) or is part of a greater whole (e.g., episode, song)</a:t>
            </a:r>
          </a:p>
        </p:txBody>
      </p:sp>
      <p:sp>
        <p:nvSpPr>
          <p:cNvPr id="27" name="TextBox 26">
            <a:extLst>
              <a:ext uri="{FF2B5EF4-FFF2-40B4-BE49-F238E27FC236}">
                <a16:creationId xmlns:a16="http://schemas.microsoft.com/office/drawing/2014/main" id="{8BAA294F-16B6-8F40-BF40-F627D4C7435F}"/>
              </a:ext>
            </a:extLst>
          </p:cNvPr>
          <p:cNvSpPr txBox="1"/>
          <p:nvPr/>
        </p:nvSpPr>
        <p:spPr>
          <a:xfrm>
            <a:off x="679990" y="4108981"/>
            <a:ext cx="5416010" cy="2123658"/>
          </a:xfrm>
          <a:prstGeom prst="rect">
            <a:avLst/>
          </a:prstGeom>
          <a:noFill/>
        </p:spPr>
        <p:txBody>
          <a:bodyPr wrap="square" rtlCol="0">
            <a:spAutoFit/>
          </a:bodyPr>
          <a:lstStyle/>
          <a:p>
            <a:pPr lvl="0"/>
            <a:r>
              <a:rPr lang="en-US" sz="2200" dirty="0">
                <a:latin typeface="Times New Roman" panose="02020603050405020304" pitchFamily="18" charset="0"/>
                <a:cs typeface="Times New Roman" panose="02020603050405020304" pitchFamily="18" charset="0"/>
              </a:rPr>
              <a:t>10.12 provides examples for citing</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films/video</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TV series</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TED Talks</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webinars</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YouTube or other streaming video</a:t>
            </a:r>
          </a:p>
        </p:txBody>
      </p:sp>
      <p:sp>
        <p:nvSpPr>
          <p:cNvPr id="28" name="TextBox 27">
            <a:extLst>
              <a:ext uri="{FF2B5EF4-FFF2-40B4-BE49-F238E27FC236}">
                <a16:creationId xmlns:a16="http://schemas.microsoft.com/office/drawing/2014/main" id="{21FDB451-6EBB-0948-8BF6-287E358BBFF4}"/>
              </a:ext>
            </a:extLst>
          </p:cNvPr>
          <p:cNvSpPr txBox="1"/>
          <p:nvPr/>
        </p:nvSpPr>
        <p:spPr>
          <a:xfrm>
            <a:off x="6102096" y="4108981"/>
            <a:ext cx="5416010" cy="2123658"/>
          </a:xfrm>
          <a:prstGeom prst="rect">
            <a:avLst/>
          </a:prstGeom>
          <a:noFill/>
        </p:spPr>
        <p:txBody>
          <a:bodyPr wrap="square" rtlCol="0">
            <a:spAutoFit/>
          </a:bodyPr>
          <a:lstStyle/>
          <a:p>
            <a:pPr lvl="0"/>
            <a:r>
              <a:rPr lang="en-US" sz="2200" dirty="0">
                <a:latin typeface="Times New Roman" panose="02020603050405020304" pitchFamily="18" charset="0"/>
                <a:cs typeface="Times New Roman" panose="02020603050405020304" pitchFamily="18" charset="0"/>
              </a:rPr>
              <a:t>10.13 provides examples for citing</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music albums</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single song</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podcast/podcast episode</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radio interview</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speech audio recording</a:t>
            </a:r>
          </a:p>
        </p:txBody>
      </p:sp>
      <p:sp>
        <p:nvSpPr>
          <p:cNvPr id="12" name="TextBox 11">
            <a:extLst>
              <a:ext uri="{FF2B5EF4-FFF2-40B4-BE49-F238E27FC236}">
                <a16:creationId xmlns:a16="http://schemas.microsoft.com/office/drawing/2014/main" id="{8A684A3F-9664-574B-854B-FA4535398167}"/>
              </a:ext>
            </a:extLst>
          </p:cNvPr>
          <p:cNvSpPr txBox="1"/>
          <p:nvPr/>
        </p:nvSpPr>
        <p:spPr>
          <a:xfrm>
            <a:off x="73152" y="6402508"/>
            <a:ext cx="438912" cy="369332"/>
          </a:xfrm>
          <a:prstGeom prst="rect">
            <a:avLst/>
          </a:prstGeom>
          <a:noFill/>
        </p:spPr>
        <p:txBody>
          <a:bodyPr wrap="square" rtlCol="0">
            <a:spAutoFit/>
          </a:bodyPr>
          <a:lstStyle/>
          <a:p>
            <a:r>
              <a:rPr lang="en-US" dirty="0"/>
              <a:t>32</a:t>
            </a:r>
          </a:p>
        </p:txBody>
      </p:sp>
      <p:sp>
        <p:nvSpPr>
          <p:cNvPr id="13" name="Rectangle 12">
            <a:extLst>
              <a:ext uri="{FF2B5EF4-FFF2-40B4-BE49-F238E27FC236}">
                <a16:creationId xmlns:a16="http://schemas.microsoft.com/office/drawing/2014/main" id="{8F0FCA28-945E-5347-8925-3A651B89E949}"/>
              </a:ext>
            </a:extLst>
          </p:cNvPr>
          <p:cNvSpPr/>
          <p:nvPr/>
        </p:nvSpPr>
        <p:spPr>
          <a:xfrm>
            <a:off x="2410103" y="1791670"/>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14" name="Rectangle 13">
            <a:extLst>
              <a:ext uri="{FF2B5EF4-FFF2-40B4-BE49-F238E27FC236}">
                <a16:creationId xmlns:a16="http://schemas.microsoft.com/office/drawing/2014/main" id="{FDDAAE4C-6FA0-C142-AE24-177680FA8C52}"/>
              </a:ext>
            </a:extLst>
          </p:cNvPr>
          <p:cNvSpPr/>
          <p:nvPr/>
        </p:nvSpPr>
        <p:spPr>
          <a:xfrm>
            <a:off x="6434966" y="1893450"/>
            <a:ext cx="3220753"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Examples</a:t>
            </a:r>
          </a:p>
        </p:txBody>
      </p:sp>
    </p:spTree>
    <p:extLst>
      <p:ext uri="{BB962C8B-B14F-4D97-AF65-F5344CB8AC3E}">
        <p14:creationId xmlns:p14="http://schemas.microsoft.com/office/powerpoint/2010/main" val="2482006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3" name="TextBox 12">
            <a:extLst>
              <a:ext uri="{FF2B5EF4-FFF2-40B4-BE49-F238E27FC236}">
                <a16:creationId xmlns:a16="http://schemas.microsoft.com/office/drawing/2014/main" id="{1CFDD407-1FD7-7949-8E70-D1DC918B7233}"/>
              </a:ext>
            </a:extLst>
          </p:cNvPr>
          <p:cNvSpPr txBox="1"/>
          <p:nvPr/>
        </p:nvSpPr>
        <p:spPr>
          <a:xfrm>
            <a:off x="1797904" y="5265660"/>
            <a:ext cx="9893686" cy="646331"/>
          </a:xfrm>
          <a:prstGeom prst="rect">
            <a:avLst/>
          </a:prstGeom>
          <a:noFill/>
        </p:spPr>
        <p:txBody>
          <a:bodyPr wrap="square" rtlCol="0">
            <a:spAutoFit/>
          </a:bodyPr>
          <a:lstStyle/>
          <a:p>
            <a:pPr marL="458788" lvl="0" indent="-458788"/>
            <a:r>
              <a:rPr lang="en-US" dirty="0" err="1">
                <a:latin typeface="Times New Roman" panose="02020603050405020304" pitchFamily="18" charset="0"/>
                <a:cs typeface="Times New Roman" panose="02020603050405020304" pitchFamily="18" charset="0"/>
              </a:rPr>
              <a:t>Housand</a:t>
            </a:r>
            <a:r>
              <a:rPr lang="en-US" dirty="0">
                <a:latin typeface="Times New Roman" panose="02020603050405020304" pitchFamily="18" charset="0"/>
                <a:cs typeface="Times New Roman" panose="02020603050405020304" pitchFamily="18" charset="0"/>
              </a:rPr>
              <a:t>, B. (2016). </a:t>
            </a:r>
            <a:r>
              <a:rPr lang="en-US" i="1" dirty="0">
                <a:latin typeface="Times New Roman" panose="02020603050405020304" pitchFamily="18" charset="0"/>
                <a:cs typeface="Times New Roman" panose="02020603050405020304" pitchFamily="18" charset="0"/>
              </a:rPr>
              <a:t>Game on! Integrating games and simulations in the classroom </a:t>
            </a:r>
            <a:r>
              <a:rPr lang="en-US" dirty="0">
                <a:latin typeface="Times New Roman" panose="02020603050405020304" pitchFamily="18" charset="0"/>
                <a:cs typeface="Times New Roman" panose="02020603050405020304" pitchFamily="18" charset="0"/>
              </a:rPr>
              <a:t>[PowerPoint slides]. SlideShare. https://</a:t>
            </a:r>
            <a:r>
              <a:rPr lang="en-US" dirty="0" err="1">
                <a:latin typeface="Times New Roman" panose="02020603050405020304" pitchFamily="18" charset="0"/>
                <a:cs typeface="Times New Roman" panose="02020603050405020304" pitchFamily="18" charset="0"/>
              </a:rPr>
              <a:t>www.slideshare.net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brainhousand</a:t>
            </a:r>
            <a:r>
              <a:rPr lang="en-US" dirty="0">
                <a:latin typeface="Times New Roman" panose="02020603050405020304" pitchFamily="18" charset="0"/>
                <a:cs typeface="Times New Roman" panose="02020603050405020304" pitchFamily="18" charset="0"/>
              </a:rPr>
              <a:t>/game-on-iagc-2016/</a:t>
            </a:r>
          </a:p>
        </p:txBody>
      </p:sp>
      <p:sp>
        <p:nvSpPr>
          <p:cNvPr id="15" name="Rectangle 14">
            <a:extLst>
              <a:ext uri="{FF2B5EF4-FFF2-40B4-BE49-F238E27FC236}">
                <a16:creationId xmlns:a16="http://schemas.microsoft.com/office/drawing/2014/main" id="{72745920-7826-A544-A3A1-95326AD3D932}"/>
              </a:ext>
            </a:extLst>
          </p:cNvPr>
          <p:cNvSpPr/>
          <p:nvPr/>
        </p:nvSpPr>
        <p:spPr>
          <a:xfrm>
            <a:off x="425917" y="5265660"/>
            <a:ext cx="1371987" cy="369332"/>
          </a:xfrm>
          <a:prstGeom prst="rect">
            <a:avLst/>
          </a:prstGeom>
        </p:spPr>
        <p:txBody>
          <a:bodyPr wrap="square">
            <a:spAutoFit/>
          </a:bodyPr>
          <a:lstStyle/>
          <a:p>
            <a:pPr lvl="0" algn="r"/>
            <a:r>
              <a:rPr lang="en-US" dirty="0">
                <a:latin typeface="Times New Roman" panose="02020603050405020304" pitchFamily="18" charset="0"/>
                <a:cs typeface="Times New Roman" panose="02020603050405020304" pitchFamily="18" charset="0"/>
              </a:rPr>
              <a:t>PowerPoint:</a:t>
            </a:r>
          </a:p>
        </p:txBody>
      </p:sp>
      <p:sp>
        <p:nvSpPr>
          <p:cNvPr id="16" name="Rectangle 15">
            <a:extLst>
              <a:ext uri="{FF2B5EF4-FFF2-40B4-BE49-F238E27FC236}">
                <a16:creationId xmlns:a16="http://schemas.microsoft.com/office/drawing/2014/main" id="{5CB580D8-65F7-8D49-A241-0BB91A0D315B}"/>
              </a:ext>
            </a:extLst>
          </p:cNvPr>
          <p:cNvSpPr/>
          <p:nvPr/>
        </p:nvSpPr>
        <p:spPr>
          <a:xfrm>
            <a:off x="3765490" y="5956088"/>
            <a:ext cx="2330510"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Parenthetical citation: </a:t>
            </a:r>
            <a:endParaRPr lang="en-US" dirty="0"/>
          </a:p>
        </p:txBody>
      </p:sp>
      <p:sp>
        <p:nvSpPr>
          <p:cNvPr id="17" name="Rectangle 16">
            <a:extLst>
              <a:ext uri="{FF2B5EF4-FFF2-40B4-BE49-F238E27FC236}">
                <a16:creationId xmlns:a16="http://schemas.microsoft.com/office/drawing/2014/main" id="{A0E35BEC-76F8-894C-BEEC-9DF2B16EB2CC}"/>
              </a:ext>
            </a:extLst>
          </p:cNvPr>
          <p:cNvSpPr/>
          <p:nvPr/>
        </p:nvSpPr>
        <p:spPr>
          <a:xfrm>
            <a:off x="4115970" y="6343196"/>
            <a:ext cx="1980029"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Narrative citation: </a:t>
            </a:r>
            <a:endParaRPr lang="en-US" dirty="0"/>
          </a:p>
        </p:txBody>
      </p:sp>
      <p:sp>
        <p:nvSpPr>
          <p:cNvPr id="18" name="Rectangle 17">
            <a:extLst>
              <a:ext uri="{FF2B5EF4-FFF2-40B4-BE49-F238E27FC236}">
                <a16:creationId xmlns:a16="http://schemas.microsoft.com/office/drawing/2014/main" id="{6A1E1F12-6EC5-954B-A927-AABC7C6D627E}"/>
              </a:ext>
            </a:extLst>
          </p:cNvPr>
          <p:cNvSpPr/>
          <p:nvPr/>
        </p:nvSpPr>
        <p:spPr>
          <a:xfrm>
            <a:off x="6033579" y="5966311"/>
            <a:ext cx="3292439"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Housand</a:t>
            </a:r>
            <a:r>
              <a:rPr lang="en-US" dirty="0">
                <a:latin typeface="Times New Roman" panose="02020603050405020304" pitchFamily="18" charset="0"/>
                <a:cs typeface="Times New Roman" panose="02020603050405020304" pitchFamily="18" charset="0"/>
              </a:rPr>
              <a:t>, 2016)</a:t>
            </a:r>
          </a:p>
        </p:txBody>
      </p:sp>
      <p:sp>
        <p:nvSpPr>
          <p:cNvPr id="19" name="Rectangle 18">
            <a:extLst>
              <a:ext uri="{FF2B5EF4-FFF2-40B4-BE49-F238E27FC236}">
                <a16:creationId xmlns:a16="http://schemas.microsoft.com/office/drawing/2014/main" id="{75C66249-46BF-C346-96C5-739424341603}"/>
              </a:ext>
            </a:extLst>
          </p:cNvPr>
          <p:cNvSpPr/>
          <p:nvPr/>
        </p:nvSpPr>
        <p:spPr>
          <a:xfrm>
            <a:off x="6084669" y="6352057"/>
            <a:ext cx="3292438" cy="369332"/>
          </a:xfrm>
          <a:prstGeom prst="rect">
            <a:avLst/>
          </a:prstGeom>
        </p:spPr>
        <p:txBody>
          <a:bodyPr wrap="square">
            <a:spAutoFit/>
          </a:bodyPr>
          <a:lstStyle/>
          <a:p>
            <a:pPr lvl="0"/>
            <a:r>
              <a:rPr lang="en-US" dirty="0" err="1">
                <a:latin typeface="Times New Roman" panose="02020603050405020304" pitchFamily="18" charset="0"/>
                <a:cs typeface="Times New Roman" panose="02020603050405020304" pitchFamily="18" charset="0"/>
              </a:rPr>
              <a:t>Housand</a:t>
            </a:r>
            <a:r>
              <a:rPr lang="en-US" dirty="0">
                <a:latin typeface="Times New Roman" panose="02020603050405020304" pitchFamily="18" charset="0"/>
                <a:cs typeface="Times New Roman" panose="02020603050405020304" pitchFamily="18" charset="0"/>
              </a:rPr>
              <a:t> (2016)</a:t>
            </a:r>
            <a:endParaRPr lang="en-US" i="1" dirty="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8AA89288-D611-F948-9708-0154CB0DADA8}"/>
              </a:ext>
            </a:extLst>
          </p:cNvPr>
          <p:cNvSpPr/>
          <p:nvPr/>
        </p:nvSpPr>
        <p:spPr>
          <a:xfrm>
            <a:off x="2718816" y="2381723"/>
            <a:ext cx="6815328"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Lecture Notes &amp; PowerPoint Slides</a:t>
            </a:r>
            <a:endParaRPr lang="en-US" sz="2000" dirty="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95CE0D0D-BA88-ED46-94FA-13754FBF0A13}"/>
              </a:ext>
            </a:extLst>
          </p:cNvPr>
          <p:cNvSpPr/>
          <p:nvPr/>
        </p:nvSpPr>
        <p:spPr>
          <a:xfrm>
            <a:off x="749806" y="4654247"/>
            <a:ext cx="10692386" cy="430887"/>
          </a:xfrm>
          <a:prstGeom prst="rect">
            <a:avLst/>
          </a:prstGeom>
        </p:spPr>
        <p:txBody>
          <a:bodyPr wrap="square">
            <a:spAutoFit/>
          </a:bodyPr>
          <a:lstStyle/>
          <a:p>
            <a:pPr algn="ctr"/>
            <a:r>
              <a:rPr lang="en-US" sz="2200" dirty="0">
                <a:latin typeface="Times New Roman" panose="02020603050405020304" pitchFamily="18" charset="0"/>
                <a:cs typeface="Times New Roman" panose="02020603050405020304" pitchFamily="18" charset="0"/>
              </a:rPr>
              <a:t>The example below includes the database through which the PowerPoint was accessed.</a:t>
            </a:r>
          </a:p>
        </p:txBody>
      </p:sp>
      <p:sp>
        <p:nvSpPr>
          <p:cNvPr id="25" name="TextBox 24">
            <a:extLst>
              <a:ext uri="{FF2B5EF4-FFF2-40B4-BE49-F238E27FC236}">
                <a16:creationId xmlns:a16="http://schemas.microsoft.com/office/drawing/2014/main" id="{51C8817E-694B-504A-820D-06461883743F}"/>
              </a:ext>
            </a:extLst>
          </p:cNvPr>
          <p:cNvSpPr txBox="1"/>
          <p:nvPr/>
        </p:nvSpPr>
        <p:spPr>
          <a:xfrm>
            <a:off x="1797904" y="3045874"/>
            <a:ext cx="9893686" cy="646331"/>
          </a:xfrm>
          <a:prstGeom prst="rect">
            <a:avLst/>
          </a:prstGeom>
          <a:noFill/>
        </p:spPr>
        <p:txBody>
          <a:bodyPr wrap="square" rtlCol="0">
            <a:spAutoFit/>
          </a:bodyPr>
          <a:lstStyle/>
          <a:p>
            <a:pPr marL="458788" lvl="0" indent="-458788"/>
            <a:r>
              <a:rPr lang="en-US" dirty="0" err="1">
                <a:latin typeface="Times New Roman" panose="02020603050405020304" pitchFamily="18" charset="0"/>
                <a:cs typeface="Times New Roman" panose="02020603050405020304" pitchFamily="18" charset="0"/>
              </a:rPr>
              <a:t>Canan</a:t>
            </a:r>
            <a:r>
              <a:rPr lang="en-US" dirty="0">
                <a:latin typeface="Times New Roman" panose="02020603050405020304" pitchFamily="18" charset="0"/>
                <a:cs typeface="Times New Roman" panose="02020603050405020304" pitchFamily="18" charset="0"/>
              </a:rPr>
              <a:t>, E., (2016, May 22). [Lecture notes on resource allocation]. Department of Management Control and Information Systems, University of Chile. https://</a:t>
            </a:r>
            <a:r>
              <a:rPr lang="en-US" dirty="0" err="1">
                <a:latin typeface="Times New Roman" panose="02020603050405020304" pitchFamily="18" charset="0"/>
                <a:cs typeface="Times New Roman" panose="02020603050405020304" pitchFamily="18" charset="0"/>
              </a:rPr>
              <a:t>uchile.academia.edu</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ElseZCanan</a:t>
            </a:r>
            <a:endParaRPr lang="en-US" dirty="0">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0B3472B7-4011-D44B-936F-49E446246841}"/>
              </a:ext>
            </a:extLst>
          </p:cNvPr>
          <p:cNvSpPr/>
          <p:nvPr/>
        </p:nvSpPr>
        <p:spPr>
          <a:xfrm>
            <a:off x="425917" y="3045874"/>
            <a:ext cx="1371987" cy="369332"/>
          </a:xfrm>
          <a:prstGeom prst="rect">
            <a:avLst/>
          </a:prstGeom>
        </p:spPr>
        <p:txBody>
          <a:bodyPr wrap="square">
            <a:spAutoFit/>
          </a:bodyPr>
          <a:lstStyle/>
          <a:p>
            <a:pPr lvl="0" algn="r"/>
            <a:r>
              <a:rPr lang="en-US" dirty="0">
                <a:latin typeface="Times New Roman" panose="02020603050405020304" pitchFamily="18" charset="0"/>
                <a:cs typeface="Times New Roman" panose="02020603050405020304" pitchFamily="18" charset="0"/>
              </a:rPr>
              <a:t>Lecture:</a:t>
            </a:r>
          </a:p>
        </p:txBody>
      </p:sp>
      <p:sp>
        <p:nvSpPr>
          <p:cNvPr id="27" name="Rectangle 26">
            <a:extLst>
              <a:ext uri="{FF2B5EF4-FFF2-40B4-BE49-F238E27FC236}">
                <a16:creationId xmlns:a16="http://schemas.microsoft.com/office/drawing/2014/main" id="{85421920-6174-C04D-9E25-E84C95C45BC2}"/>
              </a:ext>
            </a:extLst>
          </p:cNvPr>
          <p:cNvSpPr/>
          <p:nvPr/>
        </p:nvSpPr>
        <p:spPr>
          <a:xfrm>
            <a:off x="3765490" y="3736302"/>
            <a:ext cx="2330510"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Parenthetical citation: </a:t>
            </a:r>
            <a:endParaRPr lang="en-US" dirty="0"/>
          </a:p>
        </p:txBody>
      </p:sp>
      <p:sp>
        <p:nvSpPr>
          <p:cNvPr id="28" name="Rectangle 27">
            <a:extLst>
              <a:ext uri="{FF2B5EF4-FFF2-40B4-BE49-F238E27FC236}">
                <a16:creationId xmlns:a16="http://schemas.microsoft.com/office/drawing/2014/main" id="{FD6D17F9-4192-C04A-8E1B-1B8E1CE75C04}"/>
              </a:ext>
            </a:extLst>
          </p:cNvPr>
          <p:cNvSpPr/>
          <p:nvPr/>
        </p:nvSpPr>
        <p:spPr>
          <a:xfrm>
            <a:off x="4115970" y="4123410"/>
            <a:ext cx="1980029"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Narrative citation: </a:t>
            </a:r>
            <a:endParaRPr lang="en-US" dirty="0"/>
          </a:p>
        </p:txBody>
      </p:sp>
      <p:sp>
        <p:nvSpPr>
          <p:cNvPr id="29" name="Rectangle 28">
            <a:extLst>
              <a:ext uri="{FF2B5EF4-FFF2-40B4-BE49-F238E27FC236}">
                <a16:creationId xmlns:a16="http://schemas.microsoft.com/office/drawing/2014/main" id="{4D3EA6CD-812D-3842-9D16-C72D0066E509}"/>
              </a:ext>
            </a:extLst>
          </p:cNvPr>
          <p:cNvSpPr/>
          <p:nvPr/>
        </p:nvSpPr>
        <p:spPr>
          <a:xfrm>
            <a:off x="6033579" y="3746525"/>
            <a:ext cx="3292439"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Canan</a:t>
            </a:r>
            <a:r>
              <a:rPr lang="en-US" dirty="0">
                <a:latin typeface="Times New Roman" panose="02020603050405020304" pitchFamily="18" charset="0"/>
                <a:cs typeface="Times New Roman" panose="02020603050405020304" pitchFamily="18" charset="0"/>
              </a:rPr>
              <a:t>, 2016)</a:t>
            </a:r>
          </a:p>
        </p:txBody>
      </p:sp>
      <p:sp>
        <p:nvSpPr>
          <p:cNvPr id="30" name="Rectangle 29">
            <a:extLst>
              <a:ext uri="{FF2B5EF4-FFF2-40B4-BE49-F238E27FC236}">
                <a16:creationId xmlns:a16="http://schemas.microsoft.com/office/drawing/2014/main" id="{F965A544-FF5C-A742-989D-269E5843AAA5}"/>
              </a:ext>
            </a:extLst>
          </p:cNvPr>
          <p:cNvSpPr/>
          <p:nvPr/>
        </p:nvSpPr>
        <p:spPr>
          <a:xfrm>
            <a:off x="6084669" y="4132271"/>
            <a:ext cx="3292438" cy="369332"/>
          </a:xfrm>
          <a:prstGeom prst="rect">
            <a:avLst/>
          </a:prstGeom>
        </p:spPr>
        <p:txBody>
          <a:bodyPr wrap="square">
            <a:spAutoFit/>
          </a:bodyPr>
          <a:lstStyle/>
          <a:p>
            <a:pPr lvl="0"/>
            <a:r>
              <a:rPr lang="en-US" dirty="0" err="1">
                <a:latin typeface="Times New Roman" panose="02020603050405020304" pitchFamily="18" charset="0"/>
                <a:cs typeface="Times New Roman" panose="02020603050405020304" pitchFamily="18" charset="0"/>
              </a:rPr>
              <a:t>Canan</a:t>
            </a:r>
            <a:r>
              <a:rPr lang="en-US" dirty="0">
                <a:latin typeface="Times New Roman" panose="02020603050405020304" pitchFamily="18" charset="0"/>
                <a:cs typeface="Times New Roman" panose="02020603050405020304" pitchFamily="18" charset="0"/>
              </a:rPr>
              <a:t> (2016)</a:t>
            </a:r>
            <a:endParaRPr lang="en-US" i="1"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5E9832DF-5972-CB44-858D-2D98C1C9A2F1}"/>
              </a:ext>
            </a:extLst>
          </p:cNvPr>
          <p:cNvSpPr txBox="1"/>
          <p:nvPr/>
        </p:nvSpPr>
        <p:spPr>
          <a:xfrm>
            <a:off x="73152" y="6402508"/>
            <a:ext cx="438912" cy="369332"/>
          </a:xfrm>
          <a:prstGeom prst="rect">
            <a:avLst/>
          </a:prstGeom>
          <a:noFill/>
        </p:spPr>
        <p:txBody>
          <a:bodyPr wrap="square" rtlCol="0">
            <a:spAutoFit/>
          </a:bodyPr>
          <a:lstStyle/>
          <a:p>
            <a:r>
              <a:rPr lang="en-US" dirty="0"/>
              <a:t>33</a:t>
            </a:r>
          </a:p>
        </p:txBody>
      </p:sp>
      <p:sp>
        <p:nvSpPr>
          <p:cNvPr id="22" name="Rectangle 21">
            <a:extLst>
              <a:ext uri="{FF2B5EF4-FFF2-40B4-BE49-F238E27FC236}">
                <a16:creationId xmlns:a16="http://schemas.microsoft.com/office/drawing/2014/main" id="{2DA6D6F9-EB1F-1C46-891A-DD4944C73E0D}"/>
              </a:ext>
            </a:extLst>
          </p:cNvPr>
          <p:cNvSpPr/>
          <p:nvPr/>
        </p:nvSpPr>
        <p:spPr>
          <a:xfrm>
            <a:off x="2410103" y="1791670"/>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32" name="Rectangle 31">
            <a:extLst>
              <a:ext uri="{FF2B5EF4-FFF2-40B4-BE49-F238E27FC236}">
                <a16:creationId xmlns:a16="http://schemas.microsoft.com/office/drawing/2014/main" id="{CE770DA5-3F41-EA49-AF38-CE591DA2122A}"/>
              </a:ext>
            </a:extLst>
          </p:cNvPr>
          <p:cNvSpPr/>
          <p:nvPr/>
        </p:nvSpPr>
        <p:spPr>
          <a:xfrm>
            <a:off x="6434966" y="1893450"/>
            <a:ext cx="3220753"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Examples</a:t>
            </a:r>
          </a:p>
        </p:txBody>
      </p:sp>
    </p:spTree>
    <p:extLst>
      <p:ext uri="{BB962C8B-B14F-4D97-AF65-F5344CB8AC3E}">
        <p14:creationId xmlns:p14="http://schemas.microsoft.com/office/powerpoint/2010/main" val="3823928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8" name="Rectangle 7">
            <a:extLst>
              <a:ext uri="{FF2B5EF4-FFF2-40B4-BE49-F238E27FC236}">
                <a16:creationId xmlns:a16="http://schemas.microsoft.com/office/drawing/2014/main" id="{3B3F954E-DA5D-1140-9DA0-27A9F95D95A1}"/>
              </a:ext>
            </a:extLst>
          </p:cNvPr>
          <p:cNvSpPr/>
          <p:nvPr/>
        </p:nvSpPr>
        <p:spPr>
          <a:xfrm>
            <a:off x="3225599" y="2427733"/>
            <a:ext cx="574080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Webpages and Websites (10.16)</a:t>
            </a:r>
          </a:p>
        </p:txBody>
      </p:sp>
      <p:graphicFrame>
        <p:nvGraphicFramePr>
          <p:cNvPr id="12" name="Table 11">
            <a:extLst>
              <a:ext uri="{FF2B5EF4-FFF2-40B4-BE49-F238E27FC236}">
                <a16:creationId xmlns:a16="http://schemas.microsoft.com/office/drawing/2014/main" id="{74EE83C0-3241-9E4B-98F5-CA957C37905F}"/>
              </a:ext>
            </a:extLst>
          </p:cNvPr>
          <p:cNvGraphicFramePr>
            <a:graphicFrameLocks noGrp="1"/>
          </p:cNvGraphicFramePr>
          <p:nvPr>
            <p:extLst>
              <p:ext uri="{D42A27DB-BD31-4B8C-83A1-F6EECF244321}">
                <p14:modId xmlns:p14="http://schemas.microsoft.com/office/powerpoint/2010/main" val="2415860616"/>
              </p:ext>
            </p:extLst>
          </p:nvPr>
        </p:nvGraphicFramePr>
        <p:xfrm>
          <a:off x="1606356" y="4107762"/>
          <a:ext cx="8979288" cy="879524"/>
        </p:xfrm>
        <a:graphic>
          <a:graphicData uri="http://schemas.openxmlformats.org/drawingml/2006/table">
            <a:tbl>
              <a:tblPr firstRow="1" firstCol="1" bandRow="1">
                <a:tableStyleId>{0660B408-B3CF-4A94-85FC-2B1E0A45F4A2}</a:tableStyleId>
              </a:tblPr>
              <a:tblGrid>
                <a:gridCol w="2831532">
                  <a:extLst>
                    <a:ext uri="{9D8B030D-6E8A-4147-A177-3AD203B41FA5}">
                      <a16:colId xmlns:a16="http://schemas.microsoft.com/office/drawing/2014/main" val="1730609542"/>
                    </a:ext>
                  </a:extLst>
                </a:gridCol>
                <a:gridCol w="841248">
                  <a:extLst>
                    <a:ext uri="{9D8B030D-6E8A-4147-A177-3AD203B41FA5}">
                      <a16:colId xmlns:a16="http://schemas.microsoft.com/office/drawing/2014/main" val="744243858"/>
                    </a:ext>
                  </a:extLst>
                </a:gridCol>
                <a:gridCol w="1426465">
                  <a:extLst>
                    <a:ext uri="{9D8B030D-6E8A-4147-A177-3AD203B41FA5}">
                      <a16:colId xmlns:a16="http://schemas.microsoft.com/office/drawing/2014/main" val="3148983433"/>
                    </a:ext>
                  </a:extLst>
                </a:gridCol>
                <a:gridCol w="1743456">
                  <a:extLst>
                    <a:ext uri="{9D8B030D-6E8A-4147-A177-3AD203B41FA5}">
                      <a16:colId xmlns:a16="http://schemas.microsoft.com/office/drawing/2014/main" val="2380667322"/>
                    </a:ext>
                  </a:extLst>
                </a:gridCol>
                <a:gridCol w="2136587">
                  <a:extLst>
                    <a:ext uri="{9D8B030D-6E8A-4147-A177-3AD203B41FA5}">
                      <a16:colId xmlns:a16="http://schemas.microsoft.com/office/drawing/2014/main" val="2675934897"/>
                    </a:ext>
                  </a:extLst>
                </a:gridCol>
              </a:tblGrid>
              <a:tr h="192336">
                <a:tc>
                  <a:txBody>
                    <a:bodyPr/>
                    <a:lstStyle/>
                    <a:p>
                      <a:pPr marL="0" marR="0" algn="l">
                        <a:spcBef>
                          <a:spcPts val="0"/>
                        </a:spcBef>
                        <a:spcAft>
                          <a:spcPts val="0"/>
                        </a:spcAft>
                      </a:pPr>
                      <a:r>
                        <a:rPr lang="en-US" sz="1800" b="1" dirty="0">
                          <a:effectLst/>
                        </a:rPr>
                        <a:t>Author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Date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Title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spcBef>
                          <a:spcPts val="0"/>
                        </a:spcBef>
                        <a:spcAft>
                          <a:spcPts val="0"/>
                        </a:spcAft>
                      </a:pPr>
                      <a:r>
                        <a:rPr lang="en-US" sz="1800" b="1" dirty="0">
                          <a:effectLst/>
                        </a:rPr>
                        <a:t>Source</a:t>
                      </a:r>
                    </a:p>
                    <a:p>
                      <a:pPr marL="0" marR="0" algn="l">
                        <a:spcBef>
                          <a:spcPts val="0"/>
                        </a:spcBef>
                        <a:spcAft>
                          <a:spcPts val="0"/>
                        </a:spcAft>
                      </a:pPr>
                      <a:r>
                        <a:rPr lang="en-US" sz="1800" b="0" i="0" dirty="0">
                          <a:effectLst/>
                        </a:rPr>
                        <a:t>Website Name       URL</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284314"/>
                  </a:ext>
                </a:extLst>
              </a:tr>
              <a:tr h="330884">
                <a:tc>
                  <a:txBody>
                    <a:bodyPr/>
                    <a:lstStyle/>
                    <a:p>
                      <a:pPr marL="0" marR="0" algn="l">
                        <a:spcBef>
                          <a:spcPts val="0"/>
                        </a:spcBef>
                        <a:spcAft>
                          <a:spcPts val="0"/>
                        </a:spcAft>
                      </a:pPr>
                      <a:r>
                        <a:rPr lang="en-US" sz="1800" b="0" dirty="0">
                          <a:effectLst/>
                        </a:rPr>
                        <a:t>Author, A. A., &amp; Author, B. B.</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(2020).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1" dirty="0">
                          <a:effectLst/>
                        </a:rPr>
                        <a:t>Title of work.</a:t>
                      </a:r>
                      <a:endParaRPr lang="en-US"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Site 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https://</a:t>
                      </a:r>
                      <a:r>
                        <a:rPr lang="en-US" sz="1800" b="0" dirty="0" err="1">
                          <a:effectLst/>
                        </a:rPr>
                        <a:t>xxxxxxxxx</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976433"/>
                  </a:ext>
                </a:extLst>
              </a:tr>
            </a:tbl>
          </a:graphicData>
        </a:graphic>
      </p:graphicFrame>
      <p:sp>
        <p:nvSpPr>
          <p:cNvPr id="13" name="TextBox 12">
            <a:extLst>
              <a:ext uri="{FF2B5EF4-FFF2-40B4-BE49-F238E27FC236}">
                <a16:creationId xmlns:a16="http://schemas.microsoft.com/office/drawing/2014/main" id="{1CFDD407-1FD7-7949-8E70-D1DC918B7233}"/>
              </a:ext>
            </a:extLst>
          </p:cNvPr>
          <p:cNvSpPr txBox="1"/>
          <p:nvPr/>
        </p:nvSpPr>
        <p:spPr>
          <a:xfrm>
            <a:off x="2083559" y="5116911"/>
            <a:ext cx="9206233" cy="646331"/>
          </a:xfrm>
          <a:prstGeom prst="rect">
            <a:avLst/>
          </a:prstGeom>
          <a:noFill/>
        </p:spPr>
        <p:txBody>
          <a:bodyPr wrap="square" rtlCol="0">
            <a:spAutoFit/>
          </a:bodyPr>
          <a:lstStyle/>
          <a:p>
            <a:pPr marL="458788" lvl="0" indent="-458788"/>
            <a:r>
              <a:rPr lang="en-US" dirty="0">
                <a:latin typeface="Times New Roman" panose="02020603050405020304" pitchFamily="18" charset="0"/>
                <a:cs typeface="Times New Roman" panose="02020603050405020304" pitchFamily="18" charset="0"/>
              </a:rPr>
              <a:t>Martin, C. M. (2016), December 29. </a:t>
            </a:r>
            <a:r>
              <a:rPr lang="en-US" i="1" dirty="0">
                <a:latin typeface="Times New Roman" panose="02020603050405020304" pitchFamily="18" charset="0"/>
                <a:cs typeface="Times New Roman" panose="02020603050405020304" pitchFamily="18" charset="0"/>
              </a:rPr>
              <a:t>Be kind to yourself: How self-compassion can improve your resiliency. </a:t>
            </a:r>
            <a:r>
              <a:rPr lang="en-US" dirty="0">
                <a:latin typeface="Times New Roman" panose="02020603050405020304" pitchFamily="18" charset="0"/>
                <a:cs typeface="Times New Roman" panose="02020603050405020304" pitchFamily="18" charset="0"/>
              </a:rPr>
              <a:t>Mayo Clinic. https://www.mayoclinic.org/health.xxxxxx</a:t>
            </a:r>
          </a:p>
        </p:txBody>
      </p:sp>
      <p:sp>
        <p:nvSpPr>
          <p:cNvPr id="15" name="Rectangle 14">
            <a:extLst>
              <a:ext uri="{FF2B5EF4-FFF2-40B4-BE49-F238E27FC236}">
                <a16:creationId xmlns:a16="http://schemas.microsoft.com/office/drawing/2014/main" id="{72745920-7826-A544-A3A1-95326AD3D932}"/>
              </a:ext>
            </a:extLst>
          </p:cNvPr>
          <p:cNvSpPr/>
          <p:nvPr/>
        </p:nvSpPr>
        <p:spPr>
          <a:xfrm>
            <a:off x="711572" y="5116911"/>
            <a:ext cx="1371987" cy="369332"/>
          </a:xfrm>
          <a:prstGeom prst="rect">
            <a:avLst/>
          </a:prstGeom>
        </p:spPr>
        <p:txBody>
          <a:bodyPr wrap="square">
            <a:spAutoFit/>
          </a:bodyPr>
          <a:lstStyle/>
          <a:p>
            <a:pPr lvl="0" algn="r"/>
            <a:r>
              <a:rPr lang="en-US" dirty="0">
                <a:latin typeface="Times New Roman" panose="02020603050405020304" pitchFamily="18" charset="0"/>
                <a:cs typeface="Times New Roman" panose="02020603050405020304" pitchFamily="18" charset="0"/>
              </a:rPr>
              <a:t>Example:</a:t>
            </a:r>
          </a:p>
        </p:txBody>
      </p:sp>
      <p:sp>
        <p:nvSpPr>
          <p:cNvPr id="16" name="Rectangle 15">
            <a:extLst>
              <a:ext uri="{FF2B5EF4-FFF2-40B4-BE49-F238E27FC236}">
                <a16:creationId xmlns:a16="http://schemas.microsoft.com/office/drawing/2014/main" id="{5CB580D8-65F7-8D49-A241-0BB91A0D315B}"/>
              </a:ext>
            </a:extLst>
          </p:cNvPr>
          <p:cNvSpPr/>
          <p:nvPr/>
        </p:nvSpPr>
        <p:spPr>
          <a:xfrm>
            <a:off x="1652405" y="5892867"/>
            <a:ext cx="2330510"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Parenthetical citation: </a:t>
            </a:r>
            <a:endParaRPr lang="en-US" dirty="0"/>
          </a:p>
        </p:txBody>
      </p:sp>
      <p:sp>
        <p:nvSpPr>
          <p:cNvPr id="17" name="Rectangle 16">
            <a:extLst>
              <a:ext uri="{FF2B5EF4-FFF2-40B4-BE49-F238E27FC236}">
                <a16:creationId xmlns:a16="http://schemas.microsoft.com/office/drawing/2014/main" id="{A0E35BEC-76F8-894C-BEEC-9DF2B16EB2CC}"/>
              </a:ext>
            </a:extLst>
          </p:cNvPr>
          <p:cNvSpPr/>
          <p:nvPr/>
        </p:nvSpPr>
        <p:spPr>
          <a:xfrm>
            <a:off x="2002886" y="6306553"/>
            <a:ext cx="1980029"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Narrative citation: </a:t>
            </a:r>
            <a:endParaRPr lang="en-US" dirty="0"/>
          </a:p>
        </p:txBody>
      </p:sp>
      <p:sp>
        <p:nvSpPr>
          <p:cNvPr id="18" name="Rectangle 17">
            <a:extLst>
              <a:ext uri="{FF2B5EF4-FFF2-40B4-BE49-F238E27FC236}">
                <a16:creationId xmlns:a16="http://schemas.microsoft.com/office/drawing/2014/main" id="{6A1E1F12-6EC5-954B-A927-AABC7C6D627E}"/>
              </a:ext>
            </a:extLst>
          </p:cNvPr>
          <p:cNvSpPr/>
          <p:nvPr/>
        </p:nvSpPr>
        <p:spPr>
          <a:xfrm>
            <a:off x="3920494" y="5903090"/>
            <a:ext cx="2707223"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(Martin, 2016)</a:t>
            </a:r>
          </a:p>
        </p:txBody>
      </p:sp>
      <p:sp>
        <p:nvSpPr>
          <p:cNvPr id="19" name="Rectangle 18">
            <a:extLst>
              <a:ext uri="{FF2B5EF4-FFF2-40B4-BE49-F238E27FC236}">
                <a16:creationId xmlns:a16="http://schemas.microsoft.com/office/drawing/2014/main" id="{75C66249-46BF-C346-96C5-739424341603}"/>
              </a:ext>
            </a:extLst>
          </p:cNvPr>
          <p:cNvSpPr/>
          <p:nvPr/>
        </p:nvSpPr>
        <p:spPr>
          <a:xfrm>
            <a:off x="3971585" y="6315414"/>
            <a:ext cx="2507732"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Martin (2016)</a:t>
            </a:r>
            <a:endParaRPr lang="en-US" i="1"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45562472-7438-304A-8876-839E30DC2FC1}"/>
              </a:ext>
            </a:extLst>
          </p:cNvPr>
          <p:cNvSpPr/>
          <p:nvPr/>
        </p:nvSpPr>
        <p:spPr>
          <a:xfrm>
            <a:off x="7577034" y="5751695"/>
            <a:ext cx="2038763" cy="400110"/>
          </a:xfrm>
          <a:prstGeom prst="rect">
            <a:avLst/>
          </a:prstGeom>
        </p:spPr>
        <p:txBody>
          <a:bodyPr wrap="square">
            <a:spAutoFit/>
          </a:bodyPr>
          <a:lstStyle/>
          <a:p>
            <a:pPr algn="ctr"/>
            <a:r>
              <a:rPr lang="en-US" sz="2000" i="1" dirty="0">
                <a:solidFill>
                  <a:srgbClr val="5F76AC"/>
                </a:solidFill>
                <a:latin typeface="Times New Roman" panose="02020603050405020304" pitchFamily="18" charset="0"/>
                <a:cs typeface="Times New Roman" panose="02020603050405020304" pitchFamily="18" charset="0"/>
              </a:rPr>
              <a:t>Helpful Tip </a:t>
            </a:r>
            <a:endParaRPr lang="en-US" sz="2000" dirty="0">
              <a:solidFill>
                <a:srgbClr val="5F76AC"/>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89329372-5DE6-8445-AB0D-01DB839EDF00}"/>
              </a:ext>
            </a:extLst>
          </p:cNvPr>
          <p:cNvPicPr>
            <a:picLocks noChangeAspect="1"/>
          </p:cNvPicPr>
          <p:nvPr/>
        </p:nvPicPr>
        <p:blipFill>
          <a:blip r:embed="rId5"/>
          <a:stretch>
            <a:fillRect/>
          </a:stretch>
        </p:blipFill>
        <p:spPr>
          <a:xfrm>
            <a:off x="9260070" y="5716942"/>
            <a:ext cx="409783" cy="414052"/>
          </a:xfrm>
          <a:prstGeom prst="rect">
            <a:avLst/>
          </a:prstGeom>
        </p:spPr>
      </p:pic>
      <p:sp>
        <p:nvSpPr>
          <p:cNvPr id="22" name="Rectangle 21">
            <a:extLst>
              <a:ext uri="{FF2B5EF4-FFF2-40B4-BE49-F238E27FC236}">
                <a16:creationId xmlns:a16="http://schemas.microsoft.com/office/drawing/2014/main" id="{032545D4-BA87-B04F-B75B-EEFDA181AAC0}"/>
              </a:ext>
            </a:extLst>
          </p:cNvPr>
          <p:cNvSpPr/>
          <p:nvPr/>
        </p:nvSpPr>
        <p:spPr>
          <a:xfrm>
            <a:off x="6892602" y="6125509"/>
            <a:ext cx="3767978" cy="646331"/>
          </a:xfrm>
          <a:prstGeom prst="rect">
            <a:avLst/>
          </a:prstGeom>
        </p:spPr>
        <p:txBody>
          <a:bodyPr wrap="square">
            <a:spAutoFit/>
          </a:bodyPr>
          <a:lstStyle/>
          <a:p>
            <a:pPr lvl="0" algn="ctr"/>
            <a:r>
              <a:rPr lang="en-US" dirty="0">
                <a:latin typeface="Times New Roman" panose="02020603050405020304" pitchFamily="18" charset="0"/>
                <a:cs typeface="Times New Roman" panose="02020603050405020304" pitchFamily="18" charset="0"/>
              </a:rPr>
              <a:t>There are more examples of webpage and website variations on pp. 351-352</a:t>
            </a:r>
          </a:p>
        </p:txBody>
      </p:sp>
      <p:sp>
        <p:nvSpPr>
          <p:cNvPr id="23" name="Rectangle 22">
            <a:extLst>
              <a:ext uri="{FF2B5EF4-FFF2-40B4-BE49-F238E27FC236}">
                <a16:creationId xmlns:a16="http://schemas.microsoft.com/office/drawing/2014/main" id="{E86F5B1A-2AC7-A74E-9A0B-C30209399FC9}"/>
              </a:ext>
            </a:extLst>
          </p:cNvPr>
          <p:cNvSpPr/>
          <p:nvPr/>
        </p:nvSpPr>
        <p:spPr>
          <a:xfrm>
            <a:off x="377950" y="2973379"/>
            <a:ext cx="11436096" cy="1015663"/>
          </a:xfrm>
          <a:prstGeom prst="rect">
            <a:avLst/>
          </a:prstGeom>
        </p:spPr>
        <p:txBody>
          <a:bodyPr wrap="square">
            <a:spAutoFit/>
          </a:bodyPr>
          <a:lstStyle/>
          <a:p>
            <a:pPr algn="ctr"/>
            <a:r>
              <a:rPr lang="en-US" sz="2000" dirty="0">
                <a:latin typeface="Times New Roman" panose="02020603050405020304" pitchFamily="18" charset="0"/>
                <a:cs typeface="Times New Roman" panose="02020603050405020304" pitchFamily="18" charset="0"/>
              </a:rPr>
              <a:t>For webpages and websites, provide the most specific date possible. When the author name and the site name are the same, omit the site name from the source element. Do not include a retrieval date unless the content is designed to change over time and the page is not archived.</a:t>
            </a:r>
          </a:p>
        </p:txBody>
      </p:sp>
      <p:sp>
        <p:nvSpPr>
          <p:cNvPr id="24" name="TextBox 23">
            <a:extLst>
              <a:ext uri="{FF2B5EF4-FFF2-40B4-BE49-F238E27FC236}">
                <a16:creationId xmlns:a16="http://schemas.microsoft.com/office/drawing/2014/main" id="{B74A687F-C5F3-214B-A633-4DD0CC058B02}"/>
              </a:ext>
            </a:extLst>
          </p:cNvPr>
          <p:cNvSpPr txBox="1"/>
          <p:nvPr/>
        </p:nvSpPr>
        <p:spPr>
          <a:xfrm>
            <a:off x="73152" y="6402508"/>
            <a:ext cx="438912" cy="369332"/>
          </a:xfrm>
          <a:prstGeom prst="rect">
            <a:avLst/>
          </a:prstGeom>
          <a:noFill/>
        </p:spPr>
        <p:txBody>
          <a:bodyPr wrap="square" rtlCol="0">
            <a:spAutoFit/>
          </a:bodyPr>
          <a:lstStyle/>
          <a:p>
            <a:r>
              <a:rPr lang="en-US" dirty="0"/>
              <a:t>34</a:t>
            </a:r>
          </a:p>
        </p:txBody>
      </p:sp>
      <p:sp>
        <p:nvSpPr>
          <p:cNvPr id="25" name="Rectangle 24">
            <a:extLst>
              <a:ext uri="{FF2B5EF4-FFF2-40B4-BE49-F238E27FC236}">
                <a16:creationId xmlns:a16="http://schemas.microsoft.com/office/drawing/2014/main" id="{976C6C2A-6600-404D-8851-9F7EC3FC2D26}"/>
              </a:ext>
            </a:extLst>
          </p:cNvPr>
          <p:cNvSpPr/>
          <p:nvPr/>
        </p:nvSpPr>
        <p:spPr>
          <a:xfrm>
            <a:off x="2410103" y="1791670"/>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26" name="Rectangle 25">
            <a:extLst>
              <a:ext uri="{FF2B5EF4-FFF2-40B4-BE49-F238E27FC236}">
                <a16:creationId xmlns:a16="http://schemas.microsoft.com/office/drawing/2014/main" id="{1577426A-8384-4A42-B5AA-DFF0085751D1}"/>
              </a:ext>
            </a:extLst>
          </p:cNvPr>
          <p:cNvSpPr/>
          <p:nvPr/>
        </p:nvSpPr>
        <p:spPr>
          <a:xfrm>
            <a:off x="6434966" y="1893450"/>
            <a:ext cx="3220753"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Examples</a:t>
            </a:r>
          </a:p>
        </p:txBody>
      </p:sp>
    </p:spTree>
    <p:extLst>
      <p:ext uri="{BB962C8B-B14F-4D97-AF65-F5344CB8AC3E}">
        <p14:creationId xmlns:p14="http://schemas.microsoft.com/office/powerpoint/2010/main" val="1489475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4" name="TextBox 13">
            <a:extLst>
              <a:ext uri="{FF2B5EF4-FFF2-40B4-BE49-F238E27FC236}">
                <a16:creationId xmlns:a16="http://schemas.microsoft.com/office/drawing/2014/main" id="{44AED177-9916-3F47-AF86-96B2D5A77BA7}"/>
              </a:ext>
            </a:extLst>
          </p:cNvPr>
          <p:cNvSpPr txBox="1"/>
          <p:nvPr/>
        </p:nvSpPr>
        <p:spPr>
          <a:xfrm>
            <a:off x="73152" y="6402508"/>
            <a:ext cx="438912" cy="369332"/>
          </a:xfrm>
          <a:prstGeom prst="rect">
            <a:avLst/>
          </a:prstGeom>
          <a:noFill/>
        </p:spPr>
        <p:txBody>
          <a:bodyPr wrap="square" rtlCol="0">
            <a:spAutoFit/>
          </a:bodyPr>
          <a:lstStyle/>
          <a:p>
            <a:r>
              <a:rPr lang="en-US" dirty="0"/>
              <a:t>35</a:t>
            </a:r>
          </a:p>
        </p:txBody>
      </p:sp>
      <p:sp>
        <p:nvSpPr>
          <p:cNvPr id="13" name="Rectangle 12">
            <a:extLst>
              <a:ext uri="{FF2B5EF4-FFF2-40B4-BE49-F238E27FC236}">
                <a16:creationId xmlns:a16="http://schemas.microsoft.com/office/drawing/2014/main" id="{AD428B0F-8FB5-3040-92FA-2E195A691415}"/>
              </a:ext>
            </a:extLst>
          </p:cNvPr>
          <p:cNvSpPr/>
          <p:nvPr/>
        </p:nvSpPr>
        <p:spPr>
          <a:xfrm>
            <a:off x="2602608" y="1814078"/>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15" name="Rectangle 14">
            <a:extLst>
              <a:ext uri="{FF2B5EF4-FFF2-40B4-BE49-F238E27FC236}">
                <a16:creationId xmlns:a16="http://schemas.microsoft.com/office/drawing/2014/main" id="{7D5AA245-1D9A-B94F-9C82-508A3B7E06B0}"/>
              </a:ext>
            </a:extLst>
          </p:cNvPr>
          <p:cNvSpPr/>
          <p:nvPr/>
        </p:nvSpPr>
        <p:spPr>
          <a:xfrm>
            <a:off x="6627471" y="1915858"/>
            <a:ext cx="3220753"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Examples</a:t>
            </a:r>
          </a:p>
        </p:txBody>
      </p:sp>
      <p:sp>
        <p:nvSpPr>
          <p:cNvPr id="16" name="TextBox 15">
            <a:extLst>
              <a:ext uri="{FF2B5EF4-FFF2-40B4-BE49-F238E27FC236}">
                <a16:creationId xmlns:a16="http://schemas.microsoft.com/office/drawing/2014/main" id="{B708CE5B-8E25-6A4F-BC60-838A6D948234}"/>
              </a:ext>
            </a:extLst>
          </p:cNvPr>
          <p:cNvSpPr txBox="1"/>
          <p:nvPr/>
        </p:nvSpPr>
        <p:spPr>
          <a:xfrm>
            <a:off x="1956814" y="2904508"/>
            <a:ext cx="8278368"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New Citation for the 2022 Text Revision:</a:t>
            </a:r>
            <a:endParaRPr lang="en-US" sz="2400" i="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F5585535-DB54-9842-8B84-82A321BE6859}"/>
              </a:ext>
            </a:extLst>
          </p:cNvPr>
          <p:cNvSpPr txBox="1"/>
          <p:nvPr/>
        </p:nvSpPr>
        <p:spPr>
          <a:xfrm>
            <a:off x="5017010" y="6462831"/>
            <a:ext cx="6772654" cy="338554"/>
          </a:xfrm>
          <a:prstGeom prst="rect">
            <a:avLst/>
          </a:prstGeom>
          <a:noFill/>
        </p:spPr>
        <p:txBody>
          <a:bodyPr wrap="square" rtlCol="0">
            <a:spAutoFit/>
          </a:bodyPr>
          <a:lstStyle/>
          <a:p>
            <a:pPr algn="r"/>
            <a:r>
              <a:rPr lang="en-US" sz="1600" i="1" dirty="0">
                <a:latin typeface="Times New Roman" panose="02020603050405020304" pitchFamily="18" charset="0"/>
                <a:cs typeface="Times New Roman" panose="02020603050405020304" pitchFamily="18" charset="0"/>
              </a:rPr>
              <a:t>(*Chapter ten, example 32 has been updated </a:t>
            </a:r>
            <a:r>
              <a:rPr lang="en-US" sz="1600" i="1" dirty="0">
                <a:latin typeface="Times New Roman" panose="02020603050405020304" pitchFamily="18" charset="0"/>
                <a:cs typeface="Times New Roman" panose="02020603050405020304" pitchFamily="18" charset="0"/>
                <a:hlinkClick r:id="rId5"/>
              </a:rPr>
              <a:t>online</a:t>
            </a:r>
            <a:r>
              <a:rPr lang="en-US" sz="1600" i="1" dirty="0">
                <a:latin typeface="Times New Roman" panose="02020603050405020304" pitchFamily="18" charset="0"/>
                <a:cs typeface="Times New Roman" panose="02020603050405020304" pitchFamily="18" charset="0"/>
              </a:rPr>
              <a:t> with the 2022 Text Revision)</a:t>
            </a:r>
          </a:p>
        </p:txBody>
      </p:sp>
      <p:sp>
        <p:nvSpPr>
          <p:cNvPr id="18" name="Rectangle 17">
            <a:extLst>
              <a:ext uri="{FF2B5EF4-FFF2-40B4-BE49-F238E27FC236}">
                <a16:creationId xmlns:a16="http://schemas.microsoft.com/office/drawing/2014/main" id="{5438D5C3-3373-9140-8B7A-FEC3476B363A}"/>
              </a:ext>
            </a:extLst>
          </p:cNvPr>
          <p:cNvSpPr/>
          <p:nvPr/>
        </p:nvSpPr>
        <p:spPr>
          <a:xfrm>
            <a:off x="3566301" y="2439511"/>
            <a:ext cx="5059398"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the </a:t>
            </a:r>
            <a:r>
              <a:rPr lang="en-US" sz="2800" i="1" dirty="0">
                <a:latin typeface="Times New Roman" panose="02020603050405020304" pitchFamily="18" charset="0"/>
                <a:cs typeface="Times New Roman" panose="02020603050405020304" pitchFamily="18" charset="0"/>
              </a:rPr>
              <a:t>DSM-5</a:t>
            </a:r>
            <a:r>
              <a:rPr lang="en-US" sz="2800" dirty="0">
                <a:latin typeface="Times New Roman" panose="02020603050405020304" pitchFamily="18" charset="0"/>
                <a:cs typeface="Times New Roman" panose="02020603050405020304" pitchFamily="18" charset="0"/>
              </a:rPr>
              <a:t> Manual (10.2*)</a:t>
            </a:r>
          </a:p>
        </p:txBody>
      </p:sp>
      <p:graphicFrame>
        <p:nvGraphicFramePr>
          <p:cNvPr id="19" name="Table 18">
            <a:extLst>
              <a:ext uri="{FF2B5EF4-FFF2-40B4-BE49-F238E27FC236}">
                <a16:creationId xmlns:a16="http://schemas.microsoft.com/office/drawing/2014/main" id="{8E00DFA1-C3CC-5848-8FF7-5E6A340CF959}"/>
              </a:ext>
            </a:extLst>
          </p:cNvPr>
          <p:cNvGraphicFramePr>
            <a:graphicFrameLocks noGrp="1"/>
          </p:cNvGraphicFramePr>
          <p:nvPr>
            <p:extLst>
              <p:ext uri="{D42A27DB-BD31-4B8C-83A1-F6EECF244321}">
                <p14:modId xmlns:p14="http://schemas.microsoft.com/office/powerpoint/2010/main" val="2356845137"/>
              </p:ext>
            </p:extLst>
          </p:nvPr>
        </p:nvGraphicFramePr>
        <p:xfrm>
          <a:off x="540141" y="3620682"/>
          <a:ext cx="11083481" cy="2646006"/>
        </p:xfrm>
        <a:graphic>
          <a:graphicData uri="http://schemas.openxmlformats.org/drawingml/2006/table">
            <a:tbl>
              <a:tblPr firstRow="1" firstCol="1" bandRow="1">
                <a:tableStyleId>{5C22544A-7EE6-4342-B048-85BDC9FD1C3A}</a:tableStyleId>
              </a:tblPr>
              <a:tblGrid>
                <a:gridCol w="2305241">
                  <a:extLst>
                    <a:ext uri="{9D8B030D-6E8A-4147-A177-3AD203B41FA5}">
                      <a16:colId xmlns:a16="http://schemas.microsoft.com/office/drawing/2014/main" val="2476846403"/>
                    </a:ext>
                  </a:extLst>
                </a:gridCol>
                <a:gridCol w="8778240">
                  <a:extLst>
                    <a:ext uri="{9D8B030D-6E8A-4147-A177-3AD203B41FA5}">
                      <a16:colId xmlns:a16="http://schemas.microsoft.com/office/drawing/2014/main" val="698054842"/>
                    </a:ext>
                  </a:extLst>
                </a:gridCol>
              </a:tblGrid>
              <a:tr h="330751">
                <a:tc>
                  <a:txBody>
                    <a:bodyPr/>
                    <a:lstStyle/>
                    <a:p>
                      <a:pPr marL="0" marR="0">
                        <a:spcBef>
                          <a:spcPts val="0"/>
                        </a:spcBef>
                        <a:spcAft>
                          <a:spcPts val="0"/>
                        </a:spcAft>
                      </a:pPr>
                      <a:r>
                        <a:rPr lang="en-US" sz="1800" dirty="0">
                          <a:effectLst/>
                        </a:rPr>
                        <a:t>Type of Reference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How to Cite the DSM-5-TR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2116319"/>
                  </a:ext>
                </a:extLst>
              </a:tr>
              <a:tr h="661501">
                <a:tc>
                  <a:txBody>
                    <a:bodyPr/>
                    <a:lstStyle/>
                    <a:p>
                      <a:pPr marL="0" marR="0">
                        <a:spcBef>
                          <a:spcPts val="0"/>
                        </a:spcBef>
                        <a:spcAft>
                          <a:spcPts val="0"/>
                        </a:spcAft>
                      </a:pPr>
                      <a:r>
                        <a:rPr lang="en-US" sz="1800">
                          <a:effectLst/>
                        </a:rPr>
                        <a:t>Full reference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American Psychiatric Association. (2022). </a:t>
                      </a:r>
                      <a:r>
                        <a:rPr lang="en-US" sz="1800" i="1" dirty="0">
                          <a:effectLst/>
                        </a:rPr>
                        <a:t>Diagnostic and statistical manual of mental disorder</a:t>
                      </a:r>
                      <a:r>
                        <a:rPr lang="en-US" sz="1800" dirty="0">
                          <a:effectLst/>
                        </a:rPr>
                        <a:t>s (5th ed., text rev.). </a:t>
                      </a:r>
                      <a:r>
                        <a:rPr lang="en-US" sz="1800" u="sng" dirty="0">
                          <a:effectLst/>
                          <a:hlinkClick r:id="rId6"/>
                        </a:rPr>
                        <a:t>https://doi.org/10.1176/appi.books.9780890425787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2842352"/>
                  </a:ext>
                </a:extLst>
              </a:tr>
              <a:tr h="992252">
                <a:tc>
                  <a:txBody>
                    <a:bodyPr/>
                    <a:lstStyle/>
                    <a:p>
                      <a:pPr marL="0" marR="0">
                        <a:spcBef>
                          <a:spcPts val="0"/>
                        </a:spcBef>
                        <a:spcAft>
                          <a:spcPts val="0"/>
                        </a:spcAft>
                      </a:pPr>
                      <a:r>
                        <a:rPr lang="en-US" sz="1800" dirty="0">
                          <a:effectLst/>
                        </a:rPr>
                        <a:t>Specific entry in the DSM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American Psychiatric Association. (2013). Anxiety disorders. In </a:t>
                      </a:r>
                      <a:r>
                        <a:rPr lang="en-US" sz="1800" i="1" dirty="0">
                          <a:effectLst/>
                        </a:rPr>
                        <a:t>Diagnostic and statistical manual of mental disorders</a:t>
                      </a:r>
                      <a:r>
                        <a:rPr lang="en-US" sz="1800" dirty="0">
                          <a:effectLst/>
                        </a:rPr>
                        <a:t> (5th ed., text rev.). </a:t>
                      </a:r>
                      <a:r>
                        <a:rPr lang="en-US" sz="1800" u="sng" dirty="0">
                          <a:effectLst/>
                          <a:hlinkClick r:id="rId7"/>
                        </a:rPr>
                        <a:t>https://doi.org/10.1176/appi.books.9780890425596.dsm05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8355071"/>
                  </a:ext>
                </a:extLst>
              </a:tr>
              <a:tr h="330751">
                <a:tc>
                  <a:txBody>
                    <a:bodyPr/>
                    <a:lstStyle/>
                    <a:p>
                      <a:pPr marL="0" marR="0">
                        <a:spcBef>
                          <a:spcPts val="0"/>
                        </a:spcBef>
                        <a:spcAft>
                          <a:spcPts val="0"/>
                        </a:spcAft>
                      </a:pPr>
                      <a:r>
                        <a:rPr lang="en-US" sz="1800">
                          <a:effectLst/>
                        </a:rPr>
                        <a:t>Parenthetical citations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(American Psychiatric Association, 2022)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9900209"/>
                  </a:ext>
                </a:extLst>
              </a:tr>
              <a:tr h="330751">
                <a:tc>
                  <a:txBody>
                    <a:bodyPr/>
                    <a:lstStyle/>
                    <a:p>
                      <a:pPr marL="0" marR="0">
                        <a:spcBef>
                          <a:spcPts val="0"/>
                        </a:spcBef>
                        <a:spcAft>
                          <a:spcPts val="0"/>
                        </a:spcAft>
                      </a:pPr>
                      <a:r>
                        <a:rPr lang="en-US" sz="1800">
                          <a:effectLst/>
                        </a:rPr>
                        <a:t>Narrative citations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American Psychiatric Association (2022)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2285772"/>
                  </a:ext>
                </a:extLst>
              </a:tr>
            </a:tbl>
          </a:graphicData>
        </a:graphic>
      </p:graphicFrame>
    </p:spTree>
    <p:extLst>
      <p:ext uri="{BB962C8B-B14F-4D97-AF65-F5344CB8AC3E}">
        <p14:creationId xmlns:p14="http://schemas.microsoft.com/office/powerpoint/2010/main" val="3474297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895640" y="1965095"/>
            <a:ext cx="3552903" cy="516456"/>
          </a:xfrm>
        </p:spPr>
        <p:txBody>
          <a:bodyPr>
            <a:noAutofit/>
          </a:bodyPr>
          <a:lstStyle/>
          <a:p>
            <a:pPr algn="l"/>
            <a:r>
              <a:rPr lang="en-US" sz="2800" dirty="0">
                <a:latin typeface="Times New Roman" panose="02020603050405020304" pitchFamily="18" charset="0"/>
                <a:cs typeface="Times New Roman" panose="02020603050405020304" pitchFamily="18" charset="0"/>
              </a:rPr>
              <a:t>(8.13, 8.28, 9.41-2)</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004719" y="1802086"/>
            <a:ext cx="4798199" cy="707886"/>
          </a:xfrm>
          <a:prstGeom prst="rect">
            <a:avLst/>
          </a:prstGeom>
        </p:spPr>
        <p:txBody>
          <a:bodyPr wrap="square" anchor="ctr" anchorCtr="0">
            <a:spAutoFit/>
          </a:bodyPr>
          <a:lstStyle/>
          <a:p>
            <a:r>
              <a:rPr lang="en-US" sz="4000" dirty="0">
                <a:latin typeface="Copperplate" panose="02000504000000020004" pitchFamily="2" charset="77"/>
              </a:rPr>
              <a:t>Citing the Bible</a:t>
            </a:r>
            <a:endParaRPr lang="en-US" sz="4000" dirty="0"/>
          </a:p>
        </p:txBody>
      </p:sp>
      <p:sp>
        <p:nvSpPr>
          <p:cNvPr id="12" name="TextBox 11">
            <a:extLst>
              <a:ext uri="{FF2B5EF4-FFF2-40B4-BE49-F238E27FC236}">
                <a16:creationId xmlns:a16="http://schemas.microsoft.com/office/drawing/2014/main" id="{6BF0B298-563A-9940-A62D-34CB08C3826F}"/>
              </a:ext>
            </a:extLst>
          </p:cNvPr>
          <p:cNvSpPr txBox="1"/>
          <p:nvPr/>
        </p:nvSpPr>
        <p:spPr>
          <a:xfrm>
            <a:off x="400475" y="3795384"/>
            <a:ext cx="5658575" cy="2800767"/>
          </a:xfrm>
          <a:prstGeom prst="rect">
            <a:avLst/>
          </a:prstGeom>
          <a:noFill/>
        </p:spPr>
        <p:txBody>
          <a:bodyPr wrap="square" rtlCol="0">
            <a:spAutoFit/>
          </a:bodyPr>
          <a:lstStyle/>
          <a:p>
            <a:pPr marL="522288" indent="-28892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Italicize the title of the Bible in references and citations (e.g., </a:t>
            </a:r>
            <a:r>
              <a:rPr lang="en-US" sz="2000" i="1" dirty="0">
                <a:latin typeface="Times New Roman" panose="02020603050405020304" pitchFamily="18" charset="0"/>
                <a:cs typeface="Times New Roman" panose="02020603050405020304" pitchFamily="18" charset="0"/>
              </a:rPr>
              <a:t>New English Standard Bible</a:t>
            </a:r>
            <a:r>
              <a:rPr lang="en-US" sz="2000" dirty="0">
                <a:latin typeface="Times New Roman" panose="02020603050405020304" pitchFamily="18" charset="0"/>
                <a:cs typeface="Times New Roman" panose="02020603050405020304" pitchFamily="18" charset="0"/>
              </a:rPr>
              <a:t>)</a:t>
            </a:r>
          </a:p>
          <a:p>
            <a:pPr marL="522288" indent="-288925">
              <a:buFont typeface="Arial" panose="020B0604020202020204" pitchFamily="34" charset="0"/>
              <a:buChar char="•"/>
            </a:pPr>
            <a:endParaRPr lang="en-US" sz="800" dirty="0">
              <a:latin typeface="Times New Roman" panose="02020603050405020304" pitchFamily="18" charset="0"/>
              <a:cs typeface="Times New Roman" panose="02020603050405020304" pitchFamily="18" charset="0"/>
            </a:endParaRPr>
          </a:p>
          <a:p>
            <a:pPr marL="522288" indent="-28892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 not use italics when referring to the Bible or to versions of the Bible generally (e.g., the New Revised Standard Version, the Septuagint)</a:t>
            </a:r>
          </a:p>
          <a:p>
            <a:pPr marL="522288" indent="-288925">
              <a:buFont typeface="Arial" panose="020B0604020202020204" pitchFamily="34" charset="0"/>
              <a:buChar char="•"/>
            </a:pPr>
            <a:endParaRPr lang="en-US" sz="800" dirty="0">
              <a:latin typeface="Times New Roman" panose="02020603050405020304" pitchFamily="18" charset="0"/>
              <a:cs typeface="Times New Roman" panose="02020603050405020304" pitchFamily="18" charset="0"/>
            </a:endParaRPr>
          </a:p>
          <a:p>
            <a:pPr marL="522288" indent="-28892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a translation has been republished (e.g., </a:t>
            </a:r>
            <a:r>
              <a:rPr lang="en-US" sz="2000" i="1" dirty="0">
                <a:latin typeface="Times New Roman" panose="02020603050405020304" pitchFamily="18" charset="0"/>
                <a:cs typeface="Times New Roman" panose="02020603050405020304" pitchFamily="18" charset="0"/>
              </a:rPr>
              <a:t>King James Bible</a:t>
            </a:r>
            <a:r>
              <a:rPr lang="en-US" sz="2000" dirty="0">
                <a:latin typeface="Times New Roman" panose="02020603050405020304" pitchFamily="18" charset="0"/>
                <a:cs typeface="Times New Roman" panose="02020603050405020304" pitchFamily="18" charset="0"/>
              </a:rPr>
              <a:t>), include the republished date (see 9.41 and chapter 10, example 35).</a:t>
            </a:r>
          </a:p>
        </p:txBody>
      </p:sp>
      <p:sp>
        <p:nvSpPr>
          <p:cNvPr id="2" name="Rectangle 1">
            <a:extLst>
              <a:ext uri="{FF2B5EF4-FFF2-40B4-BE49-F238E27FC236}">
                <a16:creationId xmlns:a16="http://schemas.microsoft.com/office/drawing/2014/main" id="{419A7294-E22F-9F4A-9CF9-747B998CC222}"/>
              </a:ext>
            </a:extLst>
          </p:cNvPr>
          <p:cNvSpPr/>
          <p:nvPr/>
        </p:nvSpPr>
        <p:spPr>
          <a:xfrm>
            <a:off x="6417045" y="1749764"/>
            <a:ext cx="468398" cy="830997"/>
          </a:xfrm>
          <a:prstGeom prst="rect">
            <a:avLst/>
          </a:prstGeom>
        </p:spPr>
        <p:txBody>
          <a:bodyPr wrap="none">
            <a:spAutoFit/>
          </a:bodyPr>
          <a:lstStyle/>
          <a:p>
            <a:pPr algn="ctr"/>
            <a:r>
              <a:rPr lang="en-US" sz="4800" dirty="0"/>
              <a:t>|</a:t>
            </a:r>
          </a:p>
        </p:txBody>
      </p:sp>
      <p:sp>
        <p:nvSpPr>
          <p:cNvPr id="6" name="Rectangle 5">
            <a:extLst>
              <a:ext uri="{FF2B5EF4-FFF2-40B4-BE49-F238E27FC236}">
                <a16:creationId xmlns:a16="http://schemas.microsoft.com/office/drawing/2014/main" id="{E62CBF80-D7F9-FA47-AEEB-900B70C94D85}"/>
              </a:ext>
            </a:extLst>
          </p:cNvPr>
          <p:cNvSpPr/>
          <p:nvPr/>
        </p:nvSpPr>
        <p:spPr>
          <a:xfrm>
            <a:off x="474372" y="3080003"/>
            <a:ext cx="11243253"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APA cites the Bible like all religious and classical works with canonically numbered parts.</a:t>
            </a:r>
          </a:p>
        </p:txBody>
      </p:sp>
      <p:sp>
        <p:nvSpPr>
          <p:cNvPr id="15" name="Rectangle 14">
            <a:extLst>
              <a:ext uri="{FF2B5EF4-FFF2-40B4-BE49-F238E27FC236}">
                <a16:creationId xmlns:a16="http://schemas.microsoft.com/office/drawing/2014/main" id="{A9264AED-2254-2141-B72E-BD3CD43380AC}"/>
              </a:ext>
            </a:extLst>
          </p:cNvPr>
          <p:cNvSpPr/>
          <p:nvPr/>
        </p:nvSpPr>
        <p:spPr>
          <a:xfrm>
            <a:off x="4251367" y="2518076"/>
            <a:ext cx="368926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6" name="TextBox 15">
            <a:extLst>
              <a:ext uri="{FF2B5EF4-FFF2-40B4-BE49-F238E27FC236}">
                <a16:creationId xmlns:a16="http://schemas.microsoft.com/office/drawing/2014/main" id="{286C62FD-DBA7-8F49-A380-352EABB0FA65}"/>
              </a:ext>
            </a:extLst>
          </p:cNvPr>
          <p:cNvSpPr txBox="1"/>
          <p:nvPr/>
        </p:nvSpPr>
        <p:spPr>
          <a:xfrm>
            <a:off x="73152" y="6402508"/>
            <a:ext cx="438912" cy="369332"/>
          </a:xfrm>
          <a:prstGeom prst="rect">
            <a:avLst/>
          </a:prstGeom>
          <a:noFill/>
        </p:spPr>
        <p:txBody>
          <a:bodyPr wrap="square" rtlCol="0">
            <a:spAutoFit/>
          </a:bodyPr>
          <a:lstStyle/>
          <a:p>
            <a:r>
              <a:rPr lang="en-US" dirty="0"/>
              <a:t>36</a:t>
            </a:r>
          </a:p>
        </p:txBody>
      </p:sp>
      <p:sp>
        <p:nvSpPr>
          <p:cNvPr id="17" name="TextBox 16">
            <a:extLst>
              <a:ext uri="{FF2B5EF4-FFF2-40B4-BE49-F238E27FC236}">
                <a16:creationId xmlns:a16="http://schemas.microsoft.com/office/drawing/2014/main" id="{704EDF44-A6BC-6748-9FFF-931E27ED6A24}"/>
              </a:ext>
            </a:extLst>
          </p:cNvPr>
          <p:cNvSpPr txBox="1"/>
          <p:nvPr/>
        </p:nvSpPr>
        <p:spPr>
          <a:xfrm>
            <a:off x="6059050" y="3779300"/>
            <a:ext cx="5658575" cy="2492990"/>
          </a:xfrm>
          <a:prstGeom prst="rect">
            <a:avLst/>
          </a:prstGeom>
          <a:noFill/>
        </p:spPr>
        <p:txBody>
          <a:bodyPr wrap="square" rtlCol="0">
            <a:spAutoFit/>
          </a:bodyPr>
          <a:lstStyle/>
          <a:p>
            <a:pPr marL="522288" indent="-28892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An annotated version (such as a study Bible) would be treated as having an editor. (See slide 39 for examples.) </a:t>
            </a:r>
          </a:p>
          <a:p>
            <a:pPr marL="233363"/>
            <a:endParaRPr lang="en-US" sz="800" dirty="0">
              <a:latin typeface="Times New Roman" panose="02020603050405020304" pitchFamily="18" charset="0"/>
              <a:cs typeface="Times New Roman" panose="02020603050405020304" pitchFamily="18" charset="0"/>
            </a:endParaRPr>
          </a:p>
          <a:p>
            <a:pPr marL="522288" indent="-28892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Bibles published as books follow the book reference format.</a:t>
            </a:r>
          </a:p>
          <a:p>
            <a:pPr marL="522288" indent="-288925">
              <a:buFont typeface="Arial" panose="020B0604020202020204" pitchFamily="34" charset="0"/>
              <a:buChar char="•"/>
            </a:pPr>
            <a:endParaRPr lang="en-US" sz="800" dirty="0">
              <a:latin typeface="Times New Roman" panose="02020603050405020304" pitchFamily="18" charset="0"/>
              <a:cs typeface="Times New Roman" panose="02020603050405020304" pitchFamily="18" charset="0"/>
            </a:endParaRPr>
          </a:p>
          <a:p>
            <a:pPr marL="522288" indent="-28892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Bibles published as websites follow the webpage reference format.</a:t>
            </a:r>
          </a:p>
        </p:txBody>
      </p:sp>
      <p:sp>
        <p:nvSpPr>
          <p:cNvPr id="18" name="Rectangle 17">
            <a:extLst>
              <a:ext uri="{FF2B5EF4-FFF2-40B4-BE49-F238E27FC236}">
                <a16:creationId xmlns:a16="http://schemas.microsoft.com/office/drawing/2014/main" id="{EADD21A0-A722-104B-86E0-20111E7CF68A}"/>
              </a:ext>
            </a:extLst>
          </p:cNvPr>
          <p:cNvSpPr/>
          <p:nvPr/>
        </p:nvSpPr>
        <p:spPr>
          <a:xfrm>
            <a:off x="8161721" y="6325256"/>
            <a:ext cx="1922321"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Examples follow…</a:t>
            </a:r>
            <a:endParaRPr lang="en-US" dirty="0"/>
          </a:p>
        </p:txBody>
      </p:sp>
    </p:spTree>
    <p:extLst>
      <p:ext uri="{BB962C8B-B14F-4D97-AF65-F5344CB8AC3E}">
        <p14:creationId xmlns:p14="http://schemas.microsoft.com/office/powerpoint/2010/main" val="255627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895640" y="1965095"/>
            <a:ext cx="3552903" cy="516456"/>
          </a:xfrm>
        </p:spPr>
        <p:txBody>
          <a:bodyPr>
            <a:noAutofit/>
          </a:bodyPr>
          <a:lstStyle/>
          <a:p>
            <a:pPr algn="l"/>
            <a:r>
              <a:rPr lang="en-US" sz="2800" dirty="0">
                <a:latin typeface="Times New Roman" panose="02020603050405020304" pitchFamily="18" charset="0"/>
                <a:cs typeface="Times New Roman" panose="02020603050405020304" pitchFamily="18" charset="0"/>
              </a:rPr>
              <a:t>(8.13, 8.28, 9.41-2)</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004719" y="1802086"/>
            <a:ext cx="4798199" cy="707886"/>
          </a:xfrm>
          <a:prstGeom prst="rect">
            <a:avLst/>
          </a:prstGeom>
        </p:spPr>
        <p:txBody>
          <a:bodyPr wrap="square" anchor="ctr" anchorCtr="0">
            <a:spAutoFit/>
          </a:bodyPr>
          <a:lstStyle/>
          <a:p>
            <a:r>
              <a:rPr lang="en-US" sz="4000" dirty="0">
                <a:latin typeface="Copperplate" panose="02000504000000020004" pitchFamily="2" charset="77"/>
              </a:rPr>
              <a:t>Citing the Bible</a:t>
            </a:r>
            <a:endParaRPr lang="en-US" sz="4000" dirty="0"/>
          </a:p>
        </p:txBody>
      </p:sp>
      <p:sp>
        <p:nvSpPr>
          <p:cNvPr id="2" name="Rectangle 1">
            <a:extLst>
              <a:ext uri="{FF2B5EF4-FFF2-40B4-BE49-F238E27FC236}">
                <a16:creationId xmlns:a16="http://schemas.microsoft.com/office/drawing/2014/main" id="{419A7294-E22F-9F4A-9CF9-747B998CC222}"/>
              </a:ext>
            </a:extLst>
          </p:cNvPr>
          <p:cNvSpPr/>
          <p:nvPr/>
        </p:nvSpPr>
        <p:spPr>
          <a:xfrm>
            <a:off x="6417045" y="1749764"/>
            <a:ext cx="468398" cy="830997"/>
          </a:xfrm>
          <a:prstGeom prst="rect">
            <a:avLst/>
          </a:prstGeom>
        </p:spPr>
        <p:txBody>
          <a:bodyPr wrap="none">
            <a:spAutoFit/>
          </a:bodyPr>
          <a:lstStyle/>
          <a:p>
            <a:pPr algn="ctr"/>
            <a:r>
              <a:rPr lang="en-US" sz="4800" dirty="0"/>
              <a:t>|</a:t>
            </a:r>
          </a:p>
        </p:txBody>
      </p:sp>
      <p:sp>
        <p:nvSpPr>
          <p:cNvPr id="16" name="TextBox 15">
            <a:extLst>
              <a:ext uri="{FF2B5EF4-FFF2-40B4-BE49-F238E27FC236}">
                <a16:creationId xmlns:a16="http://schemas.microsoft.com/office/drawing/2014/main" id="{286C62FD-DBA7-8F49-A380-352EABB0FA65}"/>
              </a:ext>
            </a:extLst>
          </p:cNvPr>
          <p:cNvSpPr txBox="1"/>
          <p:nvPr/>
        </p:nvSpPr>
        <p:spPr>
          <a:xfrm>
            <a:off x="73152" y="6402508"/>
            <a:ext cx="438912" cy="369332"/>
          </a:xfrm>
          <a:prstGeom prst="rect">
            <a:avLst/>
          </a:prstGeom>
          <a:noFill/>
        </p:spPr>
        <p:txBody>
          <a:bodyPr wrap="square" rtlCol="0">
            <a:spAutoFit/>
          </a:bodyPr>
          <a:lstStyle/>
          <a:p>
            <a:r>
              <a:rPr lang="en-US" dirty="0"/>
              <a:t>37</a:t>
            </a:r>
          </a:p>
        </p:txBody>
      </p:sp>
      <p:sp>
        <p:nvSpPr>
          <p:cNvPr id="14" name="Rectangle 13">
            <a:extLst>
              <a:ext uri="{FF2B5EF4-FFF2-40B4-BE49-F238E27FC236}">
                <a16:creationId xmlns:a16="http://schemas.microsoft.com/office/drawing/2014/main" id="{5BD20125-6FEE-584D-927B-413773B1D061}"/>
              </a:ext>
            </a:extLst>
          </p:cNvPr>
          <p:cNvSpPr/>
          <p:nvPr/>
        </p:nvSpPr>
        <p:spPr>
          <a:xfrm>
            <a:off x="595073" y="4813349"/>
            <a:ext cx="4179090"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Narrative citation examples: </a:t>
            </a:r>
            <a:endParaRPr lang="en-US" sz="2400" dirty="0"/>
          </a:p>
        </p:txBody>
      </p:sp>
      <p:sp>
        <p:nvSpPr>
          <p:cNvPr id="19" name="Rectangle 18">
            <a:extLst>
              <a:ext uri="{FF2B5EF4-FFF2-40B4-BE49-F238E27FC236}">
                <a16:creationId xmlns:a16="http://schemas.microsoft.com/office/drawing/2014/main" id="{78138B58-3A09-4E48-BFB1-5E02B27164A9}"/>
              </a:ext>
            </a:extLst>
          </p:cNvPr>
          <p:cNvSpPr/>
          <p:nvPr/>
        </p:nvSpPr>
        <p:spPr>
          <a:xfrm>
            <a:off x="1138440" y="5324473"/>
            <a:ext cx="10102583" cy="707886"/>
          </a:xfrm>
          <a:prstGeom prst="rect">
            <a:avLst/>
          </a:prstGeom>
        </p:spPr>
        <p:txBody>
          <a:bodyPr wrap="square">
            <a:spAutoFit/>
          </a:bodyPr>
          <a:lstStyle/>
          <a:p>
            <a:pPr lvl="0"/>
            <a:r>
              <a:rPr lang="en-US" sz="2000" dirty="0">
                <a:latin typeface="Times New Roman" panose="02020603050405020304" pitchFamily="18" charset="0"/>
                <a:cs typeface="Times New Roman" panose="02020603050405020304" pitchFamily="18" charset="0"/>
              </a:rPr>
              <a:t>According to Luke 2:52 </a:t>
            </a:r>
            <a:r>
              <a:rPr lang="en-US" sz="2000" i="1" dirty="0">
                <a:latin typeface="Times New Roman" panose="02020603050405020304" pitchFamily="18" charset="0"/>
                <a:cs typeface="Times New Roman" panose="02020603050405020304" pitchFamily="18" charset="0"/>
              </a:rPr>
              <a:t>(English Standard Version Bible, </a:t>
            </a:r>
            <a:r>
              <a:rPr lang="en-US" sz="2000" dirty="0">
                <a:latin typeface="Times New Roman" panose="02020603050405020304" pitchFamily="18" charset="0"/>
                <a:cs typeface="Times New Roman" panose="02020603050405020304" pitchFamily="18" charset="0"/>
              </a:rPr>
              <a:t>2016), Jesus increased in wisdom. . . .   </a:t>
            </a:r>
          </a:p>
          <a:p>
            <a:pPr lvl="0"/>
            <a:r>
              <a:rPr lang="en-US" sz="2000" dirty="0">
                <a:latin typeface="Times New Roman" panose="02020603050405020304" pitchFamily="18" charset="0"/>
                <a:cs typeface="Times New Roman" panose="02020603050405020304" pitchFamily="18" charset="0"/>
              </a:rPr>
              <a:t>  </a:t>
            </a:r>
          </a:p>
        </p:txBody>
      </p:sp>
      <p:sp>
        <p:nvSpPr>
          <p:cNvPr id="20" name="Rectangle 19">
            <a:extLst>
              <a:ext uri="{FF2B5EF4-FFF2-40B4-BE49-F238E27FC236}">
                <a16:creationId xmlns:a16="http://schemas.microsoft.com/office/drawing/2014/main" id="{9EC729FC-E653-994B-9065-51011D4FB908}"/>
              </a:ext>
            </a:extLst>
          </p:cNvPr>
          <p:cNvSpPr/>
          <p:nvPr/>
        </p:nvSpPr>
        <p:spPr>
          <a:xfrm>
            <a:off x="1144106" y="5813635"/>
            <a:ext cx="9909454" cy="400110"/>
          </a:xfrm>
          <a:prstGeom prst="rect">
            <a:avLst/>
          </a:prstGeom>
        </p:spPr>
        <p:txBody>
          <a:bodyPr wrap="square">
            <a:spAutoFit/>
          </a:bodyPr>
          <a:lstStyle/>
          <a:p>
            <a:pPr lvl="0"/>
            <a:r>
              <a:rPr lang="en-US" sz="2000" dirty="0">
                <a:latin typeface="Times New Roman" panose="02020603050405020304" pitchFamily="18" charset="0"/>
                <a:cs typeface="Times New Roman" panose="02020603050405020304" pitchFamily="18" charset="0"/>
              </a:rPr>
              <a:t>The benediction in Ephesians 3:20 (</a:t>
            </a:r>
            <a:r>
              <a:rPr lang="en-US" sz="2000" i="1" dirty="0">
                <a:latin typeface="Times New Roman" panose="02020603050405020304" pitchFamily="18" charset="0"/>
                <a:cs typeface="Times New Roman" panose="02020603050405020304" pitchFamily="18" charset="0"/>
              </a:rPr>
              <a:t>King James Bible</a:t>
            </a:r>
            <a:r>
              <a:rPr lang="en-US" sz="2000" dirty="0">
                <a:latin typeface="Times New Roman" panose="02020603050405020304" pitchFamily="18" charset="0"/>
                <a:cs typeface="Times New Roman" panose="02020603050405020304" pitchFamily="18" charset="0"/>
              </a:rPr>
              <a:t>, 1796/2011) states. . . . </a:t>
            </a:r>
          </a:p>
        </p:txBody>
      </p:sp>
      <p:sp>
        <p:nvSpPr>
          <p:cNvPr id="21" name="Rectangle 20">
            <a:extLst>
              <a:ext uri="{FF2B5EF4-FFF2-40B4-BE49-F238E27FC236}">
                <a16:creationId xmlns:a16="http://schemas.microsoft.com/office/drawing/2014/main" id="{2D94C31C-0131-3D44-B992-D29682890515}"/>
              </a:ext>
            </a:extLst>
          </p:cNvPr>
          <p:cNvSpPr/>
          <p:nvPr/>
        </p:nvSpPr>
        <p:spPr>
          <a:xfrm>
            <a:off x="595073" y="3192642"/>
            <a:ext cx="4438807" cy="461665"/>
          </a:xfrm>
          <a:prstGeom prst="rect">
            <a:avLst/>
          </a:prstGeom>
        </p:spPr>
        <p:txBody>
          <a:bodyPr wrap="square">
            <a:spAutoFit/>
          </a:bodyPr>
          <a:lstStyle/>
          <a:p>
            <a:pPr lvl="0"/>
            <a:r>
              <a:rPr lang="en-US" sz="2400" dirty="0">
                <a:latin typeface="Times New Roman" panose="02020603050405020304" pitchFamily="18" charset="0"/>
                <a:cs typeface="Times New Roman" panose="02020603050405020304" pitchFamily="18" charset="0"/>
              </a:rPr>
              <a:t>Parenthetical citation examples:</a:t>
            </a:r>
          </a:p>
        </p:txBody>
      </p:sp>
      <p:sp>
        <p:nvSpPr>
          <p:cNvPr id="22" name="Rectangle 21">
            <a:extLst>
              <a:ext uri="{FF2B5EF4-FFF2-40B4-BE49-F238E27FC236}">
                <a16:creationId xmlns:a16="http://schemas.microsoft.com/office/drawing/2014/main" id="{AD78173D-E7C6-264A-AD35-30BF765B29F2}"/>
              </a:ext>
            </a:extLst>
          </p:cNvPr>
          <p:cNvSpPr/>
          <p:nvPr/>
        </p:nvSpPr>
        <p:spPr>
          <a:xfrm>
            <a:off x="1138440" y="3731263"/>
            <a:ext cx="10297656" cy="923330"/>
          </a:xfrm>
          <a:prstGeom prst="rect">
            <a:avLst/>
          </a:prstGeom>
        </p:spPr>
        <p:txBody>
          <a:bodyPr wrap="square">
            <a:spAutoFit/>
          </a:bodyPr>
          <a:lstStyle/>
          <a:p>
            <a:pPr lvl="0"/>
            <a:r>
              <a:rPr lang="en-US" sz="2000" dirty="0">
                <a:latin typeface="Times New Roman" panose="02020603050405020304" pitchFamily="18" charset="0"/>
                <a:cs typeface="Times New Roman" panose="02020603050405020304" pitchFamily="18" charset="0"/>
              </a:rPr>
              <a:t>“All things work together for good” (</a:t>
            </a:r>
            <a:r>
              <a:rPr lang="en-US" sz="2000" i="1" dirty="0">
                <a:latin typeface="Times New Roman" panose="02020603050405020304" pitchFamily="18" charset="0"/>
                <a:cs typeface="Times New Roman" panose="02020603050405020304" pitchFamily="18" charset="0"/>
              </a:rPr>
              <a:t>English Standard Version Bible, </a:t>
            </a:r>
            <a:r>
              <a:rPr lang="en-US" sz="2000" dirty="0">
                <a:latin typeface="Times New Roman" panose="02020603050405020304" pitchFamily="18" charset="0"/>
                <a:cs typeface="Times New Roman" panose="02020603050405020304" pitchFamily="18" charset="0"/>
              </a:rPr>
              <a:t>2016, Rom. 8:28).</a:t>
            </a:r>
          </a:p>
          <a:p>
            <a:pPr lvl="0"/>
            <a:endParaRPr lang="en-US" sz="14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“The Lord is nigh unto them that are of a broken heart” (</a:t>
            </a:r>
            <a:r>
              <a:rPr lang="en-US" sz="2000" i="1" dirty="0">
                <a:latin typeface="Times New Roman" panose="02020603050405020304" pitchFamily="18" charset="0"/>
                <a:cs typeface="Times New Roman" panose="02020603050405020304" pitchFamily="18" charset="0"/>
              </a:rPr>
              <a:t>King James Bible, </a:t>
            </a:r>
            <a:r>
              <a:rPr lang="en-US" sz="2000" dirty="0">
                <a:latin typeface="Times New Roman" panose="02020603050405020304" pitchFamily="18" charset="0"/>
                <a:cs typeface="Times New Roman" panose="02020603050405020304" pitchFamily="18" charset="0"/>
              </a:rPr>
              <a:t>1796/2017, Psa. 34:18).</a:t>
            </a:r>
          </a:p>
        </p:txBody>
      </p:sp>
      <p:sp>
        <p:nvSpPr>
          <p:cNvPr id="23" name="Rectangle 22">
            <a:extLst>
              <a:ext uri="{FF2B5EF4-FFF2-40B4-BE49-F238E27FC236}">
                <a16:creationId xmlns:a16="http://schemas.microsoft.com/office/drawing/2014/main" id="{38B59515-B636-5347-990C-549874C448FD}"/>
              </a:ext>
            </a:extLst>
          </p:cNvPr>
          <p:cNvSpPr/>
          <p:nvPr/>
        </p:nvSpPr>
        <p:spPr>
          <a:xfrm>
            <a:off x="4203210" y="2413497"/>
            <a:ext cx="3785588"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Sample In-Text Citations</a:t>
            </a:r>
          </a:p>
        </p:txBody>
      </p:sp>
    </p:spTree>
    <p:extLst>
      <p:ext uri="{BB962C8B-B14F-4D97-AF65-F5344CB8AC3E}">
        <p14:creationId xmlns:p14="http://schemas.microsoft.com/office/powerpoint/2010/main" val="4101363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895640" y="1965095"/>
            <a:ext cx="3552903" cy="516456"/>
          </a:xfrm>
        </p:spPr>
        <p:txBody>
          <a:bodyPr>
            <a:noAutofit/>
          </a:bodyPr>
          <a:lstStyle/>
          <a:p>
            <a:pPr algn="l"/>
            <a:r>
              <a:rPr lang="en-US" sz="2800" dirty="0">
                <a:latin typeface="Times New Roman" panose="02020603050405020304" pitchFamily="18" charset="0"/>
                <a:cs typeface="Times New Roman" panose="02020603050405020304" pitchFamily="18" charset="0"/>
              </a:rPr>
              <a:t>(8.13, 8.28, 9.41-2)</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004719" y="1802086"/>
            <a:ext cx="4798199" cy="707886"/>
          </a:xfrm>
          <a:prstGeom prst="rect">
            <a:avLst/>
          </a:prstGeom>
        </p:spPr>
        <p:txBody>
          <a:bodyPr wrap="square" anchor="ctr" anchorCtr="0">
            <a:spAutoFit/>
          </a:bodyPr>
          <a:lstStyle/>
          <a:p>
            <a:r>
              <a:rPr lang="en-US" sz="4000" dirty="0">
                <a:latin typeface="Copperplate" panose="02000504000000020004" pitchFamily="2" charset="77"/>
              </a:rPr>
              <a:t>Citing the Bible</a:t>
            </a:r>
            <a:endParaRPr lang="en-US" sz="4000" dirty="0"/>
          </a:p>
        </p:txBody>
      </p:sp>
      <p:sp>
        <p:nvSpPr>
          <p:cNvPr id="2" name="Rectangle 1">
            <a:extLst>
              <a:ext uri="{FF2B5EF4-FFF2-40B4-BE49-F238E27FC236}">
                <a16:creationId xmlns:a16="http://schemas.microsoft.com/office/drawing/2014/main" id="{419A7294-E22F-9F4A-9CF9-747B998CC222}"/>
              </a:ext>
            </a:extLst>
          </p:cNvPr>
          <p:cNvSpPr/>
          <p:nvPr/>
        </p:nvSpPr>
        <p:spPr>
          <a:xfrm>
            <a:off x="6417045" y="1749764"/>
            <a:ext cx="468398" cy="830997"/>
          </a:xfrm>
          <a:prstGeom prst="rect">
            <a:avLst/>
          </a:prstGeom>
        </p:spPr>
        <p:txBody>
          <a:bodyPr wrap="none">
            <a:spAutoFit/>
          </a:bodyPr>
          <a:lstStyle/>
          <a:p>
            <a:pPr algn="ctr"/>
            <a:r>
              <a:rPr lang="en-US" sz="4800" dirty="0"/>
              <a:t>|</a:t>
            </a:r>
          </a:p>
        </p:txBody>
      </p:sp>
      <p:sp>
        <p:nvSpPr>
          <p:cNvPr id="16" name="TextBox 15">
            <a:extLst>
              <a:ext uri="{FF2B5EF4-FFF2-40B4-BE49-F238E27FC236}">
                <a16:creationId xmlns:a16="http://schemas.microsoft.com/office/drawing/2014/main" id="{286C62FD-DBA7-8F49-A380-352EABB0FA65}"/>
              </a:ext>
            </a:extLst>
          </p:cNvPr>
          <p:cNvSpPr txBox="1"/>
          <p:nvPr/>
        </p:nvSpPr>
        <p:spPr>
          <a:xfrm>
            <a:off x="73152" y="6402508"/>
            <a:ext cx="438912" cy="369332"/>
          </a:xfrm>
          <a:prstGeom prst="rect">
            <a:avLst/>
          </a:prstGeom>
          <a:noFill/>
        </p:spPr>
        <p:txBody>
          <a:bodyPr wrap="square" rtlCol="0">
            <a:spAutoFit/>
          </a:bodyPr>
          <a:lstStyle/>
          <a:p>
            <a:r>
              <a:rPr lang="en-US" dirty="0"/>
              <a:t>38</a:t>
            </a:r>
          </a:p>
        </p:txBody>
      </p:sp>
      <p:sp>
        <p:nvSpPr>
          <p:cNvPr id="15" name="TextBox 14">
            <a:extLst>
              <a:ext uri="{FF2B5EF4-FFF2-40B4-BE49-F238E27FC236}">
                <a16:creationId xmlns:a16="http://schemas.microsoft.com/office/drawing/2014/main" id="{28968E8C-86CF-F54D-AA22-D158DED2C219}"/>
              </a:ext>
            </a:extLst>
          </p:cNvPr>
          <p:cNvSpPr txBox="1"/>
          <p:nvPr/>
        </p:nvSpPr>
        <p:spPr>
          <a:xfrm>
            <a:off x="3141137" y="6239965"/>
            <a:ext cx="7262567" cy="369332"/>
          </a:xfrm>
          <a:prstGeom prst="rect">
            <a:avLst/>
          </a:prstGeom>
          <a:noFill/>
        </p:spPr>
        <p:txBody>
          <a:bodyPr wrap="square" rtlCol="0">
            <a:spAutoFit/>
          </a:bodyPr>
          <a:lstStyle/>
          <a:p>
            <a:pPr marL="458788" indent="-458788"/>
            <a:r>
              <a:rPr lang="en-US" i="1" dirty="0">
                <a:latin typeface="Times New Roman" panose="02020603050405020304" pitchFamily="18" charset="0"/>
                <a:cs typeface="Times New Roman" panose="02020603050405020304" pitchFamily="18" charset="0"/>
              </a:rPr>
              <a:t>King James Bible</a:t>
            </a:r>
            <a:r>
              <a:rPr lang="en-US" dirty="0">
                <a:latin typeface="Times New Roman" panose="02020603050405020304" pitchFamily="18" charset="0"/>
                <a:cs typeface="Times New Roman" panose="02020603050405020304" pitchFamily="18" charset="0"/>
              </a:rPr>
              <a:t>. (2017). Thomas Nelson. (Original work published 1769)</a:t>
            </a:r>
          </a:p>
        </p:txBody>
      </p:sp>
      <p:sp>
        <p:nvSpPr>
          <p:cNvPr id="17" name="Rectangle 16">
            <a:extLst>
              <a:ext uri="{FF2B5EF4-FFF2-40B4-BE49-F238E27FC236}">
                <a16:creationId xmlns:a16="http://schemas.microsoft.com/office/drawing/2014/main" id="{E1DD8D67-F94B-4542-993F-0C4FD2439DA4}"/>
              </a:ext>
            </a:extLst>
          </p:cNvPr>
          <p:cNvSpPr/>
          <p:nvPr/>
        </p:nvSpPr>
        <p:spPr>
          <a:xfrm>
            <a:off x="3401741" y="2438666"/>
            <a:ext cx="5388527"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Reference Templates and Examples </a:t>
            </a:r>
          </a:p>
        </p:txBody>
      </p:sp>
      <p:graphicFrame>
        <p:nvGraphicFramePr>
          <p:cNvPr id="18" name="Table 17">
            <a:extLst>
              <a:ext uri="{FF2B5EF4-FFF2-40B4-BE49-F238E27FC236}">
                <a16:creationId xmlns:a16="http://schemas.microsoft.com/office/drawing/2014/main" id="{9FDF5535-2814-654B-9B74-2ECB93AB16F7}"/>
              </a:ext>
            </a:extLst>
          </p:cNvPr>
          <p:cNvGraphicFramePr>
            <a:graphicFrameLocks noGrp="1"/>
          </p:cNvGraphicFramePr>
          <p:nvPr>
            <p:extLst>
              <p:ext uri="{D42A27DB-BD31-4B8C-83A1-F6EECF244321}">
                <p14:modId xmlns:p14="http://schemas.microsoft.com/office/powerpoint/2010/main" val="2490932006"/>
              </p:ext>
            </p:extLst>
          </p:nvPr>
        </p:nvGraphicFramePr>
        <p:xfrm>
          <a:off x="3155394" y="5569382"/>
          <a:ext cx="8306859" cy="548640"/>
        </p:xfrm>
        <a:graphic>
          <a:graphicData uri="http://schemas.openxmlformats.org/drawingml/2006/table">
            <a:tbl>
              <a:tblPr firstRow="1" firstCol="1" bandRow="1">
                <a:tableStyleId>{0660B408-B3CF-4A94-85FC-2B1E0A45F4A2}</a:tableStyleId>
              </a:tblPr>
              <a:tblGrid>
                <a:gridCol w="2032381">
                  <a:extLst>
                    <a:ext uri="{9D8B030D-6E8A-4147-A177-3AD203B41FA5}">
                      <a16:colId xmlns:a16="http://schemas.microsoft.com/office/drawing/2014/main" val="1730609542"/>
                    </a:ext>
                  </a:extLst>
                </a:gridCol>
                <a:gridCol w="858644">
                  <a:extLst>
                    <a:ext uri="{9D8B030D-6E8A-4147-A177-3AD203B41FA5}">
                      <a16:colId xmlns:a16="http://schemas.microsoft.com/office/drawing/2014/main" val="744243858"/>
                    </a:ext>
                  </a:extLst>
                </a:gridCol>
                <a:gridCol w="2241395">
                  <a:extLst>
                    <a:ext uri="{9D8B030D-6E8A-4147-A177-3AD203B41FA5}">
                      <a16:colId xmlns:a16="http://schemas.microsoft.com/office/drawing/2014/main" val="2380667322"/>
                    </a:ext>
                  </a:extLst>
                </a:gridCol>
                <a:gridCol w="3174439">
                  <a:extLst>
                    <a:ext uri="{9D8B030D-6E8A-4147-A177-3AD203B41FA5}">
                      <a16:colId xmlns:a16="http://schemas.microsoft.com/office/drawing/2014/main" val="3389259314"/>
                    </a:ext>
                  </a:extLst>
                </a:gridCol>
              </a:tblGrid>
              <a:tr h="0">
                <a:tc>
                  <a:txBody>
                    <a:bodyPr/>
                    <a:lstStyle/>
                    <a:p>
                      <a:pPr marL="0" marR="0" algn="l">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Version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Date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Source</a:t>
                      </a:r>
                      <a:r>
                        <a:rPr lang="en-US" sz="1800" b="0" dirty="0">
                          <a:effectLst/>
                        </a:rPr>
                        <a:t> </a:t>
                      </a:r>
                      <a:endParaRPr lang="en-US"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i="0" dirty="0">
                          <a:effectLst/>
                          <a:latin typeface="Calibri" panose="020F0502020204030204" pitchFamily="34" charset="0"/>
                          <a:ea typeface="Calibri" panose="020F0502020204030204" pitchFamily="34" charset="0"/>
                          <a:cs typeface="Times New Roman" panose="02020603050405020304" pitchFamily="18" charset="0"/>
                        </a:rPr>
                        <a:t>Original date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284314"/>
                  </a:ext>
                </a:extLst>
              </a:tr>
              <a:tr h="0">
                <a:tc>
                  <a:txBody>
                    <a:bodyPr/>
                    <a:lstStyle/>
                    <a:p>
                      <a:pPr marL="0" marR="0" algn="l">
                        <a:spcBef>
                          <a:spcPts val="0"/>
                        </a:spcBef>
                        <a:spcAft>
                          <a:spcPts val="0"/>
                        </a:spcAft>
                      </a:pPr>
                      <a:r>
                        <a:rPr lang="en-US" sz="1800" b="0" i="1">
                          <a:effectLst/>
                          <a:latin typeface="Calibri" panose="020F0502020204030204" pitchFamily="34" charset="0"/>
                          <a:ea typeface="Calibri" panose="020F0502020204030204" pitchFamily="34" charset="0"/>
                          <a:cs typeface="Times New Roman" panose="02020603050405020304" pitchFamily="18" charset="0"/>
                        </a:rPr>
                        <a:t>Version of the Bible.</a:t>
                      </a:r>
                      <a:endParaRPr lang="en-US"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a:effectLst/>
                          <a:latin typeface="Calibri" panose="020F0502020204030204" pitchFamily="34" charset="0"/>
                          <a:ea typeface="Calibri" panose="020F0502020204030204" pitchFamily="34" charset="0"/>
                          <a:cs typeface="Times New Roman" panose="02020603050405020304" pitchFamily="18" charset="0"/>
                        </a:rPr>
                        <a:t>(Year).</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0">
                          <a:effectLst/>
                          <a:latin typeface="Calibri" panose="020F0502020204030204" pitchFamily="34" charset="0"/>
                          <a:ea typeface="Calibri" panose="020F0502020204030204" pitchFamily="34" charset="0"/>
                          <a:cs typeface="Times New Roman" panose="02020603050405020304" pitchFamily="18" charset="0"/>
                        </a:rPr>
                        <a:t>Publisher.</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0" dirty="0">
                          <a:effectLst/>
                          <a:latin typeface="Calibri" panose="020F0502020204030204" pitchFamily="34" charset="0"/>
                          <a:ea typeface="Calibri" panose="020F0502020204030204" pitchFamily="34" charset="0"/>
                          <a:cs typeface="Times New Roman" panose="02020603050405020304" pitchFamily="18" charset="0"/>
                        </a:rPr>
                        <a:t>(Original work published [Year])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5598007"/>
                  </a:ext>
                </a:extLst>
              </a:tr>
            </a:tbl>
          </a:graphicData>
        </a:graphic>
      </p:graphicFrame>
      <p:sp>
        <p:nvSpPr>
          <p:cNvPr id="24" name="TextBox 23">
            <a:extLst>
              <a:ext uri="{FF2B5EF4-FFF2-40B4-BE49-F238E27FC236}">
                <a16:creationId xmlns:a16="http://schemas.microsoft.com/office/drawing/2014/main" id="{FD2002B6-CE38-0647-B17C-CBE7FE2B2BB2}"/>
              </a:ext>
            </a:extLst>
          </p:cNvPr>
          <p:cNvSpPr txBox="1"/>
          <p:nvPr/>
        </p:nvSpPr>
        <p:spPr>
          <a:xfrm>
            <a:off x="687340" y="3117624"/>
            <a:ext cx="2218222" cy="646331"/>
          </a:xfrm>
          <a:prstGeom prst="rect">
            <a:avLst/>
          </a:prstGeom>
          <a:noFill/>
        </p:spPr>
        <p:txBody>
          <a:bodyPr wrap="square" rtlCol="0">
            <a:spAutoFit/>
          </a:bodyPr>
          <a:lstStyle/>
          <a:p>
            <a:pPr algn="r"/>
            <a:r>
              <a:rPr lang="en-US" b="1" dirty="0">
                <a:latin typeface="Times New Roman" panose="02020603050405020304" pitchFamily="18" charset="0"/>
                <a:cs typeface="Times New Roman" panose="02020603050405020304" pitchFamily="18" charset="0"/>
              </a:rPr>
              <a:t>Standard Bible, one publishing date: </a:t>
            </a:r>
          </a:p>
        </p:txBody>
      </p:sp>
      <p:sp>
        <p:nvSpPr>
          <p:cNvPr id="25" name="TextBox 24">
            <a:extLst>
              <a:ext uri="{FF2B5EF4-FFF2-40B4-BE49-F238E27FC236}">
                <a16:creationId xmlns:a16="http://schemas.microsoft.com/office/drawing/2014/main" id="{4A57C66B-714F-4F49-841C-A8D12E89AC11}"/>
              </a:ext>
            </a:extLst>
          </p:cNvPr>
          <p:cNvSpPr txBox="1"/>
          <p:nvPr/>
        </p:nvSpPr>
        <p:spPr>
          <a:xfrm>
            <a:off x="423746" y="5471691"/>
            <a:ext cx="2481816" cy="646331"/>
          </a:xfrm>
          <a:prstGeom prst="rect">
            <a:avLst/>
          </a:prstGeom>
          <a:noFill/>
        </p:spPr>
        <p:txBody>
          <a:bodyPr wrap="square" rtlCol="0">
            <a:spAutoFit/>
          </a:bodyPr>
          <a:lstStyle/>
          <a:p>
            <a:pPr algn="r"/>
            <a:r>
              <a:rPr lang="en-US" b="1" dirty="0">
                <a:latin typeface="Times New Roman" panose="02020603050405020304" pitchFamily="18" charset="0"/>
                <a:cs typeface="Times New Roman" panose="02020603050405020304" pitchFamily="18" charset="0"/>
              </a:rPr>
              <a:t>Standard Bible, two publishing dates: </a:t>
            </a:r>
          </a:p>
        </p:txBody>
      </p:sp>
      <p:sp>
        <p:nvSpPr>
          <p:cNvPr id="26" name="TextBox 25">
            <a:extLst>
              <a:ext uri="{FF2B5EF4-FFF2-40B4-BE49-F238E27FC236}">
                <a16:creationId xmlns:a16="http://schemas.microsoft.com/office/drawing/2014/main" id="{83A7BDD8-EFDA-8946-B724-38BF0929EB99}"/>
              </a:ext>
            </a:extLst>
          </p:cNvPr>
          <p:cNvSpPr txBox="1"/>
          <p:nvPr/>
        </p:nvSpPr>
        <p:spPr>
          <a:xfrm>
            <a:off x="3141137" y="4556580"/>
            <a:ext cx="8743082" cy="769441"/>
          </a:xfrm>
          <a:prstGeom prst="rect">
            <a:avLst/>
          </a:prstGeom>
          <a:noFill/>
        </p:spPr>
        <p:txBody>
          <a:bodyPr wrap="square" rtlCol="0">
            <a:spAutoFit/>
          </a:bodyPr>
          <a:lstStyle/>
          <a:p>
            <a:pPr marL="458788" indent="-458788"/>
            <a:r>
              <a:rPr lang="en-US" i="1" dirty="0">
                <a:latin typeface="Times New Roman" panose="02020603050405020304" pitchFamily="18" charset="0"/>
                <a:cs typeface="Times New Roman" panose="02020603050405020304" pitchFamily="18" charset="0"/>
              </a:rPr>
              <a:t>English Standard Version Bible</a:t>
            </a:r>
            <a:r>
              <a:rPr lang="en-US" dirty="0">
                <a:latin typeface="Times New Roman" panose="02020603050405020304" pitchFamily="18" charset="0"/>
                <a:cs typeface="Times New Roman" panose="02020603050405020304" pitchFamily="18" charset="0"/>
              </a:rPr>
              <a:t>. (2001). Crossway.</a:t>
            </a:r>
          </a:p>
          <a:p>
            <a:pPr marL="458788" indent="-458788"/>
            <a:endParaRPr lang="en-US" sz="800" dirty="0">
              <a:latin typeface="Times New Roman" panose="02020603050405020304" pitchFamily="18" charset="0"/>
              <a:cs typeface="Times New Roman" panose="02020603050405020304" pitchFamily="18" charset="0"/>
            </a:endParaRPr>
          </a:p>
          <a:p>
            <a:pPr marL="458788" indent="-458788"/>
            <a:r>
              <a:rPr lang="en-US" i="1" dirty="0">
                <a:latin typeface="Times New Roman" panose="02020603050405020304" pitchFamily="18" charset="0"/>
                <a:cs typeface="Times New Roman" panose="02020603050405020304" pitchFamily="18" charset="0"/>
              </a:rPr>
              <a:t>Holman Christian Standard Bible. </a:t>
            </a:r>
            <a:r>
              <a:rPr lang="en-US" dirty="0">
                <a:latin typeface="Times New Roman" panose="02020603050405020304" pitchFamily="18" charset="0"/>
                <a:cs typeface="Times New Roman" panose="02020603050405020304" pitchFamily="18" charset="0"/>
              </a:rPr>
              <a:t>(2004). Holman Bible Publishers. </a:t>
            </a:r>
            <a:r>
              <a:rPr lang="en-US" dirty="0" err="1">
                <a:latin typeface="Times New Roman" panose="02020603050405020304" pitchFamily="18" charset="0"/>
                <a:cs typeface="Times New Roman" panose="02020603050405020304" pitchFamily="18" charset="0"/>
              </a:rPr>
              <a:t>Biblegateway.com</a:t>
            </a:r>
            <a:endParaRPr lang="en-US" i="1" dirty="0">
              <a:latin typeface="Times New Roman" panose="02020603050405020304" pitchFamily="18" charset="0"/>
              <a:cs typeface="Times New Roman" panose="02020603050405020304" pitchFamily="18" charset="0"/>
            </a:endParaRPr>
          </a:p>
        </p:txBody>
      </p:sp>
      <p:graphicFrame>
        <p:nvGraphicFramePr>
          <p:cNvPr id="27" name="Table 26">
            <a:extLst>
              <a:ext uri="{FF2B5EF4-FFF2-40B4-BE49-F238E27FC236}">
                <a16:creationId xmlns:a16="http://schemas.microsoft.com/office/drawing/2014/main" id="{639FF8D4-1027-B14B-A882-38F9CA571960}"/>
              </a:ext>
            </a:extLst>
          </p:cNvPr>
          <p:cNvGraphicFramePr>
            <a:graphicFrameLocks noGrp="1"/>
          </p:cNvGraphicFramePr>
          <p:nvPr>
            <p:extLst>
              <p:ext uri="{D42A27DB-BD31-4B8C-83A1-F6EECF244321}">
                <p14:modId xmlns:p14="http://schemas.microsoft.com/office/powerpoint/2010/main" val="1294606849"/>
              </p:ext>
            </p:extLst>
          </p:nvPr>
        </p:nvGraphicFramePr>
        <p:xfrm>
          <a:off x="3144118" y="3224229"/>
          <a:ext cx="8297034" cy="1210408"/>
        </p:xfrm>
        <a:graphic>
          <a:graphicData uri="http://schemas.openxmlformats.org/drawingml/2006/table">
            <a:tbl>
              <a:tblPr firstRow="1" firstCol="1" bandRow="1">
                <a:tableStyleId>{0660B408-B3CF-4A94-85FC-2B1E0A45F4A2}</a:tableStyleId>
              </a:tblPr>
              <a:tblGrid>
                <a:gridCol w="2007746">
                  <a:extLst>
                    <a:ext uri="{9D8B030D-6E8A-4147-A177-3AD203B41FA5}">
                      <a16:colId xmlns:a16="http://schemas.microsoft.com/office/drawing/2014/main" val="1730609542"/>
                    </a:ext>
                  </a:extLst>
                </a:gridCol>
                <a:gridCol w="892097">
                  <a:extLst>
                    <a:ext uri="{9D8B030D-6E8A-4147-A177-3AD203B41FA5}">
                      <a16:colId xmlns:a16="http://schemas.microsoft.com/office/drawing/2014/main" val="744243858"/>
                    </a:ext>
                  </a:extLst>
                </a:gridCol>
                <a:gridCol w="2196791">
                  <a:extLst>
                    <a:ext uri="{9D8B030D-6E8A-4147-A177-3AD203B41FA5}">
                      <a16:colId xmlns:a16="http://schemas.microsoft.com/office/drawing/2014/main" val="2380667322"/>
                    </a:ext>
                  </a:extLst>
                </a:gridCol>
                <a:gridCol w="3200400">
                  <a:extLst>
                    <a:ext uri="{9D8B030D-6E8A-4147-A177-3AD203B41FA5}">
                      <a16:colId xmlns:a16="http://schemas.microsoft.com/office/drawing/2014/main" val="2675934897"/>
                    </a:ext>
                  </a:extLst>
                </a:gridCol>
              </a:tblGrid>
              <a:tr h="192336">
                <a:tc>
                  <a:txBody>
                    <a:bodyPr/>
                    <a:lstStyle/>
                    <a:p>
                      <a:pPr marL="0" marR="0" algn="l">
                        <a:spcBef>
                          <a:spcPts val="0"/>
                        </a:spcBef>
                        <a:spcAft>
                          <a:spcPts val="0"/>
                        </a:spcAft>
                      </a:pPr>
                      <a:r>
                        <a:rPr lang="en-US" sz="1800" b="1" dirty="0">
                          <a:effectLst/>
                        </a:rPr>
                        <a:t>Version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Date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spcBef>
                          <a:spcPts val="0"/>
                        </a:spcBef>
                        <a:spcAft>
                          <a:spcPts val="0"/>
                        </a:spcAft>
                      </a:pPr>
                      <a:r>
                        <a:rPr lang="en-US" sz="1800" b="1" dirty="0">
                          <a:effectLst/>
                        </a:rPr>
                        <a:t>Source</a:t>
                      </a:r>
                    </a:p>
                    <a:p>
                      <a:pPr marL="0" marR="0" algn="l">
                        <a:spcBef>
                          <a:spcPts val="0"/>
                        </a:spcBef>
                        <a:spcAft>
                          <a:spcPts val="0"/>
                        </a:spcAft>
                      </a:pPr>
                      <a:r>
                        <a:rPr lang="en-US" sz="1800" b="0" i="0" dirty="0">
                          <a:effectLst/>
                        </a:rPr>
                        <a:t>Publisher Info                 URL</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284314"/>
                  </a:ext>
                </a:extLst>
              </a:tr>
              <a:tr h="330884">
                <a:tc>
                  <a:txBody>
                    <a:bodyPr/>
                    <a:lstStyle/>
                    <a:p>
                      <a:pPr marL="0" marR="0" algn="l">
                        <a:spcBef>
                          <a:spcPts val="0"/>
                        </a:spcBef>
                        <a:spcAft>
                          <a:spcPts val="0"/>
                        </a:spcAft>
                      </a:pPr>
                      <a:r>
                        <a:rPr lang="en-US" sz="1800" b="0" i="1" dirty="0">
                          <a:effectLst/>
                          <a:latin typeface="Calibri" panose="020F0502020204030204" pitchFamily="34" charset="0"/>
                          <a:ea typeface="Calibri" panose="020F0502020204030204" pitchFamily="34" charset="0"/>
                          <a:cs typeface="Times New Roman" panose="02020603050405020304" pitchFamily="18" charset="0"/>
                        </a:rPr>
                        <a:t>Version of the Bible.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(Year).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Publisher Name.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9920481"/>
                  </a:ext>
                </a:extLst>
              </a:tr>
              <a:tr h="330884">
                <a:tc>
                  <a:txBody>
                    <a:bodyPr/>
                    <a:lstStyle/>
                    <a:p>
                      <a:pPr marL="0" marR="0" algn="l">
                        <a:spcBef>
                          <a:spcPts val="0"/>
                        </a:spcBef>
                        <a:spcAft>
                          <a:spcPts val="0"/>
                        </a:spcAft>
                      </a:pPr>
                      <a:r>
                        <a:rPr lang="en-US" sz="1800" b="0" i="1" dirty="0">
                          <a:effectLst/>
                        </a:rPr>
                        <a:t>Version of the Bible.</a:t>
                      </a:r>
                      <a:endParaRPr lang="en-US"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(2020).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Publisher Name.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https://</a:t>
                      </a:r>
                      <a:r>
                        <a:rPr lang="en-US" sz="1800" b="0" dirty="0" err="1">
                          <a:effectLst/>
                        </a:rPr>
                        <a:t>doi.org</a:t>
                      </a:r>
                      <a:r>
                        <a:rPr lang="en-US" sz="1800" b="0" dirty="0">
                          <a:effectLst/>
                        </a:rPr>
                        <a:t>/</a:t>
                      </a:r>
                      <a:r>
                        <a:rPr lang="en-US" sz="1800" b="0" dirty="0" err="1">
                          <a:effectLst/>
                        </a:rPr>
                        <a:t>xxxx</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976433"/>
                  </a:ext>
                </a:extLst>
              </a:tr>
            </a:tbl>
          </a:graphicData>
        </a:graphic>
      </p:graphicFrame>
    </p:spTree>
    <p:extLst>
      <p:ext uri="{BB962C8B-B14F-4D97-AF65-F5344CB8AC3E}">
        <p14:creationId xmlns:p14="http://schemas.microsoft.com/office/powerpoint/2010/main" val="3409774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004719" y="1802086"/>
            <a:ext cx="4798199" cy="707886"/>
          </a:xfrm>
          <a:prstGeom prst="rect">
            <a:avLst/>
          </a:prstGeom>
        </p:spPr>
        <p:txBody>
          <a:bodyPr wrap="square" anchor="ctr" anchorCtr="0">
            <a:spAutoFit/>
          </a:bodyPr>
          <a:lstStyle/>
          <a:p>
            <a:r>
              <a:rPr lang="en-US" sz="4000" dirty="0">
                <a:latin typeface="Copperplate" panose="02000504000000020004" pitchFamily="2" charset="77"/>
              </a:rPr>
              <a:t>Citing the Bible</a:t>
            </a:r>
            <a:endParaRPr lang="en-US" sz="4000" dirty="0"/>
          </a:p>
        </p:txBody>
      </p:sp>
      <p:sp>
        <p:nvSpPr>
          <p:cNvPr id="2" name="Rectangle 1">
            <a:extLst>
              <a:ext uri="{FF2B5EF4-FFF2-40B4-BE49-F238E27FC236}">
                <a16:creationId xmlns:a16="http://schemas.microsoft.com/office/drawing/2014/main" id="{419A7294-E22F-9F4A-9CF9-747B998CC222}"/>
              </a:ext>
            </a:extLst>
          </p:cNvPr>
          <p:cNvSpPr/>
          <p:nvPr/>
        </p:nvSpPr>
        <p:spPr>
          <a:xfrm>
            <a:off x="6417045" y="1749764"/>
            <a:ext cx="468398" cy="830997"/>
          </a:xfrm>
          <a:prstGeom prst="rect">
            <a:avLst/>
          </a:prstGeom>
        </p:spPr>
        <p:txBody>
          <a:bodyPr wrap="none">
            <a:spAutoFit/>
          </a:bodyPr>
          <a:lstStyle/>
          <a:p>
            <a:pPr algn="ctr"/>
            <a:r>
              <a:rPr lang="en-US" sz="4800" dirty="0"/>
              <a:t>|</a:t>
            </a:r>
          </a:p>
        </p:txBody>
      </p:sp>
      <p:sp>
        <p:nvSpPr>
          <p:cNvPr id="16" name="TextBox 15">
            <a:extLst>
              <a:ext uri="{FF2B5EF4-FFF2-40B4-BE49-F238E27FC236}">
                <a16:creationId xmlns:a16="http://schemas.microsoft.com/office/drawing/2014/main" id="{286C62FD-DBA7-8F49-A380-352EABB0FA65}"/>
              </a:ext>
            </a:extLst>
          </p:cNvPr>
          <p:cNvSpPr txBox="1"/>
          <p:nvPr/>
        </p:nvSpPr>
        <p:spPr>
          <a:xfrm>
            <a:off x="73152" y="6402508"/>
            <a:ext cx="438912" cy="369332"/>
          </a:xfrm>
          <a:prstGeom prst="rect">
            <a:avLst/>
          </a:prstGeom>
          <a:noFill/>
        </p:spPr>
        <p:txBody>
          <a:bodyPr wrap="square" rtlCol="0">
            <a:spAutoFit/>
          </a:bodyPr>
          <a:lstStyle/>
          <a:p>
            <a:r>
              <a:rPr lang="en-US" dirty="0"/>
              <a:t>39</a:t>
            </a:r>
          </a:p>
        </p:txBody>
      </p:sp>
      <p:sp>
        <p:nvSpPr>
          <p:cNvPr id="33" name="Subtitle 2">
            <a:extLst>
              <a:ext uri="{FF2B5EF4-FFF2-40B4-BE49-F238E27FC236}">
                <a16:creationId xmlns:a16="http://schemas.microsoft.com/office/drawing/2014/main" id="{375AEC40-4077-614E-97F2-D4F9BFF20C55}"/>
              </a:ext>
            </a:extLst>
          </p:cNvPr>
          <p:cNvSpPr txBox="1">
            <a:spLocks/>
          </p:cNvSpPr>
          <p:nvPr/>
        </p:nvSpPr>
        <p:spPr>
          <a:xfrm>
            <a:off x="6885443" y="1938614"/>
            <a:ext cx="3552903"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hlinkClick r:id="rId5"/>
              </a:rPr>
              <a:t>APA Style Blog</a:t>
            </a:r>
            <a:r>
              <a:rPr lang="en-US" sz="2800" dirty="0">
                <a:latin typeface="Times New Roman" panose="02020603050405020304" pitchFamily="18" charset="0"/>
                <a:cs typeface="Times New Roman" panose="02020603050405020304" pitchFamily="18" charset="0"/>
              </a:rPr>
              <a:t>)</a:t>
            </a:r>
          </a:p>
        </p:txBody>
      </p:sp>
      <p:sp>
        <p:nvSpPr>
          <p:cNvPr id="34" name="Rectangle 33">
            <a:extLst>
              <a:ext uri="{FF2B5EF4-FFF2-40B4-BE49-F238E27FC236}">
                <a16:creationId xmlns:a16="http://schemas.microsoft.com/office/drawing/2014/main" id="{5D7C6F50-9D82-F34D-8942-363AB504E29E}"/>
              </a:ext>
            </a:extLst>
          </p:cNvPr>
          <p:cNvSpPr/>
          <p:nvPr/>
        </p:nvSpPr>
        <p:spPr>
          <a:xfrm>
            <a:off x="2761093" y="2438666"/>
            <a:ext cx="6669839"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an Annotated Bible (e.g., Study Bible)</a:t>
            </a:r>
          </a:p>
        </p:txBody>
      </p:sp>
      <p:graphicFrame>
        <p:nvGraphicFramePr>
          <p:cNvPr id="35" name="Table 34">
            <a:extLst>
              <a:ext uri="{FF2B5EF4-FFF2-40B4-BE49-F238E27FC236}">
                <a16:creationId xmlns:a16="http://schemas.microsoft.com/office/drawing/2014/main" id="{66EDAC7C-1B2A-0446-93D2-5737B2E3988C}"/>
              </a:ext>
            </a:extLst>
          </p:cNvPr>
          <p:cNvGraphicFramePr>
            <a:graphicFrameLocks noGrp="1"/>
          </p:cNvGraphicFramePr>
          <p:nvPr>
            <p:extLst>
              <p:ext uri="{D42A27DB-BD31-4B8C-83A1-F6EECF244321}">
                <p14:modId xmlns:p14="http://schemas.microsoft.com/office/powerpoint/2010/main" val="4150682218"/>
              </p:ext>
            </p:extLst>
          </p:nvPr>
        </p:nvGraphicFramePr>
        <p:xfrm>
          <a:off x="541281" y="4264159"/>
          <a:ext cx="11079740" cy="879524"/>
        </p:xfrm>
        <a:graphic>
          <a:graphicData uri="http://schemas.openxmlformats.org/drawingml/2006/table">
            <a:tbl>
              <a:tblPr firstRow="1" firstCol="1" bandRow="1">
                <a:tableStyleId>{0660B408-B3CF-4A94-85FC-2B1E0A45F4A2}</a:tableStyleId>
              </a:tblPr>
              <a:tblGrid>
                <a:gridCol w="2164769">
                  <a:extLst>
                    <a:ext uri="{9D8B030D-6E8A-4147-A177-3AD203B41FA5}">
                      <a16:colId xmlns:a16="http://schemas.microsoft.com/office/drawing/2014/main" val="1730609542"/>
                    </a:ext>
                  </a:extLst>
                </a:gridCol>
                <a:gridCol w="925551">
                  <a:extLst>
                    <a:ext uri="{9D8B030D-6E8A-4147-A177-3AD203B41FA5}">
                      <a16:colId xmlns:a16="http://schemas.microsoft.com/office/drawing/2014/main" val="744243858"/>
                    </a:ext>
                  </a:extLst>
                </a:gridCol>
                <a:gridCol w="3159637">
                  <a:extLst>
                    <a:ext uri="{9D8B030D-6E8A-4147-A177-3AD203B41FA5}">
                      <a16:colId xmlns:a16="http://schemas.microsoft.com/office/drawing/2014/main" val="3148983433"/>
                    </a:ext>
                  </a:extLst>
                </a:gridCol>
                <a:gridCol w="1936217">
                  <a:extLst>
                    <a:ext uri="{9D8B030D-6E8A-4147-A177-3AD203B41FA5}">
                      <a16:colId xmlns:a16="http://schemas.microsoft.com/office/drawing/2014/main" val="2380667322"/>
                    </a:ext>
                  </a:extLst>
                </a:gridCol>
                <a:gridCol w="2893566">
                  <a:extLst>
                    <a:ext uri="{9D8B030D-6E8A-4147-A177-3AD203B41FA5}">
                      <a16:colId xmlns:a16="http://schemas.microsoft.com/office/drawing/2014/main" val="2675934897"/>
                    </a:ext>
                  </a:extLst>
                </a:gridCol>
              </a:tblGrid>
              <a:tr h="192336">
                <a:tc>
                  <a:txBody>
                    <a:bodyPr/>
                    <a:lstStyle/>
                    <a:p>
                      <a:pPr marL="0" marR="0" algn="l">
                        <a:spcBef>
                          <a:spcPts val="0"/>
                        </a:spcBef>
                        <a:spcAft>
                          <a:spcPts val="0"/>
                        </a:spcAft>
                      </a:pPr>
                      <a:r>
                        <a:rPr lang="en-US" sz="1800" b="1" dirty="0">
                          <a:effectLst/>
                        </a:rPr>
                        <a:t>Author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Date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Title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spcBef>
                          <a:spcPts val="0"/>
                        </a:spcBef>
                        <a:spcAft>
                          <a:spcPts val="0"/>
                        </a:spcAft>
                      </a:pPr>
                      <a:r>
                        <a:rPr lang="en-US" sz="1800" b="1" dirty="0">
                          <a:effectLst/>
                        </a:rPr>
                        <a:t>Source</a:t>
                      </a:r>
                    </a:p>
                    <a:p>
                      <a:pPr marL="0" marR="0" algn="l">
                        <a:spcBef>
                          <a:spcPts val="0"/>
                        </a:spcBef>
                        <a:spcAft>
                          <a:spcPts val="0"/>
                        </a:spcAft>
                      </a:pPr>
                      <a:r>
                        <a:rPr lang="en-US" sz="1800" b="0" i="0" dirty="0">
                          <a:effectLst/>
                        </a:rPr>
                        <a:t>Publisher Info            URL</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284314"/>
                  </a:ext>
                </a:extLst>
              </a:tr>
              <a:tr h="330884">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  Editor, E. E. (Ed.).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(Year).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1" dirty="0">
                          <a:effectLst/>
                          <a:latin typeface="Calibri" panose="020F0502020204030204" pitchFamily="34" charset="0"/>
                          <a:ea typeface="Calibri" panose="020F0502020204030204" pitchFamily="34" charset="0"/>
                          <a:cs typeface="Times New Roman" panose="02020603050405020304" pitchFamily="18" charset="0"/>
                        </a:rPr>
                        <a:t>Version of Bible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Publisher 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5578940"/>
                  </a:ext>
                </a:extLst>
              </a:tr>
            </a:tbl>
          </a:graphicData>
        </a:graphic>
      </p:graphicFrame>
      <p:sp>
        <p:nvSpPr>
          <p:cNvPr id="36" name="Rectangle 35">
            <a:extLst>
              <a:ext uri="{FF2B5EF4-FFF2-40B4-BE49-F238E27FC236}">
                <a16:creationId xmlns:a16="http://schemas.microsoft.com/office/drawing/2014/main" id="{0F796C84-C9C6-1D41-8BB7-75724E33AEEC}"/>
              </a:ext>
            </a:extLst>
          </p:cNvPr>
          <p:cNvSpPr/>
          <p:nvPr/>
        </p:nvSpPr>
        <p:spPr>
          <a:xfrm>
            <a:off x="474373" y="3209490"/>
            <a:ext cx="11243253" cy="954107"/>
          </a:xfrm>
          <a:prstGeom prst="rect">
            <a:avLst/>
          </a:prstGeom>
        </p:spPr>
        <p:txBody>
          <a:bodyPr wrap="square">
            <a:spAutoFit/>
          </a:bodyPr>
          <a:lstStyle/>
          <a:p>
            <a:pPr marL="342900" indent="-342900" algn="ct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a Bible has been annotated, the editor(s) appears in the author position.</a:t>
            </a:r>
          </a:p>
          <a:p>
            <a:pPr marL="342900" indent="-342900" algn="ctr">
              <a:buFont typeface="Arial" panose="020B0604020202020204" pitchFamily="34" charset="0"/>
              <a:buChar char="•"/>
            </a:pPr>
            <a:endParaRPr lang="en-US" sz="800" dirty="0">
              <a:latin typeface="Times New Roman" panose="02020603050405020304" pitchFamily="18" charset="0"/>
              <a:cs typeface="Times New Roman" panose="02020603050405020304" pitchFamily="18" charset="0"/>
            </a:endParaRPr>
          </a:p>
          <a:p>
            <a:pPr marL="342900" indent="-342900" algn="ct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Cite a portion of the annotated work using page numbers from the work</a:t>
            </a:r>
          </a:p>
        </p:txBody>
      </p:sp>
      <p:sp>
        <p:nvSpPr>
          <p:cNvPr id="37" name="TextBox 36">
            <a:extLst>
              <a:ext uri="{FF2B5EF4-FFF2-40B4-BE49-F238E27FC236}">
                <a16:creationId xmlns:a16="http://schemas.microsoft.com/office/drawing/2014/main" id="{80D23A93-A6D7-4541-9017-3D8A2433ECE6}"/>
              </a:ext>
            </a:extLst>
          </p:cNvPr>
          <p:cNvSpPr txBox="1"/>
          <p:nvPr/>
        </p:nvSpPr>
        <p:spPr>
          <a:xfrm>
            <a:off x="3540771" y="5283751"/>
            <a:ext cx="7443183" cy="646331"/>
          </a:xfrm>
          <a:prstGeom prst="rect">
            <a:avLst/>
          </a:prstGeom>
          <a:noFill/>
        </p:spPr>
        <p:txBody>
          <a:bodyPr wrap="square" rtlCol="0">
            <a:spAutoFit/>
          </a:bodyPr>
          <a:lstStyle/>
          <a:p>
            <a:pPr marL="458788" indent="-458788"/>
            <a:r>
              <a:rPr lang="en-US" dirty="0">
                <a:latin typeface="Times New Roman" panose="02020603050405020304" pitchFamily="18" charset="0"/>
                <a:cs typeface="Times New Roman" panose="02020603050405020304" pitchFamily="18" charset="0"/>
              </a:rPr>
              <a:t>Kaiser, W. C., Jr., &amp; Garrett, D. (Eds.). (2006). </a:t>
            </a:r>
            <a:r>
              <a:rPr lang="en-US" i="1" dirty="0">
                <a:latin typeface="Times New Roman" panose="02020603050405020304" pitchFamily="18" charset="0"/>
                <a:cs typeface="Times New Roman" panose="02020603050405020304" pitchFamily="18" charset="0"/>
              </a:rPr>
              <a:t>NIV archeological study bible: An illustrated walk through biblical history and culture. </a:t>
            </a:r>
            <a:r>
              <a:rPr lang="en-US" dirty="0">
                <a:latin typeface="Times New Roman" panose="02020603050405020304" pitchFamily="18" charset="0"/>
                <a:cs typeface="Times New Roman" panose="02020603050405020304" pitchFamily="18" charset="0"/>
              </a:rPr>
              <a:t>Zondervan.</a:t>
            </a:r>
          </a:p>
        </p:txBody>
      </p:sp>
      <p:sp>
        <p:nvSpPr>
          <p:cNvPr id="38" name="Rectangle 37">
            <a:extLst>
              <a:ext uri="{FF2B5EF4-FFF2-40B4-BE49-F238E27FC236}">
                <a16:creationId xmlns:a16="http://schemas.microsoft.com/office/drawing/2014/main" id="{871BC6A9-793D-E145-ACB1-2BDE1076643A}"/>
              </a:ext>
            </a:extLst>
          </p:cNvPr>
          <p:cNvSpPr/>
          <p:nvPr/>
        </p:nvSpPr>
        <p:spPr>
          <a:xfrm>
            <a:off x="2079576" y="5283751"/>
            <a:ext cx="1371987" cy="369332"/>
          </a:xfrm>
          <a:prstGeom prst="rect">
            <a:avLst/>
          </a:prstGeom>
        </p:spPr>
        <p:txBody>
          <a:bodyPr wrap="square">
            <a:spAutoFit/>
          </a:bodyPr>
          <a:lstStyle/>
          <a:p>
            <a:pPr lvl="0" algn="r"/>
            <a:r>
              <a:rPr lang="en-US" dirty="0">
                <a:latin typeface="Times New Roman" panose="02020603050405020304" pitchFamily="18" charset="0"/>
                <a:cs typeface="Times New Roman" panose="02020603050405020304" pitchFamily="18" charset="0"/>
              </a:rPr>
              <a:t>Example:</a:t>
            </a:r>
          </a:p>
        </p:txBody>
      </p:sp>
      <p:sp>
        <p:nvSpPr>
          <p:cNvPr id="39" name="Rectangle 38">
            <a:extLst>
              <a:ext uri="{FF2B5EF4-FFF2-40B4-BE49-F238E27FC236}">
                <a16:creationId xmlns:a16="http://schemas.microsoft.com/office/drawing/2014/main" id="{3DBB81D9-B3EF-F34C-8B45-41B1426B1B2F}"/>
              </a:ext>
            </a:extLst>
          </p:cNvPr>
          <p:cNvSpPr/>
          <p:nvPr/>
        </p:nvSpPr>
        <p:spPr>
          <a:xfrm>
            <a:off x="1273179" y="5945441"/>
            <a:ext cx="2330510"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Parenthetical citation: </a:t>
            </a:r>
            <a:endParaRPr lang="en-US" dirty="0"/>
          </a:p>
        </p:txBody>
      </p:sp>
      <p:sp>
        <p:nvSpPr>
          <p:cNvPr id="40" name="Rectangle 39">
            <a:extLst>
              <a:ext uri="{FF2B5EF4-FFF2-40B4-BE49-F238E27FC236}">
                <a16:creationId xmlns:a16="http://schemas.microsoft.com/office/drawing/2014/main" id="{77623A77-215C-2145-AFAC-23AA6C29600E}"/>
              </a:ext>
            </a:extLst>
          </p:cNvPr>
          <p:cNvSpPr/>
          <p:nvPr/>
        </p:nvSpPr>
        <p:spPr>
          <a:xfrm>
            <a:off x="1648950" y="6361500"/>
            <a:ext cx="1980029"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Narrative citation: </a:t>
            </a:r>
            <a:endParaRPr lang="en-US" dirty="0"/>
          </a:p>
        </p:txBody>
      </p:sp>
      <p:sp>
        <p:nvSpPr>
          <p:cNvPr id="41" name="Rectangle 40">
            <a:extLst>
              <a:ext uri="{FF2B5EF4-FFF2-40B4-BE49-F238E27FC236}">
                <a16:creationId xmlns:a16="http://schemas.microsoft.com/office/drawing/2014/main" id="{8F213653-BF5D-1447-BB7F-2CEF41260158}"/>
              </a:ext>
            </a:extLst>
          </p:cNvPr>
          <p:cNvSpPr/>
          <p:nvPr/>
        </p:nvSpPr>
        <p:spPr>
          <a:xfrm>
            <a:off x="3552598" y="5945441"/>
            <a:ext cx="5346079"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(Kaiser &amp; Garrett, 2016, footnote to Gen. 1:12, p. 4)</a:t>
            </a:r>
          </a:p>
        </p:txBody>
      </p:sp>
      <p:sp>
        <p:nvSpPr>
          <p:cNvPr id="42" name="Rectangle 41">
            <a:extLst>
              <a:ext uri="{FF2B5EF4-FFF2-40B4-BE49-F238E27FC236}">
                <a16:creationId xmlns:a16="http://schemas.microsoft.com/office/drawing/2014/main" id="{E4C3A4EB-71E7-9A43-BFB7-FDA25290641B}"/>
              </a:ext>
            </a:extLst>
          </p:cNvPr>
          <p:cNvSpPr/>
          <p:nvPr/>
        </p:nvSpPr>
        <p:spPr>
          <a:xfrm>
            <a:off x="3603689" y="6357765"/>
            <a:ext cx="8528842"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Kaiser and Garrett (2016, footnote to Gen. 1:12, p. 4)</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538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8820BAF-DF29-6249-851F-C9F295B7D186}"/>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24" name="Picture 23">
            <a:extLst>
              <a:ext uri="{FF2B5EF4-FFF2-40B4-BE49-F238E27FC236}">
                <a16:creationId xmlns:a16="http://schemas.microsoft.com/office/drawing/2014/main" id="{0B43F89A-A73A-C545-8D56-2D8CC16642BC}"/>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25" name="Picture 24">
            <a:extLst>
              <a:ext uri="{FF2B5EF4-FFF2-40B4-BE49-F238E27FC236}">
                <a16:creationId xmlns:a16="http://schemas.microsoft.com/office/drawing/2014/main" id="{2341F80E-2C1D-704A-86CB-0584D479D22E}"/>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5" name="TextBox 44">
            <a:extLst>
              <a:ext uri="{FF2B5EF4-FFF2-40B4-BE49-F238E27FC236}">
                <a16:creationId xmlns:a16="http://schemas.microsoft.com/office/drawing/2014/main" id="{E3E491D3-92D4-6146-BD7F-C2280BF716A9}"/>
              </a:ext>
            </a:extLst>
          </p:cNvPr>
          <p:cNvSpPr txBox="1"/>
          <p:nvPr/>
        </p:nvSpPr>
        <p:spPr>
          <a:xfrm>
            <a:off x="73152" y="6402508"/>
            <a:ext cx="292608" cy="369332"/>
          </a:xfrm>
          <a:prstGeom prst="rect">
            <a:avLst/>
          </a:prstGeom>
          <a:noFill/>
        </p:spPr>
        <p:txBody>
          <a:bodyPr wrap="square" rtlCol="0">
            <a:spAutoFit/>
          </a:bodyPr>
          <a:lstStyle/>
          <a:p>
            <a:r>
              <a:rPr lang="en-US" dirty="0"/>
              <a:t>4</a:t>
            </a:r>
          </a:p>
        </p:txBody>
      </p:sp>
      <p:sp>
        <p:nvSpPr>
          <p:cNvPr id="20" name="Subtitle 2">
            <a:extLst>
              <a:ext uri="{FF2B5EF4-FFF2-40B4-BE49-F238E27FC236}">
                <a16:creationId xmlns:a16="http://schemas.microsoft.com/office/drawing/2014/main" id="{6435AA97-5317-7042-846D-6A9257548B19}"/>
              </a:ext>
            </a:extLst>
          </p:cNvPr>
          <p:cNvSpPr>
            <a:spLocks noGrp="1"/>
          </p:cNvSpPr>
          <p:nvPr>
            <p:ph type="subTitle" idx="1"/>
          </p:nvPr>
        </p:nvSpPr>
        <p:spPr>
          <a:xfrm>
            <a:off x="5859764" y="1955606"/>
            <a:ext cx="4562476" cy="516456"/>
          </a:xfrm>
        </p:spPr>
        <p:txBody>
          <a:bodyPr>
            <a:noAutofit/>
          </a:bodyPr>
          <a:lstStyle/>
          <a:p>
            <a:pPr algn="l"/>
            <a:r>
              <a:rPr lang="en-US" sz="2800" b="1" i="1" dirty="0">
                <a:solidFill>
                  <a:srgbClr val="02A14D"/>
                </a:solidFill>
                <a:latin typeface="Times New Roman" panose="02020603050405020304" pitchFamily="18" charset="0"/>
                <a:cs typeface="Times New Roman" panose="02020603050405020304" pitchFamily="18" charset="0"/>
              </a:rPr>
              <a:t>Paper Elements and Format</a:t>
            </a:r>
          </a:p>
        </p:txBody>
      </p:sp>
      <p:pic>
        <p:nvPicPr>
          <p:cNvPr id="21" name="Picture 20">
            <a:extLst>
              <a:ext uri="{FF2B5EF4-FFF2-40B4-BE49-F238E27FC236}">
                <a16:creationId xmlns:a16="http://schemas.microsoft.com/office/drawing/2014/main" id="{1FAC111E-CA87-DB43-B805-E65F05D7B594}"/>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27" name="Picture 26">
            <a:extLst>
              <a:ext uri="{FF2B5EF4-FFF2-40B4-BE49-F238E27FC236}">
                <a16:creationId xmlns:a16="http://schemas.microsoft.com/office/drawing/2014/main" id="{DDEBEB71-7DB0-2446-A273-DF4E0067E4B4}"/>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28" name="Picture 27">
            <a:extLst>
              <a:ext uri="{FF2B5EF4-FFF2-40B4-BE49-F238E27FC236}">
                <a16:creationId xmlns:a16="http://schemas.microsoft.com/office/drawing/2014/main" id="{45A90BD3-C1EC-114D-AD7D-1E90131624E6}"/>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30" name="Rectangle 29">
            <a:extLst>
              <a:ext uri="{FF2B5EF4-FFF2-40B4-BE49-F238E27FC236}">
                <a16:creationId xmlns:a16="http://schemas.microsoft.com/office/drawing/2014/main" id="{28A40D06-A382-3545-890F-EF8D9F63EF8A}"/>
              </a:ext>
            </a:extLst>
          </p:cNvPr>
          <p:cNvSpPr/>
          <p:nvPr/>
        </p:nvSpPr>
        <p:spPr>
          <a:xfrm>
            <a:off x="1769760" y="1808934"/>
            <a:ext cx="3733801" cy="707886"/>
          </a:xfrm>
          <a:prstGeom prst="rect">
            <a:avLst/>
          </a:prstGeom>
        </p:spPr>
        <p:txBody>
          <a:bodyPr wrap="square" anchor="ctr" anchorCtr="0">
            <a:spAutoFit/>
          </a:bodyPr>
          <a:lstStyle/>
          <a:p>
            <a:r>
              <a:rPr lang="en-US" sz="4000" dirty="0">
                <a:latin typeface="Copperplate" panose="02000504000000020004" pitchFamily="2" charset="77"/>
              </a:rPr>
              <a:t>Chapter Two</a:t>
            </a:r>
            <a:endParaRPr lang="en-US" sz="4000" dirty="0"/>
          </a:p>
        </p:txBody>
      </p:sp>
      <p:sp>
        <p:nvSpPr>
          <p:cNvPr id="32" name="Rectangle 31">
            <a:extLst>
              <a:ext uri="{FF2B5EF4-FFF2-40B4-BE49-F238E27FC236}">
                <a16:creationId xmlns:a16="http://schemas.microsoft.com/office/drawing/2014/main" id="{1FD05B42-6E28-AA44-A8FE-DF5F2049B6E6}"/>
              </a:ext>
            </a:extLst>
          </p:cNvPr>
          <p:cNvSpPr/>
          <p:nvPr/>
        </p:nvSpPr>
        <p:spPr>
          <a:xfrm>
            <a:off x="229319" y="3581360"/>
            <a:ext cx="2569807" cy="2554545"/>
          </a:xfrm>
          <a:prstGeom prst="rect">
            <a:avLst/>
          </a:prstGeom>
        </p:spPr>
        <p:txBody>
          <a:bodyPr wrap="square">
            <a:spAutoFit/>
          </a:bodyPr>
          <a:lstStyle/>
          <a:p>
            <a:pPr marL="238125" algn="r"/>
            <a:r>
              <a:rPr lang="en-US" sz="2000" dirty="0">
                <a:latin typeface="Times New Roman" panose="02020603050405020304" pitchFamily="18" charset="0"/>
                <a:cs typeface="Times New Roman" panose="02020603050405020304" pitchFamily="18" charset="0"/>
              </a:rPr>
              <a:t>The title of your paper in bold is your first heading. As the first paragraph is assumed to be your introduction, do not  use “Introduction” as a heading.</a:t>
            </a:r>
          </a:p>
        </p:txBody>
      </p:sp>
      <p:sp>
        <p:nvSpPr>
          <p:cNvPr id="33" name="TextBox 32">
            <a:extLst>
              <a:ext uri="{FF2B5EF4-FFF2-40B4-BE49-F238E27FC236}">
                <a16:creationId xmlns:a16="http://schemas.microsoft.com/office/drawing/2014/main" id="{AD4D16B5-B9F3-AA44-8C70-2FE36EBF4CBB}"/>
              </a:ext>
            </a:extLst>
          </p:cNvPr>
          <p:cNvSpPr txBox="1"/>
          <p:nvPr/>
        </p:nvSpPr>
        <p:spPr>
          <a:xfrm>
            <a:off x="3924707" y="2437938"/>
            <a:ext cx="4361514"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Format for First Page of Text</a:t>
            </a:r>
          </a:p>
        </p:txBody>
      </p:sp>
      <p:pic>
        <p:nvPicPr>
          <p:cNvPr id="34" name="Picture 33">
            <a:extLst>
              <a:ext uri="{FF2B5EF4-FFF2-40B4-BE49-F238E27FC236}">
                <a16:creationId xmlns:a16="http://schemas.microsoft.com/office/drawing/2014/main" id="{436D41AC-31B9-574B-85B2-6BEAE7071475}"/>
              </a:ext>
            </a:extLst>
          </p:cNvPr>
          <p:cNvPicPr>
            <a:picLocks noChangeAspect="1"/>
          </p:cNvPicPr>
          <p:nvPr/>
        </p:nvPicPr>
        <p:blipFill>
          <a:blip r:embed="rId5"/>
          <a:stretch>
            <a:fillRect/>
          </a:stretch>
        </p:blipFill>
        <p:spPr>
          <a:xfrm>
            <a:off x="3073352" y="3111111"/>
            <a:ext cx="6053764" cy="3639099"/>
          </a:xfrm>
          <a:prstGeom prst="rect">
            <a:avLst/>
          </a:prstGeom>
        </p:spPr>
      </p:pic>
      <p:sp>
        <p:nvSpPr>
          <p:cNvPr id="37" name="Rectangle 36">
            <a:extLst>
              <a:ext uri="{FF2B5EF4-FFF2-40B4-BE49-F238E27FC236}">
                <a16:creationId xmlns:a16="http://schemas.microsoft.com/office/drawing/2014/main" id="{2B46B76B-12E6-4743-BE84-2D1C95F14C2A}"/>
              </a:ext>
            </a:extLst>
          </p:cNvPr>
          <p:cNvSpPr/>
          <p:nvPr/>
        </p:nvSpPr>
        <p:spPr>
          <a:xfrm>
            <a:off x="9300176" y="2882245"/>
            <a:ext cx="2821904" cy="400110"/>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Text begins on page 2.</a:t>
            </a:r>
          </a:p>
        </p:txBody>
      </p:sp>
      <p:sp>
        <p:nvSpPr>
          <p:cNvPr id="46" name="Rectangle 45">
            <a:extLst>
              <a:ext uri="{FF2B5EF4-FFF2-40B4-BE49-F238E27FC236}">
                <a16:creationId xmlns:a16="http://schemas.microsoft.com/office/drawing/2014/main" id="{E789BEA6-F11D-9C42-9A3A-00DEB9F90201}"/>
              </a:ext>
            </a:extLst>
          </p:cNvPr>
          <p:cNvSpPr/>
          <p:nvPr/>
        </p:nvSpPr>
        <p:spPr>
          <a:xfrm>
            <a:off x="9087887" y="3533862"/>
            <a:ext cx="2900363" cy="3170099"/>
          </a:xfrm>
          <a:prstGeom prst="rect">
            <a:avLst/>
          </a:prstGeom>
        </p:spPr>
        <p:txBody>
          <a:bodyPr wrap="square">
            <a:spAutoFit/>
          </a:bodyPr>
          <a:lstStyle/>
          <a:p>
            <a:pPr marL="238125"/>
            <a:r>
              <a:rPr lang="en-US" sz="2000" dirty="0">
                <a:latin typeface="Times New Roman" panose="02020603050405020304" pitchFamily="18" charset="0"/>
                <a:cs typeface="Times New Roman" panose="02020603050405020304" pitchFamily="18" charset="0"/>
              </a:rPr>
              <a:t>Unless your introduction requires subheadings, your next heading will also be a level 1 heading (bold, centered). </a:t>
            </a:r>
          </a:p>
          <a:p>
            <a:pPr marL="238125"/>
            <a:endParaRPr lang="en-US" sz="2000" dirty="0">
              <a:latin typeface="Times New Roman" panose="02020603050405020304" pitchFamily="18" charset="0"/>
              <a:cs typeface="Times New Roman" panose="02020603050405020304" pitchFamily="18" charset="0"/>
            </a:endParaRPr>
          </a:p>
          <a:p>
            <a:pPr marL="238125"/>
            <a:r>
              <a:rPr lang="en-US" i="1" dirty="0">
                <a:latin typeface="Times New Roman" panose="02020603050405020304" pitchFamily="18" charset="0"/>
                <a:cs typeface="Times New Roman" panose="02020603050405020304" pitchFamily="18" charset="0"/>
              </a:rPr>
              <a:t>Slide 5 shows formatting for up to five levels of heading.</a:t>
            </a:r>
          </a:p>
        </p:txBody>
      </p:sp>
      <p:cxnSp>
        <p:nvCxnSpPr>
          <p:cNvPr id="47" name="Straight Connector 46">
            <a:extLst>
              <a:ext uri="{FF2B5EF4-FFF2-40B4-BE49-F238E27FC236}">
                <a16:creationId xmlns:a16="http://schemas.microsoft.com/office/drawing/2014/main" id="{9CF74DAE-7E7B-6A45-B3EB-2C092BEEA18F}"/>
              </a:ext>
            </a:extLst>
          </p:cNvPr>
          <p:cNvCxnSpPr>
            <a:cxnSpLocks/>
          </p:cNvCxnSpPr>
          <p:nvPr/>
        </p:nvCxnSpPr>
        <p:spPr>
          <a:xfrm flipH="1">
            <a:off x="6915080" y="4836204"/>
            <a:ext cx="2385096" cy="376154"/>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90025CB-519E-E64C-8243-AE668F69989C}"/>
              </a:ext>
            </a:extLst>
          </p:cNvPr>
          <p:cNvCxnSpPr>
            <a:cxnSpLocks/>
          </p:cNvCxnSpPr>
          <p:nvPr/>
        </p:nvCxnSpPr>
        <p:spPr>
          <a:xfrm flipH="1">
            <a:off x="7272267" y="5263520"/>
            <a:ext cx="2027909" cy="723497"/>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49" name="Arc 48">
            <a:extLst>
              <a:ext uri="{FF2B5EF4-FFF2-40B4-BE49-F238E27FC236}">
                <a16:creationId xmlns:a16="http://schemas.microsoft.com/office/drawing/2014/main" id="{FC9C755B-C61B-8A40-831C-85571C0D3553}"/>
              </a:ext>
            </a:extLst>
          </p:cNvPr>
          <p:cNvSpPr/>
          <p:nvPr/>
        </p:nvSpPr>
        <p:spPr>
          <a:xfrm rot="17677876">
            <a:off x="2833404" y="2637030"/>
            <a:ext cx="1701506" cy="2724262"/>
          </a:xfrm>
          <a:prstGeom prst="arc">
            <a:avLst>
              <a:gd name="adj1" fmla="val 15912499"/>
              <a:gd name="adj2" fmla="val 3226222"/>
            </a:avLst>
          </a:prstGeom>
          <a:ln w="381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Arc 49">
            <a:extLst>
              <a:ext uri="{FF2B5EF4-FFF2-40B4-BE49-F238E27FC236}">
                <a16:creationId xmlns:a16="http://schemas.microsoft.com/office/drawing/2014/main" id="{9E249C66-5CE9-C04F-AA5D-EDD207288338}"/>
              </a:ext>
            </a:extLst>
          </p:cNvPr>
          <p:cNvSpPr/>
          <p:nvPr/>
        </p:nvSpPr>
        <p:spPr>
          <a:xfrm rot="12620425" flipV="1">
            <a:off x="8365997" y="2582743"/>
            <a:ext cx="887977" cy="2080615"/>
          </a:xfrm>
          <a:prstGeom prst="arc">
            <a:avLst>
              <a:gd name="adj1" fmla="val 15750501"/>
              <a:gd name="adj2" fmla="val 719885"/>
            </a:avLst>
          </a:prstGeom>
          <a:ln w="381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49399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pic>
        <p:nvPicPr>
          <p:cNvPr id="20" name="Picture 19">
            <a:extLst>
              <a:ext uri="{FF2B5EF4-FFF2-40B4-BE49-F238E27FC236}">
                <a16:creationId xmlns:a16="http://schemas.microsoft.com/office/drawing/2014/main" id="{12A42164-D5CB-C145-A69E-6BE08C7F3596}"/>
              </a:ext>
            </a:extLst>
          </p:cNvPr>
          <p:cNvPicPr>
            <a:picLocks noChangeAspect="1"/>
          </p:cNvPicPr>
          <p:nvPr/>
        </p:nvPicPr>
        <p:blipFill>
          <a:blip r:embed="rId5"/>
          <a:stretch>
            <a:fillRect/>
          </a:stretch>
        </p:blipFill>
        <p:spPr>
          <a:xfrm>
            <a:off x="-2" y="5041983"/>
            <a:ext cx="12213118" cy="1816017"/>
          </a:xfrm>
          <a:prstGeom prst="rect">
            <a:avLst/>
          </a:prstGeom>
        </p:spPr>
      </p:pic>
      <p:grpSp>
        <p:nvGrpSpPr>
          <p:cNvPr id="15" name="Group 14">
            <a:extLst>
              <a:ext uri="{FF2B5EF4-FFF2-40B4-BE49-F238E27FC236}">
                <a16:creationId xmlns:a16="http://schemas.microsoft.com/office/drawing/2014/main" id="{02D34101-1685-134D-96B1-BE5747B67963}"/>
              </a:ext>
            </a:extLst>
          </p:cNvPr>
          <p:cNvGrpSpPr/>
          <p:nvPr/>
        </p:nvGrpSpPr>
        <p:grpSpPr>
          <a:xfrm>
            <a:off x="8329734" y="5411797"/>
            <a:ext cx="3660532" cy="872737"/>
            <a:chOff x="2744585" y="607719"/>
            <a:chExt cx="3660532" cy="872737"/>
          </a:xfrm>
        </p:grpSpPr>
        <p:sp>
          <p:nvSpPr>
            <p:cNvPr id="16" name="Text Box 209">
              <a:extLst>
                <a:ext uri="{FF2B5EF4-FFF2-40B4-BE49-F238E27FC236}">
                  <a16:creationId xmlns:a16="http://schemas.microsoft.com/office/drawing/2014/main" id="{0DB3CEB0-B514-F64D-85AA-3BF88A2B2A87}"/>
                </a:ext>
              </a:extLst>
            </p:cNvPr>
            <p:cNvSpPr txBox="1">
              <a:spLocks noChangeAspect="1" noChangeArrowheads="1"/>
            </p:cNvSpPr>
            <p:nvPr/>
          </p:nvSpPr>
          <p:spPr bwMode="auto">
            <a:xfrm>
              <a:off x="2744585" y="607719"/>
              <a:ext cx="3660532" cy="872737"/>
            </a:xfrm>
            <a:prstGeom prst="rect">
              <a:avLst/>
            </a:prstGeom>
            <a:solidFill>
              <a:srgbClr val="002469"/>
            </a:solidFill>
            <a:ln w="38100">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algn="ctr">
                <a:spcBef>
                  <a:spcPts val="0"/>
                </a:spcBef>
                <a:spcAft>
                  <a:spcPts val="0"/>
                </a:spcAft>
              </a:pPr>
              <a:endParaRPr lang="en-US" sz="1200" dirty="0">
                <a:effectLst/>
                <a:latin typeface="Times New Roman"/>
                <a:ea typeface="Times New Roman"/>
              </a:endParaRPr>
            </a:p>
          </p:txBody>
        </p:sp>
        <p:pic>
          <p:nvPicPr>
            <p:cNvPr id="17" name="Picture 16" descr="whitelogo.wmf">
              <a:extLst>
                <a:ext uri="{FF2B5EF4-FFF2-40B4-BE49-F238E27FC236}">
                  <a16:creationId xmlns:a16="http://schemas.microsoft.com/office/drawing/2014/main" id="{FDD8E9AC-7AB9-2549-9083-06841E8B8A5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5813" y="783794"/>
              <a:ext cx="2877348" cy="566982"/>
            </a:xfrm>
            <a:prstGeom prst="rect">
              <a:avLst/>
            </a:prstGeom>
            <a:noFill/>
            <a:ln>
              <a:noFill/>
            </a:ln>
          </p:spPr>
        </p:pic>
      </p:grpSp>
      <p:sp>
        <p:nvSpPr>
          <p:cNvPr id="21" name="TextBox 20">
            <a:extLst>
              <a:ext uri="{FF2B5EF4-FFF2-40B4-BE49-F238E27FC236}">
                <a16:creationId xmlns:a16="http://schemas.microsoft.com/office/drawing/2014/main" id="{48BF6DFD-F373-0C43-9E2D-3C4CABF218DD}"/>
              </a:ext>
            </a:extLst>
          </p:cNvPr>
          <p:cNvSpPr txBox="1"/>
          <p:nvPr/>
        </p:nvSpPr>
        <p:spPr>
          <a:xfrm>
            <a:off x="1369474" y="3871098"/>
            <a:ext cx="9453050" cy="1077218"/>
          </a:xfrm>
          <a:prstGeom prst="rect">
            <a:avLst/>
          </a:prstGeom>
          <a:noFill/>
        </p:spPr>
        <p:txBody>
          <a:bodyPr wrap="square" rtlCol="0" anchor="ctr" anchorCtr="0">
            <a:spAutoFit/>
          </a:bodyPr>
          <a:lstStyle/>
          <a:p>
            <a:pPr algn="ctr"/>
            <a:r>
              <a:rPr lang="en-US" sz="2400" dirty="0">
                <a:latin typeface="Copperplate" panose="02000504000000020004" pitchFamily="2" charset="77"/>
              </a:rPr>
              <a:t>Jana Matthews, Writing Center Coordinator</a:t>
            </a:r>
          </a:p>
          <a:p>
            <a:pPr algn="ctr"/>
            <a:r>
              <a:rPr lang="en-US" sz="2000" dirty="0">
                <a:latin typeface="Copperplate" panose="02000504000000020004" pitchFamily="2" charset="77"/>
              </a:rPr>
              <a:t>Created: July 2022</a:t>
            </a:r>
          </a:p>
          <a:p>
            <a:pPr algn="ctr"/>
            <a:r>
              <a:rPr lang="en-US" sz="2000" dirty="0">
                <a:latin typeface="Copperplate" panose="02000504000000020004" pitchFamily="2" charset="77"/>
              </a:rPr>
              <a:t>latest Reviewed</a:t>
            </a:r>
            <a:r>
              <a:rPr lang="en-US" sz="2000">
                <a:latin typeface="Copperplate" panose="02000504000000020004" pitchFamily="2" charset="77"/>
              </a:rPr>
              <a:t>: February </a:t>
            </a:r>
            <a:r>
              <a:rPr lang="en-US" sz="2000" dirty="0">
                <a:latin typeface="Copperplate" panose="02000504000000020004" pitchFamily="2" charset="77"/>
              </a:rPr>
              <a:t>2024</a:t>
            </a:r>
          </a:p>
        </p:txBody>
      </p:sp>
      <p:sp>
        <p:nvSpPr>
          <p:cNvPr id="12" name="TextBox 11">
            <a:extLst>
              <a:ext uri="{FF2B5EF4-FFF2-40B4-BE49-F238E27FC236}">
                <a16:creationId xmlns:a16="http://schemas.microsoft.com/office/drawing/2014/main" id="{9070457A-C216-9F4B-8FA1-6B794483ECC9}"/>
              </a:ext>
            </a:extLst>
          </p:cNvPr>
          <p:cNvSpPr txBox="1"/>
          <p:nvPr/>
        </p:nvSpPr>
        <p:spPr>
          <a:xfrm flipH="1">
            <a:off x="353567" y="1737182"/>
            <a:ext cx="11484864" cy="2062103"/>
          </a:xfrm>
          <a:prstGeom prst="rect">
            <a:avLst/>
          </a:prstGeom>
          <a:noFill/>
        </p:spPr>
        <p:txBody>
          <a:bodyPr wrap="square" rtlCol="0" anchor="ctr" anchorCtr="0">
            <a:spAutoFit/>
          </a:bodyPr>
          <a:lstStyle/>
          <a:p>
            <a:pPr algn="ctr"/>
            <a:r>
              <a:rPr lang="en-US" sz="3600" dirty="0">
                <a:latin typeface="Copperplate" panose="02000504000000020004" pitchFamily="2" charset="77"/>
                <a:cs typeface="Times New Roman" panose="02020603050405020304" pitchFamily="18" charset="0"/>
              </a:rPr>
              <a:t>Questions?</a:t>
            </a:r>
          </a:p>
          <a:p>
            <a:pPr algn="ctr"/>
            <a:endParaRPr lang="en-US" sz="1200" i="1"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Visit the Writing Center Webpages (</a:t>
            </a:r>
            <a:r>
              <a:rPr lang="en-US" sz="2000" dirty="0">
                <a:latin typeface="Times New Roman" panose="02020603050405020304" pitchFamily="18" charset="0"/>
                <a:cs typeface="Times New Roman" panose="02020603050405020304" pitchFamily="18" charset="0"/>
                <a:hlinkClick r:id="rId7"/>
              </a:rPr>
              <a:t>Editing</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8"/>
              </a:rPr>
              <a:t>Tutoring</a:t>
            </a:r>
            <a:r>
              <a:rPr lang="en-US" sz="2000" dirty="0">
                <a:latin typeface="Times New Roman" panose="02020603050405020304" pitchFamily="18" charset="0"/>
                <a:cs typeface="Times New Roman" panose="02020603050405020304" pitchFamily="18" charset="0"/>
              </a:rPr>
              <a:t>, &amp; </a:t>
            </a:r>
            <a:r>
              <a:rPr lang="en-US" sz="2000" dirty="0">
                <a:latin typeface="Times New Roman" panose="02020603050405020304" pitchFamily="18" charset="0"/>
                <a:cs typeface="Times New Roman" panose="02020603050405020304" pitchFamily="18" charset="0"/>
                <a:hlinkClick r:id="rId9"/>
              </a:rPr>
              <a:t>Resources</a:t>
            </a:r>
            <a:r>
              <a:rPr lang="en-US" sz="2000" dirty="0">
                <a:latin typeface="Times New Roman" panose="02020603050405020304" pitchFamily="18" charset="0"/>
                <a:cs typeface="Times New Roman" panose="02020603050405020304" pitchFamily="18" charset="0"/>
              </a:rPr>
              <a:t>):</a:t>
            </a:r>
          </a:p>
          <a:p>
            <a:pPr algn="ctr"/>
            <a:r>
              <a:rPr lang="en-US" sz="2000" dirty="0">
                <a:latin typeface="Times New Roman" panose="02020603050405020304" pitchFamily="18" charset="0"/>
                <a:cs typeface="Times New Roman" panose="02020603050405020304" pitchFamily="18" charset="0"/>
              </a:rPr>
              <a:t>Top Menu: </a:t>
            </a:r>
            <a:r>
              <a:rPr lang="en-US" sz="2000" dirty="0">
                <a:latin typeface="Times New Roman" panose="02020603050405020304" pitchFamily="18" charset="0"/>
                <a:cs typeface="Times New Roman" panose="02020603050405020304" pitchFamily="18" charset="0"/>
                <a:hlinkClick r:id="rId10"/>
              </a:rPr>
              <a:t>tinyurl.com/</a:t>
            </a:r>
            <a:r>
              <a:rPr lang="en-US" sz="2000" dirty="0" err="1">
                <a:latin typeface="Times New Roman" panose="02020603050405020304" pitchFamily="18" charset="0"/>
                <a:cs typeface="Times New Roman" panose="02020603050405020304" pitchFamily="18" charset="0"/>
                <a:hlinkClick r:id="rId10"/>
              </a:rPr>
              <a:t>DenSemWCMenu</a:t>
            </a:r>
            <a:endParaRPr lang="en-US" sz="20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Email the Writing Center: </a:t>
            </a:r>
            <a:r>
              <a:rPr lang="en-US" sz="2000" dirty="0" err="1">
                <a:latin typeface="Times New Roman" panose="02020603050405020304" pitchFamily="18" charset="0"/>
                <a:cs typeface="Times New Roman" panose="02020603050405020304" pitchFamily="18" charset="0"/>
              </a:rPr>
              <a:t>writingcenter@denverseminary.edu</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5979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5720948" y="1899188"/>
            <a:ext cx="4677297" cy="516456"/>
          </a:xfrm>
        </p:spPr>
        <p:txBody>
          <a:bodyPr>
            <a:noAutofit/>
          </a:bodyPr>
          <a:lstStyle/>
          <a:p>
            <a:r>
              <a:rPr lang="en-US" sz="2800" b="1" i="1" dirty="0">
                <a:solidFill>
                  <a:srgbClr val="02A14D"/>
                </a:solidFill>
                <a:latin typeface="Times New Roman" panose="02020603050405020304" pitchFamily="18" charset="0"/>
                <a:cs typeface="Times New Roman" panose="02020603050405020304" pitchFamily="18" charset="0"/>
              </a:rPr>
              <a:t>Paper Elements and Format</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1818083" y="1766170"/>
            <a:ext cx="3733801" cy="707886"/>
          </a:xfrm>
          <a:prstGeom prst="rect">
            <a:avLst/>
          </a:prstGeom>
        </p:spPr>
        <p:txBody>
          <a:bodyPr wrap="square" anchor="ctr" anchorCtr="0">
            <a:spAutoFit/>
          </a:bodyPr>
          <a:lstStyle/>
          <a:p>
            <a:r>
              <a:rPr lang="en-US" sz="4000" dirty="0">
                <a:latin typeface="Copperplate" panose="02000504000000020004" pitchFamily="2" charset="77"/>
              </a:rPr>
              <a:t>Chapter Two</a:t>
            </a:r>
            <a:endParaRPr lang="en-US" sz="4000" dirty="0"/>
          </a:p>
        </p:txBody>
      </p:sp>
      <p:sp>
        <p:nvSpPr>
          <p:cNvPr id="12" name="TextBox 11">
            <a:extLst>
              <a:ext uri="{FF2B5EF4-FFF2-40B4-BE49-F238E27FC236}">
                <a16:creationId xmlns:a16="http://schemas.microsoft.com/office/drawing/2014/main" id="{6BF0B298-563A-9940-A62D-34CB08C3826F}"/>
              </a:ext>
            </a:extLst>
          </p:cNvPr>
          <p:cNvSpPr txBox="1"/>
          <p:nvPr/>
        </p:nvSpPr>
        <p:spPr>
          <a:xfrm>
            <a:off x="3332748" y="2401989"/>
            <a:ext cx="5025572"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Heading Levels (2.27):</a:t>
            </a:r>
          </a:p>
        </p:txBody>
      </p:sp>
      <p:pic>
        <p:nvPicPr>
          <p:cNvPr id="18" name="Picture 17">
            <a:extLst>
              <a:ext uri="{FF2B5EF4-FFF2-40B4-BE49-F238E27FC236}">
                <a16:creationId xmlns:a16="http://schemas.microsoft.com/office/drawing/2014/main" id="{21448F14-01F7-FE4D-9470-5707937E49E2}"/>
              </a:ext>
            </a:extLst>
          </p:cNvPr>
          <p:cNvPicPr/>
          <p:nvPr/>
        </p:nvPicPr>
        <p:blipFill>
          <a:blip r:embed="rId5"/>
          <a:stretch>
            <a:fillRect/>
          </a:stretch>
        </p:blipFill>
        <p:spPr>
          <a:xfrm>
            <a:off x="1818083" y="3106949"/>
            <a:ext cx="8555832" cy="3445470"/>
          </a:xfrm>
          <a:prstGeom prst="rect">
            <a:avLst/>
          </a:prstGeom>
          <a:ln>
            <a:solidFill>
              <a:schemeClr val="accent1"/>
            </a:solidFill>
          </a:ln>
        </p:spPr>
      </p:pic>
      <p:sp>
        <p:nvSpPr>
          <p:cNvPr id="6" name="Rectangle 5">
            <a:extLst>
              <a:ext uri="{FF2B5EF4-FFF2-40B4-BE49-F238E27FC236}">
                <a16:creationId xmlns:a16="http://schemas.microsoft.com/office/drawing/2014/main" id="{2863F328-8BFB-0C48-BFEE-967245279D1F}"/>
              </a:ext>
            </a:extLst>
          </p:cNvPr>
          <p:cNvSpPr/>
          <p:nvPr/>
        </p:nvSpPr>
        <p:spPr>
          <a:xfrm>
            <a:off x="5343602" y="1710108"/>
            <a:ext cx="468398" cy="830997"/>
          </a:xfrm>
          <a:prstGeom prst="rect">
            <a:avLst/>
          </a:prstGeom>
        </p:spPr>
        <p:txBody>
          <a:bodyPr wrap="none">
            <a:spAutoFit/>
          </a:bodyPr>
          <a:lstStyle/>
          <a:p>
            <a:pPr algn="ctr"/>
            <a:r>
              <a:rPr lang="en-US" sz="4800" dirty="0"/>
              <a:t>|</a:t>
            </a:r>
          </a:p>
        </p:txBody>
      </p:sp>
      <p:sp>
        <p:nvSpPr>
          <p:cNvPr id="7" name="TextBox 6">
            <a:extLst>
              <a:ext uri="{FF2B5EF4-FFF2-40B4-BE49-F238E27FC236}">
                <a16:creationId xmlns:a16="http://schemas.microsoft.com/office/drawing/2014/main" id="{BEBACEB0-8C64-9C4B-9C7A-1B300401E42E}"/>
              </a:ext>
            </a:extLst>
          </p:cNvPr>
          <p:cNvSpPr txBox="1"/>
          <p:nvPr/>
        </p:nvSpPr>
        <p:spPr>
          <a:xfrm>
            <a:off x="11445766" y="4240924"/>
            <a:ext cx="184731" cy="369332"/>
          </a:xfrm>
          <a:prstGeom prst="rect">
            <a:avLst/>
          </a:prstGeom>
          <a:noFill/>
        </p:spPr>
        <p:txBody>
          <a:bodyPr wrap="none" rtlCol="0">
            <a:spAutoFit/>
          </a:bodyPr>
          <a:lstStyle/>
          <a:p>
            <a:endParaRPr lang="en-US" dirty="0"/>
          </a:p>
        </p:txBody>
      </p:sp>
      <p:sp>
        <p:nvSpPr>
          <p:cNvPr id="13" name="TextBox 12">
            <a:extLst>
              <a:ext uri="{FF2B5EF4-FFF2-40B4-BE49-F238E27FC236}">
                <a16:creationId xmlns:a16="http://schemas.microsoft.com/office/drawing/2014/main" id="{CBABC8A4-A2E9-8144-8224-C1895E854256}"/>
              </a:ext>
            </a:extLst>
          </p:cNvPr>
          <p:cNvSpPr txBox="1"/>
          <p:nvPr/>
        </p:nvSpPr>
        <p:spPr>
          <a:xfrm>
            <a:off x="73152" y="6402508"/>
            <a:ext cx="292608"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4271252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263170" y="1944779"/>
            <a:ext cx="4587603" cy="516456"/>
          </a:xfrm>
        </p:spPr>
        <p:txBody>
          <a:bodyPr>
            <a:noAutofit/>
          </a:bodyPr>
          <a:lstStyle/>
          <a:p>
            <a:pPr algn="l"/>
            <a:r>
              <a:rPr lang="en-US" sz="2800" b="1" i="1" dirty="0">
                <a:solidFill>
                  <a:srgbClr val="02A14D"/>
                </a:solidFill>
                <a:latin typeface="Times New Roman" panose="02020603050405020304" pitchFamily="18" charset="0"/>
                <a:cs typeface="Times New Roman" panose="02020603050405020304" pitchFamily="18" charset="0"/>
              </a:rPr>
              <a:t>Paper Elements and Format</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060971" y="1796862"/>
            <a:ext cx="3733801" cy="707886"/>
          </a:xfrm>
          <a:prstGeom prst="rect">
            <a:avLst/>
          </a:prstGeom>
        </p:spPr>
        <p:txBody>
          <a:bodyPr wrap="square" anchor="ctr" anchorCtr="0">
            <a:spAutoFit/>
          </a:bodyPr>
          <a:lstStyle/>
          <a:p>
            <a:r>
              <a:rPr lang="en-US" sz="4000" dirty="0">
                <a:latin typeface="Copperplate" panose="02000504000000020004" pitchFamily="2" charset="77"/>
              </a:rPr>
              <a:t>Chapter Two</a:t>
            </a:r>
            <a:endParaRPr lang="en-US" sz="4000" dirty="0"/>
          </a:p>
        </p:txBody>
      </p:sp>
      <p:sp>
        <p:nvSpPr>
          <p:cNvPr id="2" name="Rectangle 1">
            <a:extLst>
              <a:ext uri="{FF2B5EF4-FFF2-40B4-BE49-F238E27FC236}">
                <a16:creationId xmlns:a16="http://schemas.microsoft.com/office/drawing/2014/main" id="{5297ECFB-A291-6B4C-91C8-9007C5BA6807}"/>
              </a:ext>
            </a:extLst>
          </p:cNvPr>
          <p:cNvSpPr/>
          <p:nvPr/>
        </p:nvSpPr>
        <p:spPr>
          <a:xfrm>
            <a:off x="5694632" y="1707624"/>
            <a:ext cx="468398" cy="830997"/>
          </a:xfrm>
          <a:prstGeom prst="rect">
            <a:avLst/>
          </a:prstGeom>
        </p:spPr>
        <p:txBody>
          <a:bodyPr wrap="none">
            <a:spAutoFit/>
          </a:bodyPr>
          <a:lstStyle/>
          <a:p>
            <a:r>
              <a:rPr lang="en-US" sz="4800" dirty="0"/>
              <a:t>|</a:t>
            </a:r>
          </a:p>
        </p:txBody>
      </p:sp>
      <p:sp>
        <p:nvSpPr>
          <p:cNvPr id="13" name="TextBox 12">
            <a:extLst>
              <a:ext uri="{FF2B5EF4-FFF2-40B4-BE49-F238E27FC236}">
                <a16:creationId xmlns:a16="http://schemas.microsoft.com/office/drawing/2014/main" id="{4F0A29E4-F1BD-D346-925B-92FB4D854694}"/>
              </a:ext>
            </a:extLst>
          </p:cNvPr>
          <p:cNvSpPr txBox="1"/>
          <p:nvPr/>
        </p:nvSpPr>
        <p:spPr>
          <a:xfrm>
            <a:off x="73152" y="6402508"/>
            <a:ext cx="292608" cy="369332"/>
          </a:xfrm>
          <a:prstGeom prst="rect">
            <a:avLst/>
          </a:prstGeom>
          <a:noFill/>
        </p:spPr>
        <p:txBody>
          <a:bodyPr wrap="square" rtlCol="0">
            <a:spAutoFit/>
          </a:bodyPr>
          <a:lstStyle/>
          <a:p>
            <a:r>
              <a:rPr lang="en-US" dirty="0"/>
              <a:t>6</a:t>
            </a:r>
          </a:p>
        </p:txBody>
      </p:sp>
      <p:sp>
        <p:nvSpPr>
          <p:cNvPr id="12" name="TextBox 11">
            <a:extLst>
              <a:ext uri="{FF2B5EF4-FFF2-40B4-BE49-F238E27FC236}">
                <a16:creationId xmlns:a16="http://schemas.microsoft.com/office/drawing/2014/main" id="{FEC3F6D5-CFD4-0449-8836-D21BA736B8C5}"/>
              </a:ext>
            </a:extLst>
          </p:cNvPr>
          <p:cNvSpPr txBox="1"/>
          <p:nvPr/>
        </p:nvSpPr>
        <p:spPr>
          <a:xfrm>
            <a:off x="399248" y="3597962"/>
            <a:ext cx="5686602" cy="264687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Sample student papers are provided starting on p. 61.</a:t>
            </a:r>
          </a:p>
          <a:p>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Your paper’s “page count” refers to pages of text, not the title page or references.</a:t>
            </a:r>
          </a:p>
          <a:p>
            <a:pPr marL="34290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 not include a running head.</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8859F0F-C4E0-AA49-99C9-CA18A08B3E65}"/>
              </a:ext>
            </a:extLst>
          </p:cNvPr>
          <p:cNvSpPr txBox="1"/>
          <p:nvPr/>
        </p:nvSpPr>
        <p:spPr>
          <a:xfrm>
            <a:off x="6197797" y="3567184"/>
            <a:ext cx="5496101"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APA manual provides flexibility on font requirements; the following are specifically recommended (2.19):</a:t>
            </a:r>
          </a:p>
          <a:p>
            <a:endParaRPr lang="en-US" sz="1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11-pt: </a:t>
            </a:r>
            <a:r>
              <a:rPr lang="en-US" sz="2400" dirty="0">
                <a:latin typeface="Calibri" panose="020F0502020204030204" pitchFamily="34" charset="0"/>
                <a:cs typeface="Calibri" panose="020F0502020204030204" pitchFamily="34" charset="0"/>
              </a:rPr>
              <a:t>Calibri</a:t>
            </a:r>
            <a:r>
              <a:rPr lang="en-US" sz="2400" dirty="0">
                <a:latin typeface="Times New Roman" panose="02020603050405020304" pitchFamily="18" charset="0"/>
                <a:cs typeface="Times New Roman" panose="02020603050405020304" pitchFamily="18" charset="0"/>
              </a:rPr>
              <a:t>, </a:t>
            </a:r>
            <a:r>
              <a:rPr lang="en-US" sz="2400" dirty="0">
                <a:latin typeface="Arial" panose="020B0604020202020204" pitchFamily="34" charset="0"/>
                <a:cs typeface="Arial" panose="020B0604020202020204" pitchFamily="34" charset="0"/>
              </a:rPr>
              <a:t>Arial</a:t>
            </a:r>
            <a:r>
              <a:rPr lang="en-US" sz="2400" dirty="0">
                <a:latin typeface="Times New Roman" panose="02020603050405020304" pitchFamily="18" charset="0"/>
                <a:cs typeface="Times New Roman" panose="02020603050405020304" pitchFamily="18" charset="0"/>
              </a:rPr>
              <a:t>, or </a:t>
            </a:r>
            <a:r>
              <a:rPr lang="en-US" sz="2400" dirty="0">
                <a:latin typeface="Georgia" panose="02040502050405020303" pitchFamily="18" charset="0"/>
                <a:cs typeface="Times New Roman" panose="02020603050405020304" pitchFamily="18" charset="0"/>
              </a:rPr>
              <a:t>Georgia</a:t>
            </a:r>
          </a:p>
          <a:p>
            <a:pPr lvl="1"/>
            <a:endParaRPr lang="en-US" sz="1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12-pt: Times New Roman</a:t>
            </a:r>
          </a:p>
          <a:p>
            <a:pPr marL="800100" lvl="1"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endParaRPr lang="en-US" dirty="0"/>
          </a:p>
        </p:txBody>
      </p:sp>
      <p:sp>
        <p:nvSpPr>
          <p:cNvPr id="16" name="Rectangle 15">
            <a:extLst>
              <a:ext uri="{FF2B5EF4-FFF2-40B4-BE49-F238E27FC236}">
                <a16:creationId xmlns:a16="http://schemas.microsoft.com/office/drawing/2014/main" id="{0E9CD934-FE82-4948-80F5-B484541969B2}"/>
              </a:ext>
            </a:extLst>
          </p:cNvPr>
          <p:cNvSpPr/>
          <p:nvPr/>
        </p:nvSpPr>
        <p:spPr>
          <a:xfrm>
            <a:off x="3672818" y="2490460"/>
            <a:ext cx="4826065" cy="523220"/>
          </a:xfrm>
          <a:prstGeom prst="rect">
            <a:avLst/>
          </a:prstGeom>
        </p:spPr>
        <p:txBody>
          <a:bodyPr wrap="none">
            <a:spAutoFit/>
          </a:bodyPr>
          <a:lstStyle/>
          <a:p>
            <a:r>
              <a:rPr lang="en-US" sz="2800" i="1" dirty="0">
                <a:solidFill>
                  <a:srgbClr val="FF4504"/>
                </a:solidFill>
                <a:latin typeface="Times New Roman" panose="02020603050405020304" pitchFamily="18" charset="0"/>
                <a:cs typeface="Times New Roman" panose="02020603050405020304" pitchFamily="18" charset="0"/>
              </a:rPr>
              <a:t>Other Things You Need to Know</a:t>
            </a:r>
            <a:endParaRPr lang="en-US" sz="2800" dirty="0">
              <a:solidFill>
                <a:srgbClr val="FF450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9102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564397" y="1905967"/>
            <a:ext cx="3133377" cy="516456"/>
          </a:xfrm>
        </p:spPr>
        <p:txBody>
          <a:bodyPr>
            <a:noAutofit/>
          </a:bodyPr>
          <a:lstStyle/>
          <a:p>
            <a:r>
              <a:rPr lang="en-US" sz="2800" b="1" i="1" dirty="0">
                <a:solidFill>
                  <a:srgbClr val="02A14D"/>
                </a:solidFill>
                <a:latin typeface="Times New Roman" panose="02020603050405020304" pitchFamily="18" charset="0"/>
                <a:cs typeface="Times New Roman" panose="02020603050405020304" pitchFamily="18" charset="0"/>
              </a:rPr>
              <a:t>Mechanics of Style</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773172" y="1753418"/>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2" name="Rectangle 1">
            <a:extLst>
              <a:ext uri="{FF2B5EF4-FFF2-40B4-BE49-F238E27FC236}">
                <a16:creationId xmlns:a16="http://schemas.microsoft.com/office/drawing/2014/main" id="{419A7294-E22F-9F4A-9CF9-747B998CC222}"/>
              </a:ext>
            </a:extLst>
          </p:cNvPr>
          <p:cNvSpPr/>
          <p:nvPr/>
        </p:nvSpPr>
        <p:spPr>
          <a:xfrm>
            <a:off x="6095999" y="1717029"/>
            <a:ext cx="468398" cy="830997"/>
          </a:xfrm>
          <a:prstGeom prst="rect">
            <a:avLst/>
          </a:prstGeom>
        </p:spPr>
        <p:txBody>
          <a:bodyPr wrap="none">
            <a:spAutoFit/>
          </a:bodyPr>
          <a:lstStyle/>
          <a:p>
            <a:pPr algn="ctr"/>
            <a:r>
              <a:rPr lang="en-US" sz="4800" dirty="0"/>
              <a:t>|</a:t>
            </a:r>
          </a:p>
        </p:txBody>
      </p:sp>
      <p:sp>
        <p:nvSpPr>
          <p:cNvPr id="6" name="Rectangle 5">
            <a:extLst>
              <a:ext uri="{FF2B5EF4-FFF2-40B4-BE49-F238E27FC236}">
                <a16:creationId xmlns:a16="http://schemas.microsoft.com/office/drawing/2014/main" id="{E4C8758F-1C8B-584B-AD73-3A7AD845093B}"/>
              </a:ext>
            </a:extLst>
          </p:cNvPr>
          <p:cNvSpPr/>
          <p:nvPr/>
        </p:nvSpPr>
        <p:spPr>
          <a:xfrm>
            <a:off x="4710575" y="2440305"/>
            <a:ext cx="2589171"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Lists</a:t>
            </a:r>
            <a:r>
              <a:rPr lang="en-US" sz="2800" dirty="0">
                <a:latin typeface="Times New Roman" panose="02020603050405020304" pitchFamily="18" charset="0"/>
                <a:cs typeface="Times New Roman" panose="02020603050405020304" pitchFamily="18" charset="0"/>
              </a:rPr>
              <a:t> (6.49-6.52)</a:t>
            </a:r>
          </a:p>
        </p:txBody>
      </p:sp>
      <p:sp>
        <p:nvSpPr>
          <p:cNvPr id="7" name="Rectangle 6">
            <a:extLst>
              <a:ext uri="{FF2B5EF4-FFF2-40B4-BE49-F238E27FC236}">
                <a16:creationId xmlns:a16="http://schemas.microsoft.com/office/drawing/2014/main" id="{74BAB313-49DD-084F-9794-016C6C9B6A57}"/>
              </a:ext>
            </a:extLst>
          </p:cNvPr>
          <p:cNvSpPr/>
          <p:nvPr/>
        </p:nvSpPr>
        <p:spPr>
          <a:xfrm>
            <a:off x="147505" y="4153528"/>
            <a:ext cx="11715310" cy="2492990"/>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a “serial” (or “Oxford”) comma</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a list within a sentence contains three or more items, use a serial comma before the final item (e.g., wisdom</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stature</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and favor with God and with people)</a:t>
            </a:r>
          </a:p>
          <a:p>
            <a:pPr lvl="1"/>
            <a:endParaRPr lang="en-US" sz="12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any item in a list within a sentence of three or more items already contains commas, use semicolons instead of commas between the items (e.g., New York</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Chicago</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Washington, D.C.</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and Denver)</a:t>
            </a:r>
          </a:p>
        </p:txBody>
      </p:sp>
      <p:sp>
        <p:nvSpPr>
          <p:cNvPr id="16" name="TextBox 15">
            <a:extLst>
              <a:ext uri="{FF2B5EF4-FFF2-40B4-BE49-F238E27FC236}">
                <a16:creationId xmlns:a16="http://schemas.microsoft.com/office/drawing/2014/main" id="{A27E13E4-AC63-4448-81E4-F2B4BE69749F}"/>
              </a:ext>
            </a:extLst>
          </p:cNvPr>
          <p:cNvSpPr txBox="1"/>
          <p:nvPr/>
        </p:nvSpPr>
        <p:spPr>
          <a:xfrm>
            <a:off x="2322574" y="2881418"/>
            <a:ext cx="7790689"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The 7</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edition provides updated guidelines on </a:t>
            </a:r>
            <a:r>
              <a:rPr lang="en-US" sz="2400" dirty="0">
                <a:solidFill>
                  <a:srgbClr val="5F76AC"/>
                </a:solidFill>
                <a:latin typeface="Times New Roman" panose="02020603050405020304" pitchFamily="18" charset="0"/>
                <a:cs typeface="Times New Roman" panose="02020603050405020304" pitchFamily="18" charset="0"/>
              </a:rPr>
              <a:t>formatting lists </a:t>
            </a:r>
            <a:r>
              <a:rPr lang="en-US" sz="2400" dirty="0">
                <a:latin typeface="Times New Roman" panose="02020603050405020304" pitchFamily="18" charset="0"/>
                <a:cs typeface="Times New Roman" panose="02020603050405020304" pitchFamily="18" charset="0"/>
              </a:rPr>
              <a:t>(lettered, numbered, bulleted)</a:t>
            </a:r>
          </a:p>
        </p:txBody>
      </p:sp>
      <p:sp>
        <p:nvSpPr>
          <p:cNvPr id="17" name="Rectangle 16">
            <a:extLst>
              <a:ext uri="{FF2B5EF4-FFF2-40B4-BE49-F238E27FC236}">
                <a16:creationId xmlns:a16="http://schemas.microsoft.com/office/drawing/2014/main" id="{29E123F7-4BB9-A942-940F-0623374C1EF0}"/>
              </a:ext>
            </a:extLst>
          </p:cNvPr>
          <p:cNvSpPr/>
          <p:nvPr/>
        </p:nvSpPr>
        <p:spPr>
          <a:xfrm>
            <a:off x="4399984" y="3778027"/>
            <a:ext cx="386907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C2A1A8B7-B3B4-DF49-A488-CBC79B07FC2A}"/>
              </a:ext>
            </a:extLst>
          </p:cNvPr>
          <p:cNvSpPr txBox="1"/>
          <p:nvPr/>
        </p:nvSpPr>
        <p:spPr>
          <a:xfrm>
            <a:off x="73152" y="6402508"/>
            <a:ext cx="438912"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3445339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6" name="Rectangle 5">
            <a:extLst>
              <a:ext uri="{FF2B5EF4-FFF2-40B4-BE49-F238E27FC236}">
                <a16:creationId xmlns:a16="http://schemas.microsoft.com/office/drawing/2014/main" id="{E4C8758F-1C8B-584B-AD73-3A7AD845093B}"/>
              </a:ext>
            </a:extLst>
          </p:cNvPr>
          <p:cNvSpPr/>
          <p:nvPr/>
        </p:nvSpPr>
        <p:spPr>
          <a:xfrm>
            <a:off x="4801415" y="2451687"/>
            <a:ext cx="2589171"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Lists</a:t>
            </a:r>
            <a:r>
              <a:rPr lang="en-US" sz="2800" dirty="0">
                <a:latin typeface="Times New Roman" panose="02020603050405020304" pitchFamily="18" charset="0"/>
                <a:cs typeface="Times New Roman" panose="02020603050405020304" pitchFamily="18" charset="0"/>
              </a:rPr>
              <a:t> (6.49-6.52)</a:t>
            </a:r>
          </a:p>
        </p:txBody>
      </p:sp>
      <p:sp>
        <p:nvSpPr>
          <p:cNvPr id="7" name="Rectangle 6">
            <a:extLst>
              <a:ext uri="{FF2B5EF4-FFF2-40B4-BE49-F238E27FC236}">
                <a16:creationId xmlns:a16="http://schemas.microsoft.com/office/drawing/2014/main" id="{74BAB313-49DD-084F-9794-016C6C9B6A57}"/>
              </a:ext>
            </a:extLst>
          </p:cNvPr>
          <p:cNvSpPr/>
          <p:nvPr/>
        </p:nvSpPr>
        <p:spPr>
          <a:xfrm>
            <a:off x="238344" y="3982949"/>
            <a:ext cx="11715310" cy="830997"/>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Identify elements in a series with lowercase letters in parentheses to help readers understand the parallel items in a complex list. Use commas and semicolons as described on slide 22.</a:t>
            </a:r>
          </a:p>
        </p:txBody>
      </p:sp>
      <p:sp>
        <p:nvSpPr>
          <p:cNvPr id="17" name="Rectangle 16">
            <a:extLst>
              <a:ext uri="{FF2B5EF4-FFF2-40B4-BE49-F238E27FC236}">
                <a16:creationId xmlns:a16="http://schemas.microsoft.com/office/drawing/2014/main" id="{29E123F7-4BB9-A942-940F-0623374C1EF0}"/>
              </a:ext>
            </a:extLst>
          </p:cNvPr>
          <p:cNvSpPr/>
          <p:nvPr/>
        </p:nvSpPr>
        <p:spPr>
          <a:xfrm>
            <a:off x="4166877" y="3364086"/>
            <a:ext cx="3858237"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FF4504"/>
                </a:solidFill>
                <a:latin typeface="Times New Roman" panose="02020603050405020304" pitchFamily="18" charset="0"/>
                <a:cs typeface="Times New Roman" panose="02020603050405020304" pitchFamily="18" charset="0"/>
              </a:rPr>
              <a:t>Formatting Lettered Lists</a:t>
            </a:r>
            <a:endParaRPr lang="en-US" sz="2800" dirty="0">
              <a:solidFill>
                <a:srgbClr val="FF4504"/>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C03E021-C4E0-1041-B8F5-0DC0E3FC0215}"/>
              </a:ext>
            </a:extLst>
          </p:cNvPr>
          <p:cNvSpPr txBox="1"/>
          <p:nvPr/>
        </p:nvSpPr>
        <p:spPr>
          <a:xfrm>
            <a:off x="3772822" y="5317979"/>
            <a:ext cx="8180832"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Our sample organization used a model that featured the following sequential stages: (a) analysis, (b) specification, (c) design, and (d) implementation.</a:t>
            </a:r>
          </a:p>
        </p:txBody>
      </p:sp>
      <p:sp>
        <p:nvSpPr>
          <p:cNvPr id="12" name="TextBox 11">
            <a:extLst>
              <a:ext uri="{FF2B5EF4-FFF2-40B4-BE49-F238E27FC236}">
                <a16:creationId xmlns:a16="http://schemas.microsoft.com/office/drawing/2014/main" id="{03E13A08-9F07-6140-8729-69D1F017BADD}"/>
              </a:ext>
            </a:extLst>
          </p:cNvPr>
          <p:cNvSpPr txBox="1"/>
          <p:nvPr/>
        </p:nvSpPr>
        <p:spPr>
          <a:xfrm>
            <a:off x="597408" y="5471867"/>
            <a:ext cx="280416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Example of a lettered list:</a:t>
            </a:r>
          </a:p>
        </p:txBody>
      </p:sp>
      <p:sp>
        <p:nvSpPr>
          <p:cNvPr id="13" name="TextBox 12">
            <a:extLst>
              <a:ext uri="{FF2B5EF4-FFF2-40B4-BE49-F238E27FC236}">
                <a16:creationId xmlns:a16="http://schemas.microsoft.com/office/drawing/2014/main" id="{43E31C8D-F647-3C40-8203-1F7D3121651D}"/>
              </a:ext>
            </a:extLst>
          </p:cNvPr>
          <p:cNvSpPr txBox="1"/>
          <p:nvPr/>
        </p:nvSpPr>
        <p:spPr>
          <a:xfrm>
            <a:off x="73152" y="6402508"/>
            <a:ext cx="438912" cy="369332"/>
          </a:xfrm>
          <a:prstGeom prst="rect">
            <a:avLst/>
          </a:prstGeom>
          <a:noFill/>
        </p:spPr>
        <p:txBody>
          <a:bodyPr wrap="square" rtlCol="0">
            <a:spAutoFit/>
          </a:bodyPr>
          <a:lstStyle/>
          <a:p>
            <a:r>
              <a:rPr lang="en-US" dirty="0"/>
              <a:t>8</a:t>
            </a:r>
          </a:p>
        </p:txBody>
      </p:sp>
      <p:sp>
        <p:nvSpPr>
          <p:cNvPr id="16" name="Subtitle 2">
            <a:extLst>
              <a:ext uri="{FF2B5EF4-FFF2-40B4-BE49-F238E27FC236}">
                <a16:creationId xmlns:a16="http://schemas.microsoft.com/office/drawing/2014/main" id="{8680E22F-2DC8-A04B-9B6A-B5EE255DCEC8}"/>
              </a:ext>
            </a:extLst>
          </p:cNvPr>
          <p:cNvSpPr txBox="1">
            <a:spLocks/>
          </p:cNvSpPr>
          <p:nvPr/>
        </p:nvSpPr>
        <p:spPr>
          <a:xfrm>
            <a:off x="6564397" y="1905967"/>
            <a:ext cx="3133377"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a:solidFill>
                  <a:srgbClr val="02A14D"/>
                </a:solidFill>
                <a:latin typeface="Times New Roman" panose="02020603050405020304" pitchFamily="18" charset="0"/>
                <a:cs typeface="Times New Roman" panose="02020603050405020304" pitchFamily="18" charset="0"/>
              </a:rPr>
              <a:t>Mechanics of Style</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BFD55F46-3F8A-E041-B900-0E76CBD1D0CC}"/>
              </a:ext>
            </a:extLst>
          </p:cNvPr>
          <p:cNvSpPr/>
          <p:nvPr/>
        </p:nvSpPr>
        <p:spPr>
          <a:xfrm>
            <a:off x="2773172" y="1753418"/>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19" name="Rectangle 18">
            <a:extLst>
              <a:ext uri="{FF2B5EF4-FFF2-40B4-BE49-F238E27FC236}">
                <a16:creationId xmlns:a16="http://schemas.microsoft.com/office/drawing/2014/main" id="{D33A35EE-440E-4741-A8F6-79C209995E45}"/>
              </a:ext>
            </a:extLst>
          </p:cNvPr>
          <p:cNvSpPr/>
          <p:nvPr/>
        </p:nvSpPr>
        <p:spPr>
          <a:xfrm>
            <a:off x="6095999" y="1717029"/>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2226045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6" name="Rectangle 5">
            <a:extLst>
              <a:ext uri="{FF2B5EF4-FFF2-40B4-BE49-F238E27FC236}">
                <a16:creationId xmlns:a16="http://schemas.microsoft.com/office/drawing/2014/main" id="{E4C8758F-1C8B-584B-AD73-3A7AD845093B}"/>
              </a:ext>
            </a:extLst>
          </p:cNvPr>
          <p:cNvSpPr/>
          <p:nvPr/>
        </p:nvSpPr>
        <p:spPr>
          <a:xfrm>
            <a:off x="4801415" y="2451687"/>
            <a:ext cx="2589171"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Lists</a:t>
            </a:r>
            <a:r>
              <a:rPr lang="en-US" sz="2800" dirty="0">
                <a:latin typeface="Times New Roman" panose="02020603050405020304" pitchFamily="18" charset="0"/>
                <a:cs typeface="Times New Roman" panose="02020603050405020304" pitchFamily="18" charset="0"/>
              </a:rPr>
              <a:t> (6.49-6.52)</a:t>
            </a:r>
          </a:p>
        </p:txBody>
      </p:sp>
      <p:sp>
        <p:nvSpPr>
          <p:cNvPr id="7" name="Rectangle 6">
            <a:extLst>
              <a:ext uri="{FF2B5EF4-FFF2-40B4-BE49-F238E27FC236}">
                <a16:creationId xmlns:a16="http://schemas.microsoft.com/office/drawing/2014/main" id="{74BAB313-49DD-084F-9794-016C6C9B6A57}"/>
              </a:ext>
            </a:extLst>
          </p:cNvPr>
          <p:cNvSpPr/>
          <p:nvPr/>
        </p:nvSpPr>
        <p:spPr>
          <a:xfrm>
            <a:off x="236742" y="3555986"/>
            <a:ext cx="11715310" cy="1200329"/>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Use a numbered list to display complete sentences or paragraphs in a series such as itemized conclusions or steps in a procedure. (Use a </a:t>
            </a:r>
            <a:r>
              <a:rPr lang="en-US" sz="2400" i="1" dirty="0">
                <a:latin typeface="Times New Roman" panose="02020603050405020304" pitchFamily="18" charset="0"/>
                <a:cs typeface="Times New Roman" panose="02020603050405020304" pitchFamily="18" charset="0"/>
              </a:rPr>
              <a:t>lettered</a:t>
            </a:r>
            <a:r>
              <a:rPr lang="en-US" sz="2400" dirty="0">
                <a:latin typeface="Times New Roman" panose="02020603050405020304" pitchFamily="18" charset="0"/>
                <a:cs typeface="Times New Roman" panose="02020603050405020304" pitchFamily="18" charset="0"/>
              </a:rPr>
              <a:t> or </a:t>
            </a:r>
            <a:r>
              <a:rPr lang="en-US" sz="2400" i="1" dirty="0">
                <a:latin typeface="Times New Roman" panose="02020603050405020304" pitchFamily="18" charset="0"/>
                <a:cs typeface="Times New Roman" panose="02020603050405020304" pitchFamily="18" charset="0"/>
              </a:rPr>
              <a:t>bulleted</a:t>
            </a:r>
            <a:r>
              <a:rPr lang="en-US" sz="2400" dirty="0">
                <a:latin typeface="Times New Roman" panose="02020603050405020304" pitchFamily="18" charset="0"/>
                <a:cs typeface="Times New Roman" panose="02020603050405020304" pitchFamily="18" charset="0"/>
              </a:rPr>
              <a:t> list if the items are phrases.) Capitalize the first word of any sentence and end with punctuation. Double space the list.</a:t>
            </a:r>
          </a:p>
        </p:txBody>
      </p:sp>
      <p:sp>
        <p:nvSpPr>
          <p:cNvPr id="17" name="Rectangle 16">
            <a:extLst>
              <a:ext uri="{FF2B5EF4-FFF2-40B4-BE49-F238E27FC236}">
                <a16:creationId xmlns:a16="http://schemas.microsoft.com/office/drawing/2014/main" id="{29E123F7-4BB9-A942-940F-0623374C1EF0}"/>
              </a:ext>
            </a:extLst>
          </p:cNvPr>
          <p:cNvSpPr/>
          <p:nvPr/>
        </p:nvSpPr>
        <p:spPr>
          <a:xfrm>
            <a:off x="4017001" y="3063241"/>
            <a:ext cx="4157998"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FF4504"/>
                </a:solidFill>
                <a:latin typeface="Times New Roman" panose="02020603050405020304" pitchFamily="18" charset="0"/>
                <a:cs typeface="Times New Roman" panose="02020603050405020304" pitchFamily="18" charset="0"/>
              </a:rPr>
              <a:t>Formatting Numbered Lists</a:t>
            </a:r>
            <a:endParaRPr lang="en-US" sz="2800" dirty="0">
              <a:solidFill>
                <a:srgbClr val="FF4504"/>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C03E021-C4E0-1041-B8F5-0DC0E3FC0215}"/>
              </a:ext>
            </a:extLst>
          </p:cNvPr>
          <p:cNvSpPr txBox="1"/>
          <p:nvPr/>
        </p:nvSpPr>
        <p:spPr>
          <a:xfrm>
            <a:off x="5381734" y="4899938"/>
            <a:ext cx="5092364" cy="1692771"/>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We addressed the following research questions:</a:t>
            </a:r>
          </a:p>
          <a:p>
            <a:endParaRPr lang="en-US" sz="800" dirty="0">
              <a:latin typeface="Times New Roman" panose="02020603050405020304" pitchFamily="18" charset="0"/>
              <a:cs typeface="Times New Roman" panose="02020603050405020304" pitchFamily="18" charset="0"/>
            </a:endParaRPr>
          </a:p>
          <a:p>
            <a:pPr marL="349250" indent="-349250">
              <a:buFont typeface="+mj-lt"/>
              <a:buAutoNum type="arabicPeriod"/>
            </a:pPr>
            <a:r>
              <a:rPr lang="en-US" sz="2000" dirty="0">
                <a:latin typeface="Times New Roman" panose="02020603050405020304" pitchFamily="18" charset="0"/>
                <a:cs typeface="Times New Roman" panose="02020603050405020304" pitchFamily="18" charset="0"/>
              </a:rPr>
              <a:t>What research methodologies are used?</a:t>
            </a:r>
          </a:p>
          <a:p>
            <a:pPr marL="349250" indent="-349250">
              <a:buFont typeface="+mj-lt"/>
              <a:buAutoNum type="arabicPeriod"/>
            </a:pPr>
            <a:endParaRPr lang="en-US" sz="800" dirty="0">
              <a:latin typeface="Times New Roman" panose="02020603050405020304" pitchFamily="18" charset="0"/>
              <a:cs typeface="Times New Roman" panose="02020603050405020304" pitchFamily="18" charset="0"/>
            </a:endParaRPr>
          </a:p>
          <a:p>
            <a:pPr marL="349250" indent="-349250">
              <a:buFont typeface="+mj-lt"/>
              <a:buAutoNum type="arabicPeriod"/>
            </a:pPr>
            <a:r>
              <a:rPr lang="en-US" sz="2000" dirty="0">
                <a:latin typeface="Times New Roman" panose="02020603050405020304" pitchFamily="18" charset="0"/>
                <a:cs typeface="Times New Roman" panose="02020603050405020304" pitchFamily="18" charset="0"/>
              </a:rPr>
              <a:t>How are psychologists trained?</a:t>
            </a:r>
          </a:p>
          <a:p>
            <a:pPr marL="349250" indent="-349250">
              <a:buFont typeface="+mj-lt"/>
              <a:buAutoNum type="arabicPeriod"/>
            </a:pPr>
            <a:endParaRPr lang="en-US" sz="800" dirty="0">
              <a:latin typeface="Times New Roman" panose="02020603050405020304" pitchFamily="18" charset="0"/>
              <a:cs typeface="Times New Roman" panose="02020603050405020304" pitchFamily="18" charset="0"/>
            </a:endParaRPr>
          </a:p>
          <a:p>
            <a:pPr marL="349250" indent="-349250">
              <a:buFont typeface="+mj-lt"/>
              <a:buAutoNum type="arabicPeriod"/>
            </a:pPr>
            <a:r>
              <a:rPr lang="en-US" sz="2000" dirty="0">
                <a:latin typeface="Times New Roman" panose="02020603050405020304" pitchFamily="18" charset="0"/>
                <a:cs typeface="Times New Roman" panose="02020603050405020304" pitchFamily="18" charset="0"/>
              </a:rPr>
              <a:t>How are training outcomes assessed?</a:t>
            </a:r>
          </a:p>
        </p:txBody>
      </p:sp>
      <p:sp>
        <p:nvSpPr>
          <p:cNvPr id="12" name="TextBox 11">
            <a:extLst>
              <a:ext uri="{FF2B5EF4-FFF2-40B4-BE49-F238E27FC236}">
                <a16:creationId xmlns:a16="http://schemas.microsoft.com/office/drawing/2014/main" id="{03E13A08-9F07-6140-8729-69D1F017BADD}"/>
              </a:ext>
            </a:extLst>
          </p:cNvPr>
          <p:cNvSpPr txBox="1"/>
          <p:nvPr/>
        </p:nvSpPr>
        <p:spPr>
          <a:xfrm>
            <a:off x="1757598" y="5546268"/>
            <a:ext cx="3148803"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Example of a numbered list:</a:t>
            </a:r>
          </a:p>
        </p:txBody>
      </p:sp>
      <p:sp>
        <p:nvSpPr>
          <p:cNvPr id="13" name="TextBox 12">
            <a:extLst>
              <a:ext uri="{FF2B5EF4-FFF2-40B4-BE49-F238E27FC236}">
                <a16:creationId xmlns:a16="http://schemas.microsoft.com/office/drawing/2014/main" id="{EDF359A1-836A-954E-A27D-90BD77414653}"/>
              </a:ext>
            </a:extLst>
          </p:cNvPr>
          <p:cNvSpPr txBox="1"/>
          <p:nvPr/>
        </p:nvSpPr>
        <p:spPr>
          <a:xfrm>
            <a:off x="73152" y="6402508"/>
            <a:ext cx="438912" cy="369332"/>
          </a:xfrm>
          <a:prstGeom prst="rect">
            <a:avLst/>
          </a:prstGeom>
          <a:noFill/>
        </p:spPr>
        <p:txBody>
          <a:bodyPr wrap="square" rtlCol="0">
            <a:spAutoFit/>
          </a:bodyPr>
          <a:lstStyle/>
          <a:p>
            <a:r>
              <a:rPr lang="en-US" dirty="0"/>
              <a:t>9</a:t>
            </a:r>
          </a:p>
        </p:txBody>
      </p:sp>
      <p:sp>
        <p:nvSpPr>
          <p:cNvPr id="16" name="Subtitle 2">
            <a:extLst>
              <a:ext uri="{FF2B5EF4-FFF2-40B4-BE49-F238E27FC236}">
                <a16:creationId xmlns:a16="http://schemas.microsoft.com/office/drawing/2014/main" id="{3E02BA1B-1535-7E45-83FD-2ACDD19BA2DC}"/>
              </a:ext>
            </a:extLst>
          </p:cNvPr>
          <p:cNvSpPr txBox="1">
            <a:spLocks/>
          </p:cNvSpPr>
          <p:nvPr/>
        </p:nvSpPr>
        <p:spPr>
          <a:xfrm>
            <a:off x="6564397" y="1905967"/>
            <a:ext cx="3133377"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a:solidFill>
                  <a:srgbClr val="02A14D"/>
                </a:solidFill>
                <a:latin typeface="Times New Roman" panose="02020603050405020304" pitchFamily="18" charset="0"/>
                <a:cs typeface="Times New Roman" panose="02020603050405020304" pitchFamily="18" charset="0"/>
              </a:rPr>
              <a:t>Mechanics of Style</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6FBD6ED9-84DA-8B40-99FF-1614691BCBFE}"/>
              </a:ext>
            </a:extLst>
          </p:cNvPr>
          <p:cNvSpPr/>
          <p:nvPr/>
        </p:nvSpPr>
        <p:spPr>
          <a:xfrm>
            <a:off x="2773172" y="1753418"/>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19" name="Rectangle 18">
            <a:extLst>
              <a:ext uri="{FF2B5EF4-FFF2-40B4-BE49-F238E27FC236}">
                <a16:creationId xmlns:a16="http://schemas.microsoft.com/office/drawing/2014/main" id="{6789EFA6-5822-7546-B26E-765D204764E6}"/>
              </a:ext>
            </a:extLst>
          </p:cNvPr>
          <p:cNvSpPr/>
          <p:nvPr/>
        </p:nvSpPr>
        <p:spPr>
          <a:xfrm>
            <a:off x="6095999" y="1717029"/>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545289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6063</TotalTime>
  <Words>4912</Words>
  <Application>Microsoft Macintosh PowerPoint</Application>
  <PresentationFormat>Widescreen</PresentationFormat>
  <Paragraphs>655</Paragraphs>
  <Slides>40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Copperplate</vt:lpstr>
      <vt:lpstr>Copperplate Light</vt:lpstr>
      <vt:lpstr>Georgia</vt:lpstr>
      <vt:lpstr>Symbol</vt:lpstr>
      <vt:lpstr>Times New Roman</vt:lpstr>
      <vt:lpstr>Office Theme</vt:lpstr>
      <vt:lpstr>Formatting Your Paper in APA Style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Jana Matthews</dc:creator>
  <cp:lastModifiedBy>Jana Matthews</cp:lastModifiedBy>
  <cp:revision>230</cp:revision>
  <dcterms:created xsi:type="dcterms:W3CDTF">2020-08-11T19:31:34Z</dcterms:created>
  <dcterms:modified xsi:type="dcterms:W3CDTF">2024-02-01T21:01:45Z</dcterms:modified>
</cp:coreProperties>
</file>