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6" r:id="rId2"/>
    <p:sldId id="284" r:id="rId3"/>
    <p:sldId id="264" r:id="rId4"/>
    <p:sldId id="295" r:id="rId5"/>
    <p:sldId id="268" r:id="rId6"/>
    <p:sldId id="278" r:id="rId7"/>
    <p:sldId id="296" r:id="rId8"/>
    <p:sldId id="297" r:id="rId9"/>
    <p:sldId id="269" r:id="rId10"/>
    <p:sldId id="298" r:id="rId11"/>
    <p:sldId id="299" r:id="rId12"/>
    <p:sldId id="300" r:id="rId13"/>
    <p:sldId id="270" r:id="rId14"/>
    <p:sldId id="301" r:id="rId15"/>
    <p:sldId id="304" r:id="rId16"/>
    <p:sldId id="305" r:id="rId17"/>
    <p:sldId id="306" r:id="rId18"/>
    <p:sldId id="312" r:id="rId19"/>
    <p:sldId id="318" r:id="rId20"/>
    <p:sldId id="316"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76AC"/>
    <a:srgbClr val="FF4504"/>
    <a:srgbClr val="FF5A23"/>
    <a:srgbClr val="FF826D"/>
    <a:srgbClr val="F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0"/>
    <p:restoredTop sz="94602"/>
  </p:normalViewPr>
  <p:slideViewPr>
    <p:cSldViewPr snapToGrid="0" snapToObjects="1">
      <p:cViewPr varScale="1">
        <p:scale>
          <a:sx n="111" d="100"/>
          <a:sy n="111" d="100"/>
        </p:scale>
        <p:origin x="864"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AA8DB-F9D9-3E44-96B2-AFA00C3BAEF5}" type="datetimeFigureOut">
              <a:rPr lang="en-US" smtClean="0"/>
              <a:t>10/8/24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72A7A-7D55-D643-A1E8-F35506314056}" type="slidenum">
              <a:rPr lang="en-US" smtClean="0"/>
              <a:t>‹#›</a:t>
            </a:fld>
            <a:endParaRPr lang="en-US"/>
          </a:p>
        </p:txBody>
      </p:sp>
    </p:spTree>
    <p:extLst>
      <p:ext uri="{BB962C8B-B14F-4D97-AF65-F5344CB8AC3E}">
        <p14:creationId xmlns:p14="http://schemas.microsoft.com/office/powerpoint/2010/main" val="261464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972A7A-7D55-D643-A1E8-F35506314056}" type="slidenum">
              <a:rPr lang="en-US" smtClean="0"/>
              <a:t>7</a:t>
            </a:fld>
            <a:endParaRPr lang="en-US"/>
          </a:p>
        </p:txBody>
      </p:sp>
    </p:spTree>
    <p:extLst>
      <p:ext uri="{BB962C8B-B14F-4D97-AF65-F5344CB8AC3E}">
        <p14:creationId xmlns:p14="http://schemas.microsoft.com/office/powerpoint/2010/main" val="200420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2AAD-4515-CA42-903B-3A5890763B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A28CB0-57AB-C845-B9F8-B9F9B4F2C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08F8D-2695-EE49-97DE-FB86B13279DA}"/>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D34E35CB-A0EB-204F-957C-EEA512753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B6E4E-307D-3A40-B3F7-7F6CC08D967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3233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C76A-D3E3-8743-BE94-4D2EC31B1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6FE584-2BD6-E042-95EE-6DF9A26E20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72B2F-25AC-4440-874E-C244846CBF28}"/>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B64BD3E3-6FE1-354C-B34A-DEBBA2786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41F91-634B-BE49-9F3A-D98B91AEA48F}"/>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5960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F78BD-29FA-1346-8ED9-7714BBAFB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817BB-969B-274A-9D49-E52EA2640A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754A3-27E3-5A42-90C7-91BC5079D01F}"/>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7FD9F2C-039C-0445-970D-F075FF610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39759-F39C-8944-ACFF-1CECEE06CBDA}"/>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81110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DB64-DE63-FF43-8860-6D4784CF9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21688-6552-9542-90AF-8A6421E1C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7EF80-F129-DF46-B160-C3E694ACA7E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142B0F91-580F-E441-BB01-2F610116C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77BC7-77A2-264A-9561-E9C6E441F691}"/>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411868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1215-57BB-0942-8B1D-8D5473B45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7F0ABA-6DF4-8E4D-BD7C-6412D68FD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6B4BAC-8BD2-CE41-B5DD-4B89CB0829D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6DD31F6-FC37-1E45-B42C-0F6FFD88D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44031-9DF6-BC4B-B4D8-CF4F28CC5E4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69149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0F25-17A9-2B4F-8229-0E1F81BB0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48E51-AB88-1645-8E17-F3C7FB986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BD853C-6F7F-C649-B965-B9A82CBBCA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343BF7-588A-7C4E-8D0F-108A93370BD7}"/>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96DE6ADF-0B0F-2A4A-9E61-FABA516F0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05215-3FC7-5149-A9F0-3E76021A1BE5}"/>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56007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3BC1-96B6-E74E-9ED2-81C63AD706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CE9C4-4390-534E-A91D-CD42337C2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0C5BC-CD0E-C146-9E7C-3878F8875F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C12E6-C326-484C-BAB8-6B69B0851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9FF46-4808-014B-A80B-B989127ECC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DB8C3-B6B6-F34C-8EEA-1E27B232FDAE}"/>
              </a:ext>
            </a:extLst>
          </p:cNvPr>
          <p:cNvSpPr>
            <a:spLocks noGrp="1"/>
          </p:cNvSpPr>
          <p:nvPr>
            <p:ph type="dt" sz="half" idx="10"/>
          </p:nvPr>
        </p:nvSpPr>
        <p:spPr/>
        <p:txBody>
          <a:bodyPr/>
          <a:lstStyle/>
          <a:p>
            <a:r>
              <a:rPr lang="en-US"/>
              <a:t>8/27/20</a:t>
            </a:r>
          </a:p>
        </p:txBody>
      </p:sp>
      <p:sp>
        <p:nvSpPr>
          <p:cNvPr id="8" name="Footer Placeholder 7">
            <a:extLst>
              <a:ext uri="{FF2B5EF4-FFF2-40B4-BE49-F238E27FC236}">
                <a16:creationId xmlns:a16="http://schemas.microsoft.com/office/drawing/2014/main" id="{C040D140-413F-0645-86EA-00A7CE7A98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F27D6-7891-1643-9FF4-4FB3C220E42B}"/>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94089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989B-E565-DF48-B2CE-19E2710FB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1FA4DB-A042-CF4D-9C0A-1D2FC54E2AE0}"/>
              </a:ext>
            </a:extLst>
          </p:cNvPr>
          <p:cNvSpPr>
            <a:spLocks noGrp="1"/>
          </p:cNvSpPr>
          <p:nvPr>
            <p:ph type="dt" sz="half" idx="10"/>
          </p:nvPr>
        </p:nvSpPr>
        <p:spPr/>
        <p:txBody>
          <a:bodyPr/>
          <a:lstStyle/>
          <a:p>
            <a:r>
              <a:rPr lang="en-US"/>
              <a:t>8/27/20</a:t>
            </a:r>
          </a:p>
        </p:txBody>
      </p:sp>
      <p:sp>
        <p:nvSpPr>
          <p:cNvPr id="4" name="Footer Placeholder 3">
            <a:extLst>
              <a:ext uri="{FF2B5EF4-FFF2-40B4-BE49-F238E27FC236}">
                <a16:creationId xmlns:a16="http://schemas.microsoft.com/office/drawing/2014/main" id="{0D554B1F-7CF2-6F47-B0ED-12DC003D0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27ECC9-3609-F641-B570-E822E8216657}"/>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19427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0BB03-36F7-4649-9CAE-55D8A38FF195}"/>
              </a:ext>
            </a:extLst>
          </p:cNvPr>
          <p:cNvSpPr>
            <a:spLocks noGrp="1"/>
          </p:cNvSpPr>
          <p:nvPr>
            <p:ph type="dt" sz="half" idx="10"/>
          </p:nvPr>
        </p:nvSpPr>
        <p:spPr/>
        <p:txBody>
          <a:bodyPr/>
          <a:lstStyle/>
          <a:p>
            <a:r>
              <a:rPr lang="en-US"/>
              <a:t>8/27/20</a:t>
            </a:r>
          </a:p>
        </p:txBody>
      </p:sp>
      <p:sp>
        <p:nvSpPr>
          <p:cNvPr id="3" name="Footer Placeholder 2">
            <a:extLst>
              <a:ext uri="{FF2B5EF4-FFF2-40B4-BE49-F238E27FC236}">
                <a16:creationId xmlns:a16="http://schemas.microsoft.com/office/drawing/2014/main" id="{6958A11C-F3DA-C546-B047-AB45ED9B53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3A4F5B-3FC7-6A47-920D-B48B0FB44FA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16668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1462-438B-DC41-8467-43755B11D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02CDBD-5708-3B40-8DA5-773B91C01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2EA20-5B07-694D-AB30-B82B2B321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4723B-3D74-A949-A4DB-52EF4E995D4D}"/>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8C274DE3-62BF-7C41-829F-8A9D6C4DC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51C12-2F1B-D14B-88E5-A746F80BDBFC}"/>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06321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FFF8-E6E7-6C41-9CB8-DA4F8660C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D1BA8-7688-804A-8D1E-625567590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4B0C8-F73B-D144-BBE0-4C3CEF1A1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CDE7E-8732-754C-A875-57DEB3AC1F6A}"/>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17B97473-5573-334B-8D4E-1A9A3B147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4F5B5-F887-EC44-A555-5667499E7A8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14265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C406D-9FA0-AA4F-ADA7-2A3234CA4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CC8008-F7DA-DF42-8C2B-1EB37CC1A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CBDB7-69C6-FC4B-8451-206D4BE95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8/27/20</a:t>
            </a:r>
          </a:p>
        </p:txBody>
      </p:sp>
      <p:sp>
        <p:nvSpPr>
          <p:cNvPr id="5" name="Footer Placeholder 4">
            <a:extLst>
              <a:ext uri="{FF2B5EF4-FFF2-40B4-BE49-F238E27FC236}">
                <a16:creationId xmlns:a16="http://schemas.microsoft.com/office/drawing/2014/main" id="{BDEEE032-FD87-CF41-BFBF-EB45E0D29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F29B38-88B1-1946-870A-B701121F4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F8935-15A2-5441-808B-17B1519FB696}" type="slidenum">
              <a:rPr lang="en-US" smtClean="0"/>
              <a:t>‹#›</a:t>
            </a:fld>
            <a:endParaRPr lang="en-US"/>
          </a:p>
        </p:txBody>
      </p:sp>
    </p:spTree>
    <p:extLst>
      <p:ext uri="{BB962C8B-B14F-4D97-AF65-F5344CB8AC3E}">
        <p14:creationId xmlns:p14="http://schemas.microsoft.com/office/powerpoint/2010/main" val="390775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tinyurl.com/DenSemWCMenu" TargetMode="External"/><Relationship Id="rId3" Type="http://schemas.openxmlformats.org/officeDocument/2006/relationships/image" Target="../media/image2.png"/><Relationship Id="rId7" Type="http://schemas.openxmlformats.org/officeDocument/2006/relationships/hyperlink" Target="https://www.studentlife.densem.edu/writing-center-resource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studentlife.densem.edu/writing-center-tutoring" TargetMode="External"/><Relationship Id="rId5" Type="http://schemas.openxmlformats.org/officeDocument/2006/relationships/hyperlink" Target="https://www.studentlife.densem.edu/writing-center-editing" TargetMode="External"/><Relationship Id="rId10" Type="http://schemas.openxmlformats.org/officeDocument/2006/relationships/image" Target="../media/image5.wmf"/><Relationship Id="rId4" Type="http://schemas.openxmlformats.org/officeDocument/2006/relationships/image" Target="../media/image3.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chrome-extension://efaidnbmnnnibpcajpcglclefindmkaj/https:/apastyle.apa.org/instructional-aids/inclusive-language.pdf"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68E5-FB94-B249-831B-8E9ECE684E50}"/>
              </a:ext>
            </a:extLst>
          </p:cNvPr>
          <p:cNvSpPr>
            <a:spLocks noGrp="1"/>
          </p:cNvSpPr>
          <p:nvPr>
            <p:ph type="ctrTitle"/>
          </p:nvPr>
        </p:nvSpPr>
        <p:spPr>
          <a:xfrm>
            <a:off x="1011414" y="1860387"/>
            <a:ext cx="10218056" cy="834045"/>
          </a:xfrm>
        </p:spPr>
        <p:txBody>
          <a:bodyPr anchor="ctr" anchorCtr="0">
            <a:noAutofit/>
          </a:bodyPr>
          <a:lstStyle/>
          <a:p>
            <a:r>
              <a:rPr lang="en-US" sz="7200" dirty="0">
                <a:latin typeface="Copperplate" panose="02000504000000020004" pitchFamily="2" charset="77"/>
              </a:rPr>
              <a:t>Writing in APA</a:t>
            </a:r>
            <a:endParaRPr lang="en-US" sz="4400" dirty="0"/>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8" name="TextBox 17">
            <a:extLst>
              <a:ext uri="{FF2B5EF4-FFF2-40B4-BE49-F238E27FC236}">
                <a16:creationId xmlns:a16="http://schemas.microsoft.com/office/drawing/2014/main" id="{86855508-1A62-B94E-B05E-5C985A5E660F}"/>
              </a:ext>
            </a:extLst>
          </p:cNvPr>
          <p:cNvSpPr txBox="1"/>
          <p:nvPr/>
        </p:nvSpPr>
        <p:spPr>
          <a:xfrm flipH="1">
            <a:off x="339710" y="2555750"/>
            <a:ext cx="11512577" cy="1000274"/>
          </a:xfrm>
          <a:prstGeom prst="rect">
            <a:avLst/>
          </a:prstGeom>
          <a:noFill/>
        </p:spPr>
        <p:txBody>
          <a:bodyPr wrap="square" rtlCol="0" anchor="ctr" anchorCtr="0">
            <a:spAutoFit/>
          </a:bodyPr>
          <a:lstStyle/>
          <a:p>
            <a:pPr algn="ctr"/>
            <a:r>
              <a:rPr lang="en-US" sz="2800" dirty="0">
                <a:latin typeface="Copperplate Light" panose="02000604030000020004" pitchFamily="2" charset="77"/>
              </a:rPr>
              <a:t>techniques and requirements for writing in APA Style</a:t>
            </a:r>
          </a:p>
          <a:p>
            <a:pPr algn="ctr"/>
            <a:endParaRPr lang="en-US" sz="1100" dirty="0">
              <a:latin typeface="Copperplate Light" panose="02000604030000020004" pitchFamily="2" charset="77"/>
            </a:endParaRPr>
          </a:p>
          <a:p>
            <a:pPr algn="ctr"/>
            <a:r>
              <a:rPr lang="en-US" sz="2000" i="1" dirty="0">
                <a:latin typeface="Copperplate Light" panose="02000604030000020004" pitchFamily="2" charset="77"/>
              </a:rPr>
              <a:t>Publication Manual of the American Psychological Association</a:t>
            </a:r>
            <a:r>
              <a:rPr lang="en-US" sz="2000" dirty="0">
                <a:latin typeface="Copperplate Light" panose="02000604030000020004" pitchFamily="2" charset="77"/>
              </a:rPr>
              <a:t>, 7</a:t>
            </a:r>
            <a:r>
              <a:rPr lang="en-US" sz="2000" baseline="30000" dirty="0">
                <a:latin typeface="Copperplate Light" panose="02000604030000020004" pitchFamily="2" charset="77"/>
              </a:rPr>
              <a:t>th</a:t>
            </a:r>
            <a:r>
              <a:rPr lang="en-US" sz="2000" dirty="0">
                <a:latin typeface="Copperplate Light" panose="02000604030000020004" pitchFamily="2" charset="77"/>
              </a:rPr>
              <a:t> Ed. (2020)</a:t>
            </a:r>
          </a:p>
        </p:txBody>
      </p:sp>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5"/>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4265734" y="3675741"/>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93917" y="4633437"/>
            <a:ext cx="9453050" cy="369332"/>
          </a:xfrm>
          <a:prstGeom prst="rect">
            <a:avLst/>
          </a:prstGeom>
          <a:noFill/>
        </p:spPr>
        <p:txBody>
          <a:bodyPr wrap="square" rtlCol="0" anchor="ctr" anchorCtr="0">
            <a:spAutoFit/>
          </a:bodyPr>
          <a:lstStyle/>
          <a:p>
            <a:pPr algn="ctr"/>
            <a:r>
              <a:rPr lang="en-US" dirty="0">
                <a:latin typeface="Copperplate" panose="02000504000000020004" pitchFamily="2" charset="77"/>
              </a:rPr>
              <a:t>Jana Matthews, Denver Seminary Writing Center Coordinator</a:t>
            </a:r>
          </a:p>
        </p:txBody>
      </p:sp>
    </p:spTree>
    <p:extLst>
      <p:ext uri="{BB962C8B-B14F-4D97-AF65-F5344CB8AC3E}">
        <p14:creationId xmlns:p14="http://schemas.microsoft.com/office/powerpoint/2010/main" val="89554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1036318" y="3753001"/>
            <a:ext cx="10119360" cy="286232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Terms used to refer to </a:t>
            </a:r>
            <a:r>
              <a:rPr lang="en-US" sz="2400" dirty="0">
                <a:solidFill>
                  <a:srgbClr val="5F76AC"/>
                </a:solidFill>
                <a:latin typeface="Times New Roman" panose="02020603050405020304" pitchFamily="18" charset="0"/>
                <a:cs typeface="Times New Roman" panose="02020603050405020304" pitchFamily="18" charset="0"/>
              </a:rPr>
              <a:t>racial </a:t>
            </a:r>
            <a:r>
              <a:rPr lang="en-US" sz="2400" dirty="0">
                <a:latin typeface="Times New Roman" panose="02020603050405020304" pitchFamily="18" charset="0"/>
                <a:cs typeface="Times New Roman" panose="02020603050405020304" pitchFamily="18" charset="0"/>
              </a:rPr>
              <a:t>and</a:t>
            </a:r>
            <a:r>
              <a:rPr lang="en-US" sz="2400" dirty="0">
                <a:solidFill>
                  <a:srgbClr val="5F76AC"/>
                </a:solidFill>
                <a:latin typeface="Times New Roman" panose="02020603050405020304" pitchFamily="18" charset="0"/>
                <a:cs typeface="Times New Roman" panose="02020603050405020304" pitchFamily="18" charset="0"/>
              </a:rPr>
              <a:t> ethnic groups </a:t>
            </a:r>
            <a:r>
              <a:rPr lang="en-US" sz="2400" dirty="0">
                <a:latin typeface="Times New Roman" panose="02020603050405020304" pitchFamily="18" charset="0"/>
                <a:cs typeface="Times New Roman" panose="02020603050405020304" pitchFamily="18" charset="0"/>
              </a:rPr>
              <a:t>continue to change over time due to personal preference and terms becoming outdated (i.e., holding negative connotations). Be appropriately specific and sensitive to issues of labeling. Race is a social construct that is not universal, so be careful not to impose racial labels on ethnic groups.</a:t>
            </a:r>
          </a:p>
          <a:p>
            <a:pPr algn="ctr"/>
            <a:endParaRPr lang="en-US" sz="12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For in-depth guidelines on the appropriate use of terms for specific groups, consult section 5.7 (pp. 143-145)</a:t>
            </a:r>
          </a:p>
        </p:txBody>
      </p:sp>
      <p:sp>
        <p:nvSpPr>
          <p:cNvPr id="10" name="Rectangle 9">
            <a:extLst>
              <a:ext uri="{FF2B5EF4-FFF2-40B4-BE49-F238E27FC236}">
                <a16:creationId xmlns:a16="http://schemas.microsoft.com/office/drawing/2014/main" id="{58B09147-FBCD-4C4F-90E4-0510B1083583}"/>
              </a:ext>
            </a:extLst>
          </p:cNvPr>
          <p:cNvSpPr/>
          <p:nvPr/>
        </p:nvSpPr>
        <p:spPr>
          <a:xfrm>
            <a:off x="4027887" y="3229781"/>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E14F64A7-ED45-2548-8906-EF4E671FA857}"/>
              </a:ext>
            </a:extLst>
          </p:cNvPr>
          <p:cNvSpPr/>
          <p:nvPr/>
        </p:nvSpPr>
        <p:spPr>
          <a:xfrm>
            <a:off x="1249679" y="2521897"/>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3" name="TextBox 12">
            <a:extLst>
              <a:ext uri="{FF2B5EF4-FFF2-40B4-BE49-F238E27FC236}">
                <a16:creationId xmlns:a16="http://schemas.microsoft.com/office/drawing/2014/main" id="{64787F40-5247-3D47-B60A-2D3C3E9EB1E1}"/>
              </a:ext>
            </a:extLst>
          </p:cNvPr>
          <p:cNvSpPr txBox="1"/>
          <p:nvPr/>
        </p:nvSpPr>
        <p:spPr>
          <a:xfrm>
            <a:off x="73152" y="6402508"/>
            <a:ext cx="438912" cy="369332"/>
          </a:xfrm>
          <a:prstGeom prst="rect">
            <a:avLst/>
          </a:prstGeom>
          <a:noFill/>
        </p:spPr>
        <p:txBody>
          <a:bodyPr wrap="square" rtlCol="0">
            <a:spAutoFit/>
          </a:bodyPr>
          <a:lstStyle/>
          <a:p>
            <a:r>
              <a:rPr lang="en-US" dirty="0"/>
              <a:t>10</a:t>
            </a:r>
          </a:p>
        </p:txBody>
      </p:sp>
      <p:sp>
        <p:nvSpPr>
          <p:cNvPr id="14" name="Subtitle 2">
            <a:extLst>
              <a:ext uri="{FF2B5EF4-FFF2-40B4-BE49-F238E27FC236}">
                <a16:creationId xmlns:a16="http://schemas.microsoft.com/office/drawing/2014/main" id="{BEAA1BC2-8C48-0541-8136-A88EF024EE6E}"/>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a:solidFill>
                  <a:srgbClr val="02A14D"/>
                </a:solidFill>
                <a:latin typeface="Times New Roman" panose="02020603050405020304" pitchFamily="18" charset="0"/>
                <a:cs typeface="Times New Roman" panose="02020603050405020304" pitchFamily="18" charset="0"/>
              </a:rPr>
              <a:t>Bias-Free Language Guidelines</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1DECE249-BB44-6B4C-BA23-3E59CB1C611B}"/>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6" name="Rectangle 15">
            <a:extLst>
              <a:ext uri="{FF2B5EF4-FFF2-40B4-BE49-F238E27FC236}">
                <a16:creationId xmlns:a16="http://schemas.microsoft.com/office/drawing/2014/main" id="{130161A4-0406-1F48-8310-BFBC83E2D62E}"/>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111645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7" name="Rectangle 6">
            <a:extLst>
              <a:ext uri="{FF2B5EF4-FFF2-40B4-BE49-F238E27FC236}">
                <a16:creationId xmlns:a16="http://schemas.microsoft.com/office/drawing/2014/main" id="{E14F64A7-ED45-2548-8906-EF4E671FA857}"/>
              </a:ext>
            </a:extLst>
          </p:cNvPr>
          <p:cNvSpPr/>
          <p:nvPr/>
        </p:nvSpPr>
        <p:spPr>
          <a:xfrm>
            <a:off x="1249678" y="2448902"/>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6" name="Rectangle 15">
            <a:extLst>
              <a:ext uri="{FF2B5EF4-FFF2-40B4-BE49-F238E27FC236}">
                <a16:creationId xmlns:a16="http://schemas.microsoft.com/office/drawing/2014/main" id="{136950F8-7DE1-E14F-8023-C143AF0A5D50}"/>
              </a:ext>
            </a:extLst>
          </p:cNvPr>
          <p:cNvSpPr/>
          <p:nvPr/>
        </p:nvSpPr>
        <p:spPr>
          <a:xfrm>
            <a:off x="4027887" y="3056204"/>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4FA5C0AA-7BC7-0C48-985B-2BE45EF0CBCD}"/>
              </a:ext>
            </a:extLst>
          </p:cNvPr>
          <p:cNvSpPr txBox="1"/>
          <p:nvPr/>
        </p:nvSpPr>
        <p:spPr>
          <a:xfrm>
            <a:off x="203831" y="3627643"/>
            <a:ext cx="11784331" cy="2677656"/>
          </a:xfrm>
          <a:prstGeom prst="rect">
            <a:avLst/>
          </a:prstGeom>
          <a:noFill/>
        </p:spPr>
        <p:txBody>
          <a:bodyPr wrap="square" rtlCol="0">
            <a:spAutoFit/>
          </a:bodyPr>
          <a:lstStyle/>
          <a:p>
            <a:pPr marL="236538" indent="-236538">
              <a:buFont typeface="Arial" panose="020B0604020202020204" pitchFamily="34" charset="0"/>
              <a:buChar char="•"/>
            </a:pPr>
            <a:r>
              <a:rPr lang="en-US" sz="2400" i="1" dirty="0">
                <a:solidFill>
                  <a:schemeClr val="accent1"/>
                </a:solidFill>
                <a:latin typeface="Times New Roman" panose="02020603050405020304" pitchFamily="18" charset="0"/>
                <a:cs typeface="Times New Roman" panose="02020603050405020304" pitchFamily="18" charset="0"/>
              </a:rPr>
              <a:t>Race</a:t>
            </a:r>
            <a:r>
              <a:rPr lang="en-US" sz="2400" dirty="0">
                <a:latin typeface="Times New Roman" panose="02020603050405020304" pitchFamily="18" charset="0"/>
                <a:cs typeface="Times New Roman" panose="02020603050405020304" pitchFamily="18" charset="0"/>
              </a:rPr>
              <a:t> refers to physical differences that groups and cultures consider socially significant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Examples: Aboriginal, African American, Black, Asian, European American, White, Native American, etc.</a:t>
            </a:r>
          </a:p>
          <a:p>
            <a:pPr lvl="1"/>
            <a:endParaRPr lang="en-US" sz="1200" dirty="0">
              <a:latin typeface="Times New Roman" panose="02020603050405020304" pitchFamily="18" charset="0"/>
              <a:cs typeface="Times New Roman" panose="02020603050405020304" pitchFamily="18" charset="0"/>
            </a:endParaRPr>
          </a:p>
          <a:p>
            <a:pPr marL="236538" indent="-236538">
              <a:buFont typeface="Arial" panose="020B0604020202020204" pitchFamily="34" charset="0"/>
              <a:buChar char="•"/>
            </a:pPr>
            <a:r>
              <a:rPr lang="en-US" sz="2400" i="1" dirty="0">
                <a:solidFill>
                  <a:schemeClr val="accent1"/>
                </a:solidFill>
                <a:latin typeface="Times New Roman" panose="02020603050405020304" pitchFamily="18" charset="0"/>
                <a:cs typeface="Times New Roman" panose="02020603050405020304" pitchFamily="18" charset="0"/>
              </a:rPr>
              <a:t>Ethnicity</a:t>
            </a:r>
            <a:r>
              <a:rPr lang="en-US" sz="2400" dirty="0">
                <a:latin typeface="Times New Roman" panose="02020603050405020304" pitchFamily="18" charset="0"/>
                <a:cs typeface="Times New Roman" panose="02020603050405020304" pitchFamily="18" charset="0"/>
              </a:rPr>
              <a:t> refers to shared cultural characteristics (e.g., language, ancestry, practices, beliefs).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 people might identify as Latino or another ethnicity.</a:t>
            </a:r>
          </a:p>
          <a:p>
            <a:pPr lvl="1"/>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Whenever possible, use the racial and/or ethnic terms that your participants themselves use.</a:t>
            </a:r>
          </a:p>
        </p:txBody>
      </p:sp>
      <p:sp>
        <p:nvSpPr>
          <p:cNvPr id="14" name="Subtitle 2">
            <a:extLst>
              <a:ext uri="{FF2B5EF4-FFF2-40B4-BE49-F238E27FC236}">
                <a16:creationId xmlns:a16="http://schemas.microsoft.com/office/drawing/2014/main" id="{F7AFD3F7-FB14-C045-B62C-5D5D3858FAD9}"/>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a:solidFill>
                  <a:srgbClr val="02A14D"/>
                </a:solidFill>
                <a:latin typeface="Times New Roman" panose="02020603050405020304" pitchFamily="18" charset="0"/>
                <a:cs typeface="Times New Roman" panose="02020603050405020304" pitchFamily="18" charset="0"/>
              </a:rPr>
              <a:t>Bias-Free Language Guidelines</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33D85780-051D-FA43-85D6-E529A828DC51}"/>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7" name="Rectangle 16">
            <a:extLst>
              <a:ext uri="{FF2B5EF4-FFF2-40B4-BE49-F238E27FC236}">
                <a16:creationId xmlns:a16="http://schemas.microsoft.com/office/drawing/2014/main" id="{57198079-B883-A04F-8281-B4102A402555}"/>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377956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575561" y="3599114"/>
            <a:ext cx="11270999" cy="2985433"/>
          </a:xfrm>
          <a:prstGeom prst="rect">
            <a:avLst/>
          </a:prstGeom>
          <a:noFill/>
        </p:spPr>
        <p:txBody>
          <a:bodyPr wrap="square" rtlCol="0">
            <a:spAutoFit/>
          </a:bodyPr>
          <a:lstStyle/>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Racial and ethnic groups are designated by proper nouns and are capitalized.</a:t>
            </a:r>
          </a:p>
          <a:p>
            <a:pPr marL="1147763" lvl="2" indent="-3460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 Use “Black” and “White” instead of “black” and “white” (do not use colors to refer to other groups of people).</a:t>
            </a:r>
          </a:p>
          <a:p>
            <a:pPr marL="468313" lvl="2"/>
            <a:endParaRPr lang="en-US" sz="1000" dirty="0">
              <a:latin typeface="Times New Roman" panose="02020603050405020304" pitchFamily="18" charset="0"/>
              <a:cs typeface="Times New Roman" panose="02020603050405020304" pitchFamily="18" charset="0"/>
            </a:endParaRPr>
          </a:p>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capitalize the following:</a:t>
            </a:r>
          </a:p>
          <a:p>
            <a:pPr marL="1147763" lvl="2" indent="-3460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Native American, Hispanic, Indigenous (also Indigenous People), Aboriginal (and Aboriginal People)</a:t>
            </a:r>
          </a:p>
          <a:p>
            <a:pPr marL="468313" lvl="2"/>
            <a:endParaRPr lang="en-US" sz="1000" dirty="0">
              <a:latin typeface="Times New Roman" panose="02020603050405020304" pitchFamily="18" charset="0"/>
              <a:cs typeface="Times New Roman" panose="02020603050405020304" pitchFamily="18" charset="0"/>
            </a:endParaRPr>
          </a:p>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hyphens (e.g., “Asian American participants” not “Asian-American participants”)</a:t>
            </a:r>
          </a:p>
        </p:txBody>
      </p:sp>
      <p:sp>
        <p:nvSpPr>
          <p:cNvPr id="7" name="Rectangle 6">
            <a:extLst>
              <a:ext uri="{FF2B5EF4-FFF2-40B4-BE49-F238E27FC236}">
                <a16:creationId xmlns:a16="http://schemas.microsoft.com/office/drawing/2014/main" id="{E14F64A7-ED45-2548-8906-EF4E671FA857}"/>
              </a:ext>
            </a:extLst>
          </p:cNvPr>
          <p:cNvSpPr/>
          <p:nvPr/>
        </p:nvSpPr>
        <p:spPr>
          <a:xfrm>
            <a:off x="1249678" y="2441184"/>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3" name="Rectangle 12">
            <a:extLst>
              <a:ext uri="{FF2B5EF4-FFF2-40B4-BE49-F238E27FC236}">
                <a16:creationId xmlns:a16="http://schemas.microsoft.com/office/drawing/2014/main" id="{682355F8-02CE-D24C-91BE-FE9865CB9E31}"/>
              </a:ext>
            </a:extLst>
          </p:cNvPr>
          <p:cNvSpPr/>
          <p:nvPr/>
        </p:nvSpPr>
        <p:spPr>
          <a:xfrm>
            <a:off x="4711493" y="3051078"/>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15E80417-CE3A-0042-8009-DE5603EE8E6F}"/>
              </a:ext>
            </a:extLst>
          </p:cNvPr>
          <p:cNvPicPr>
            <a:picLocks noChangeAspect="1"/>
          </p:cNvPicPr>
          <p:nvPr/>
        </p:nvPicPr>
        <p:blipFill>
          <a:blip r:embed="rId5"/>
          <a:stretch>
            <a:fillRect/>
          </a:stretch>
        </p:blipFill>
        <p:spPr>
          <a:xfrm>
            <a:off x="6627801" y="3049510"/>
            <a:ext cx="517827" cy="523221"/>
          </a:xfrm>
          <a:prstGeom prst="rect">
            <a:avLst/>
          </a:prstGeom>
        </p:spPr>
      </p:pic>
      <p:sp>
        <p:nvSpPr>
          <p:cNvPr id="15" name="Subtitle 2">
            <a:extLst>
              <a:ext uri="{FF2B5EF4-FFF2-40B4-BE49-F238E27FC236}">
                <a16:creationId xmlns:a16="http://schemas.microsoft.com/office/drawing/2014/main" id="{5579E8FC-A565-4840-8510-F1221F0F636C}"/>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dirty="0">
                <a:solidFill>
                  <a:srgbClr val="02A14D"/>
                </a:solidFill>
                <a:latin typeface="Times New Roman" panose="02020603050405020304" pitchFamily="18" charset="0"/>
                <a:cs typeface="Times New Roman" panose="02020603050405020304" pitchFamily="18" charset="0"/>
              </a:rPr>
              <a:t>Bias-Free Language Guidelines</a:t>
            </a:r>
          </a:p>
        </p:txBody>
      </p:sp>
      <p:sp>
        <p:nvSpPr>
          <p:cNvPr id="16" name="Rectangle 15">
            <a:extLst>
              <a:ext uri="{FF2B5EF4-FFF2-40B4-BE49-F238E27FC236}">
                <a16:creationId xmlns:a16="http://schemas.microsoft.com/office/drawing/2014/main" id="{40D76B14-A9B6-2643-AAD8-C2E31D6BCB71}"/>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7" name="Rectangle 16">
            <a:extLst>
              <a:ext uri="{FF2B5EF4-FFF2-40B4-BE49-F238E27FC236}">
                <a16:creationId xmlns:a16="http://schemas.microsoft.com/office/drawing/2014/main" id="{2A79C749-B2CF-D044-89E1-DD38ED0417A7}"/>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386229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445399" y="4626137"/>
            <a:ext cx="11301191" cy="209288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one space after a period at the end of a sentence, as well as after sentence-ending punctuation, colons, and periods following initials.</a:t>
            </a:r>
          </a:p>
          <a:p>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of quotation marks (not direct quotations):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to set off the title of a periodical article or book chapter</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to introduce a label for the first time (e.g., considered “normal” behavior)</a:t>
            </a:r>
            <a:endParaRPr lang="en-US" sz="1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18759D3-7ECE-4148-A85E-B0BFB745FBF6}"/>
              </a:ext>
            </a:extLst>
          </p:cNvPr>
          <p:cNvSpPr/>
          <p:nvPr/>
        </p:nvSpPr>
        <p:spPr>
          <a:xfrm>
            <a:off x="488473" y="2495200"/>
            <a:ext cx="11215045"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six covers the mechanics of style, including punctuation, capitalization, abbreviations, numbers, and statistics in text.</a:t>
            </a:r>
          </a:p>
        </p:txBody>
      </p:sp>
      <p:sp>
        <p:nvSpPr>
          <p:cNvPr id="10" name="Rectangle 9">
            <a:extLst>
              <a:ext uri="{FF2B5EF4-FFF2-40B4-BE49-F238E27FC236}">
                <a16:creationId xmlns:a16="http://schemas.microsoft.com/office/drawing/2014/main" id="{58B09147-FBCD-4C4F-90E4-0510B1083583}"/>
              </a:ext>
            </a:extLst>
          </p:cNvPr>
          <p:cNvSpPr/>
          <p:nvPr/>
        </p:nvSpPr>
        <p:spPr>
          <a:xfrm>
            <a:off x="4246802" y="4063213"/>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CA9FB76F-B500-1C41-AD65-4C394537588A}"/>
              </a:ext>
            </a:extLst>
          </p:cNvPr>
          <p:cNvSpPr/>
          <p:nvPr/>
        </p:nvSpPr>
        <p:spPr>
          <a:xfrm>
            <a:off x="4383025" y="3520239"/>
            <a:ext cx="342593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Punctuation</a:t>
            </a:r>
            <a:r>
              <a:rPr lang="en-US" sz="2800" dirty="0">
                <a:latin typeface="Times New Roman" panose="02020603050405020304" pitchFamily="18" charset="0"/>
                <a:cs typeface="Times New Roman" panose="02020603050405020304" pitchFamily="18" charset="0"/>
              </a:rPr>
              <a:t> (6.1-6.10)</a:t>
            </a:r>
          </a:p>
        </p:txBody>
      </p:sp>
      <p:sp>
        <p:nvSpPr>
          <p:cNvPr id="13" name="TextBox 12">
            <a:extLst>
              <a:ext uri="{FF2B5EF4-FFF2-40B4-BE49-F238E27FC236}">
                <a16:creationId xmlns:a16="http://schemas.microsoft.com/office/drawing/2014/main" id="{37BA3759-7187-4A4A-8A9A-8E481B4CAFEC}"/>
              </a:ext>
            </a:extLst>
          </p:cNvPr>
          <p:cNvSpPr txBox="1"/>
          <p:nvPr/>
        </p:nvSpPr>
        <p:spPr>
          <a:xfrm>
            <a:off x="73152" y="6402508"/>
            <a:ext cx="438912" cy="369332"/>
          </a:xfrm>
          <a:prstGeom prst="rect">
            <a:avLst/>
          </a:prstGeom>
          <a:noFill/>
        </p:spPr>
        <p:txBody>
          <a:bodyPr wrap="square" rtlCol="0">
            <a:spAutoFit/>
          </a:bodyPr>
          <a:lstStyle/>
          <a:p>
            <a:r>
              <a:rPr lang="en-US" dirty="0"/>
              <a:t>13</a:t>
            </a:r>
          </a:p>
        </p:txBody>
      </p:sp>
      <p:sp>
        <p:nvSpPr>
          <p:cNvPr id="15" name="Subtitle 2">
            <a:extLst>
              <a:ext uri="{FF2B5EF4-FFF2-40B4-BE49-F238E27FC236}">
                <a16:creationId xmlns:a16="http://schemas.microsoft.com/office/drawing/2014/main" id="{7DE480D7-0B81-0343-A03D-C128AEBE0397}"/>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6" name="Rectangle 15">
            <a:extLst>
              <a:ext uri="{FF2B5EF4-FFF2-40B4-BE49-F238E27FC236}">
                <a16:creationId xmlns:a16="http://schemas.microsoft.com/office/drawing/2014/main" id="{598A1FC7-8273-EF43-92A7-D03B24DA745A}"/>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7" name="Rectangle 16">
            <a:extLst>
              <a:ext uri="{FF2B5EF4-FFF2-40B4-BE49-F238E27FC236}">
                <a16:creationId xmlns:a16="http://schemas.microsoft.com/office/drawing/2014/main" id="{8082FF95-BB39-DB45-BCA3-9F52FAAE6906}"/>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78657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161459" y="3204538"/>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CA411D3C-6F3C-4344-81FE-6F3D96184E5A}"/>
              </a:ext>
            </a:extLst>
          </p:cNvPr>
          <p:cNvSpPr/>
          <p:nvPr/>
        </p:nvSpPr>
        <p:spPr>
          <a:xfrm>
            <a:off x="4558811" y="2503622"/>
            <a:ext cx="307436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Spelling</a:t>
            </a:r>
            <a:r>
              <a:rPr lang="en-US" sz="2800" dirty="0">
                <a:latin typeface="Times New Roman" panose="02020603050405020304" pitchFamily="18" charset="0"/>
                <a:cs typeface="Times New Roman" panose="02020603050405020304" pitchFamily="18" charset="0"/>
              </a:rPr>
              <a:t> (6.11-6.12)</a:t>
            </a:r>
          </a:p>
        </p:txBody>
      </p:sp>
      <p:sp>
        <p:nvSpPr>
          <p:cNvPr id="13" name="TextBox 12">
            <a:extLst>
              <a:ext uri="{FF2B5EF4-FFF2-40B4-BE49-F238E27FC236}">
                <a16:creationId xmlns:a16="http://schemas.microsoft.com/office/drawing/2014/main" id="{16C4F605-459D-B049-9C58-1A40E814C77C}"/>
              </a:ext>
            </a:extLst>
          </p:cNvPr>
          <p:cNvSpPr txBox="1"/>
          <p:nvPr/>
        </p:nvSpPr>
        <p:spPr>
          <a:xfrm>
            <a:off x="6523736" y="3829308"/>
            <a:ext cx="525752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APA manual has guidance on </a:t>
            </a:r>
            <a:r>
              <a:rPr lang="en-US" sz="2400" dirty="0">
                <a:solidFill>
                  <a:srgbClr val="5F76AC"/>
                </a:solidFill>
                <a:latin typeface="Times New Roman" panose="02020603050405020304" pitchFamily="18" charset="0"/>
                <a:cs typeface="Times New Roman" panose="02020603050405020304" pitchFamily="18" charset="0"/>
              </a:rPr>
              <a:t>spelling of technical terms</a:t>
            </a:r>
            <a:r>
              <a:rPr lang="en-US" sz="2400" dirty="0">
                <a:latin typeface="Times New Roman" panose="02020603050405020304" pitchFamily="18" charset="0"/>
                <a:cs typeface="Times New Roman" panose="02020603050405020304" pitchFamily="18" charset="0"/>
              </a:rPr>
              <a:t> such as email, </a:t>
            </a:r>
            <a:r>
              <a:rPr lang="en-US" sz="2400" dirty="0" err="1">
                <a:latin typeface="Times New Roman" panose="02020603050405020304" pitchFamily="18" charset="0"/>
                <a:cs typeface="Times New Roman" panose="02020603050405020304" pitchFamily="18" charset="0"/>
              </a:rPr>
              <a:t>ereader</a:t>
            </a:r>
            <a:r>
              <a:rPr lang="en-US" sz="2400" dirty="0">
                <a:latin typeface="Times New Roman" panose="02020603050405020304" pitchFamily="18" charset="0"/>
                <a:cs typeface="Times New Roman" panose="02020603050405020304" pitchFamily="18" charset="0"/>
              </a:rPr>
              <a:t>, database, the web, website, Wi-Fi, etc. (6.11)</a:t>
            </a:r>
          </a:p>
        </p:txBody>
      </p:sp>
      <p:sp>
        <p:nvSpPr>
          <p:cNvPr id="15" name="TextBox 14">
            <a:extLst>
              <a:ext uri="{FF2B5EF4-FFF2-40B4-BE49-F238E27FC236}">
                <a16:creationId xmlns:a16="http://schemas.microsoft.com/office/drawing/2014/main" id="{6C41C088-C2E7-284C-999A-EA59F84918B8}"/>
              </a:ext>
            </a:extLst>
          </p:cNvPr>
          <p:cNvSpPr txBox="1"/>
          <p:nvPr/>
        </p:nvSpPr>
        <p:spPr>
          <a:xfrm>
            <a:off x="73152" y="6402508"/>
            <a:ext cx="438912" cy="369332"/>
          </a:xfrm>
          <a:prstGeom prst="rect">
            <a:avLst/>
          </a:prstGeom>
          <a:noFill/>
        </p:spPr>
        <p:txBody>
          <a:bodyPr wrap="square" rtlCol="0">
            <a:spAutoFit/>
          </a:bodyPr>
          <a:lstStyle/>
          <a:p>
            <a:r>
              <a:rPr lang="en-US" dirty="0"/>
              <a:t>14</a:t>
            </a:r>
          </a:p>
        </p:txBody>
      </p:sp>
      <p:sp>
        <p:nvSpPr>
          <p:cNvPr id="16" name="TextBox 15">
            <a:extLst>
              <a:ext uri="{FF2B5EF4-FFF2-40B4-BE49-F238E27FC236}">
                <a16:creationId xmlns:a16="http://schemas.microsoft.com/office/drawing/2014/main" id="{DE04E590-76F5-924A-AF72-9010CED072FA}"/>
              </a:ext>
            </a:extLst>
          </p:cNvPr>
          <p:cNvSpPr txBox="1"/>
          <p:nvPr/>
        </p:nvSpPr>
        <p:spPr>
          <a:xfrm>
            <a:off x="549066" y="3622441"/>
            <a:ext cx="5546934" cy="2831544"/>
          </a:xfrm>
          <a:prstGeom prst="rect">
            <a:avLst/>
          </a:prstGeom>
          <a:noFill/>
        </p:spPr>
        <p:txBody>
          <a:bodyPr wrap="square" rtlCol="0">
            <a:spAutoFit/>
          </a:bodyPr>
          <a:lstStyle/>
          <a:p>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Spelling follows </a:t>
            </a:r>
            <a:r>
              <a:rPr lang="en-US" sz="2400" i="1" dirty="0">
                <a:solidFill>
                  <a:schemeClr val="accent1"/>
                </a:solidFill>
                <a:latin typeface="Times New Roman" panose="02020603050405020304" pitchFamily="18" charset="0"/>
                <a:cs typeface="Times New Roman" panose="02020603050405020304" pitchFamily="18" charset="0"/>
              </a:rPr>
              <a:t>Merriam-</a:t>
            </a:r>
            <a:r>
              <a:rPr lang="en-US" sz="2400" i="1" dirty="0" err="1">
                <a:solidFill>
                  <a:schemeClr val="accent1"/>
                </a:solidFill>
                <a:latin typeface="Times New Roman" panose="02020603050405020304" pitchFamily="18" charset="0"/>
                <a:cs typeface="Times New Roman" panose="02020603050405020304" pitchFamily="18" charset="0"/>
              </a:rPr>
              <a:t>Webster.com</a:t>
            </a:r>
            <a:r>
              <a:rPr lang="en-US" sz="2400" i="1" dirty="0">
                <a:solidFill>
                  <a:schemeClr val="accent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a:t>
            </a:r>
            <a:r>
              <a:rPr lang="en-US" sz="2400" i="1" dirty="0">
                <a:solidFill>
                  <a:schemeClr val="accent1"/>
                </a:solidFill>
                <a:latin typeface="Times New Roman" panose="02020603050405020304" pitchFamily="18" charset="0"/>
                <a:cs typeface="Times New Roman" panose="02020603050405020304" pitchFamily="18" charset="0"/>
              </a:rPr>
              <a:t>APA Dictionary of Psychology </a:t>
            </a:r>
            <a:r>
              <a:rPr lang="en-US" sz="2400" dirty="0">
                <a:latin typeface="Times New Roman" panose="02020603050405020304" pitchFamily="18" charset="0"/>
                <a:cs typeface="Times New Roman" panose="02020603050405020304" pitchFamily="18" charset="0"/>
              </a:rPr>
              <a:t>for psychological terms (6.11). </a:t>
            </a:r>
            <a:endParaRPr lang="en-US" sz="2400" i="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Form possessives by adding an apostrophe and an “s” even for names that end in s (e.g., Jesus’s, James’s)</a:t>
            </a:r>
          </a:p>
        </p:txBody>
      </p:sp>
      <p:sp>
        <p:nvSpPr>
          <p:cNvPr id="17" name="Subtitle 2">
            <a:extLst>
              <a:ext uri="{FF2B5EF4-FFF2-40B4-BE49-F238E27FC236}">
                <a16:creationId xmlns:a16="http://schemas.microsoft.com/office/drawing/2014/main" id="{DA043FBF-0730-4544-8B9A-F1855CC4F7C9}"/>
              </a:ext>
            </a:extLst>
          </p:cNvPr>
          <p:cNvSpPr txBox="1">
            <a:spLocks/>
          </p:cNvSpPr>
          <p:nvPr/>
        </p:nvSpPr>
        <p:spPr>
          <a:xfrm>
            <a:off x="6312447" y="1907812"/>
            <a:ext cx="351132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Mechanics of Style</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B9D688FB-B6D2-8740-B9C3-06B128337055}"/>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5E7C3DFE-8155-0C40-821C-91531CAAB523}"/>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106170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64334" y="3399060"/>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E4C8758F-1C8B-584B-AD73-3A7AD845093B}"/>
              </a:ext>
            </a:extLst>
          </p:cNvPr>
          <p:cNvSpPr/>
          <p:nvPr/>
        </p:nvSpPr>
        <p:spPr>
          <a:xfrm>
            <a:off x="4558815" y="2576124"/>
            <a:ext cx="307436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Spelling</a:t>
            </a:r>
            <a:r>
              <a:rPr lang="en-US" sz="2800" dirty="0">
                <a:latin typeface="Times New Roman" panose="02020603050405020304" pitchFamily="18" charset="0"/>
                <a:cs typeface="Times New Roman" panose="02020603050405020304" pitchFamily="18" charset="0"/>
              </a:rPr>
              <a:t> (6.11-6.12)</a:t>
            </a:r>
          </a:p>
        </p:txBody>
      </p:sp>
      <p:sp>
        <p:nvSpPr>
          <p:cNvPr id="7" name="Rectangle 6">
            <a:extLst>
              <a:ext uri="{FF2B5EF4-FFF2-40B4-BE49-F238E27FC236}">
                <a16:creationId xmlns:a16="http://schemas.microsoft.com/office/drawing/2014/main" id="{74BAB313-49DD-084F-9794-016C6C9B6A57}"/>
              </a:ext>
            </a:extLst>
          </p:cNvPr>
          <p:cNvSpPr/>
          <p:nvPr/>
        </p:nvSpPr>
        <p:spPr>
          <a:xfrm>
            <a:off x="755905" y="3922280"/>
            <a:ext cx="10680190" cy="2339102"/>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section on spelling includes how to use </a:t>
            </a:r>
            <a:r>
              <a:rPr lang="en-US" sz="2400" dirty="0">
                <a:solidFill>
                  <a:srgbClr val="5F76AC"/>
                </a:solidFill>
                <a:latin typeface="Times New Roman" panose="02020603050405020304" pitchFamily="18" charset="0"/>
                <a:cs typeface="Times New Roman" panose="02020603050405020304" pitchFamily="18" charset="0"/>
              </a:rPr>
              <a:t>hyphens</a:t>
            </a:r>
            <a:r>
              <a:rPr lang="en-US" sz="2400" dirty="0">
                <a:latin typeface="Times New Roman" panose="02020603050405020304" pitchFamily="18" charset="0"/>
                <a:cs typeface="Times New Roman" panose="02020603050405020304" pitchFamily="18" charset="0"/>
              </a:rPr>
              <a:t>—refer to the following tables (Tables 6.1-6.3)</a:t>
            </a:r>
          </a:p>
          <a:p>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Guide to Hyphenating Temporary Compound Terms (e.g., decision-making behavior)</a:t>
            </a:r>
          </a:p>
          <a:p>
            <a:pPr lvl="1"/>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Prefixes and Suffices That Do Not Require Hyphenation </a:t>
            </a:r>
          </a:p>
          <a:p>
            <a:pPr lvl="1"/>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Compound Words That Require Hyphens</a:t>
            </a:r>
          </a:p>
        </p:txBody>
      </p:sp>
      <p:sp>
        <p:nvSpPr>
          <p:cNvPr id="13" name="TextBox 12">
            <a:extLst>
              <a:ext uri="{FF2B5EF4-FFF2-40B4-BE49-F238E27FC236}">
                <a16:creationId xmlns:a16="http://schemas.microsoft.com/office/drawing/2014/main" id="{984554C0-E3FE-5546-A264-52B346BA88E7}"/>
              </a:ext>
            </a:extLst>
          </p:cNvPr>
          <p:cNvSpPr txBox="1"/>
          <p:nvPr/>
        </p:nvSpPr>
        <p:spPr>
          <a:xfrm>
            <a:off x="73152" y="6402508"/>
            <a:ext cx="438912" cy="369332"/>
          </a:xfrm>
          <a:prstGeom prst="rect">
            <a:avLst/>
          </a:prstGeom>
          <a:noFill/>
        </p:spPr>
        <p:txBody>
          <a:bodyPr wrap="square" rtlCol="0">
            <a:spAutoFit/>
          </a:bodyPr>
          <a:lstStyle/>
          <a:p>
            <a:r>
              <a:rPr lang="en-US" dirty="0"/>
              <a:t>15</a:t>
            </a:r>
          </a:p>
        </p:txBody>
      </p:sp>
      <p:sp>
        <p:nvSpPr>
          <p:cNvPr id="17" name="Subtitle 2">
            <a:extLst>
              <a:ext uri="{FF2B5EF4-FFF2-40B4-BE49-F238E27FC236}">
                <a16:creationId xmlns:a16="http://schemas.microsoft.com/office/drawing/2014/main" id="{C3030EDC-0B58-6C43-952C-B9B02F495E29}"/>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8" name="Rectangle 17">
            <a:extLst>
              <a:ext uri="{FF2B5EF4-FFF2-40B4-BE49-F238E27FC236}">
                <a16:creationId xmlns:a16="http://schemas.microsoft.com/office/drawing/2014/main" id="{F01D22FE-6B13-034E-B46D-D78584298FB4}"/>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E4FBE5AF-D70B-4B4E-9DEF-80C49984191F}"/>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63253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145785" y="2451687"/>
            <a:ext cx="390042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Capitalization</a:t>
            </a:r>
            <a:r>
              <a:rPr lang="en-US" sz="2800" dirty="0">
                <a:latin typeface="Times New Roman" panose="02020603050405020304" pitchFamily="18" charset="0"/>
                <a:cs typeface="Times New Roman" panose="02020603050405020304" pitchFamily="18" charset="0"/>
              </a:rPr>
              <a:t> (6.13-6.21)</a:t>
            </a:r>
          </a:p>
        </p:txBody>
      </p:sp>
      <p:sp>
        <p:nvSpPr>
          <p:cNvPr id="7" name="Rectangle 6">
            <a:extLst>
              <a:ext uri="{FF2B5EF4-FFF2-40B4-BE49-F238E27FC236}">
                <a16:creationId xmlns:a16="http://schemas.microsoft.com/office/drawing/2014/main" id="{74BAB313-49DD-084F-9794-016C6C9B6A57}"/>
              </a:ext>
            </a:extLst>
          </p:cNvPr>
          <p:cNvSpPr/>
          <p:nvPr/>
        </p:nvSpPr>
        <p:spPr>
          <a:xfrm>
            <a:off x="243841" y="4301058"/>
            <a:ext cx="4826830" cy="2092881"/>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When using </a:t>
            </a:r>
            <a:r>
              <a:rPr lang="en-US" sz="2000" dirty="0">
                <a:solidFill>
                  <a:srgbClr val="5F76AC"/>
                </a:solidFill>
                <a:latin typeface="Times New Roman" panose="02020603050405020304" pitchFamily="18" charset="0"/>
                <a:cs typeface="Times New Roman" panose="02020603050405020304" pitchFamily="18" charset="0"/>
              </a:rPr>
              <a:t>Title Case</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Capitalize the second part of hyphenated major word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 “Self-Report,” not “Self-report”</a:t>
            </a:r>
          </a:p>
          <a:p>
            <a:pPr lvl="2"/>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Capitalize words of four letters or more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a:t>
            </a:r>
            <a:r>
              <a:rPr lang="en-US" sz="2000">
                <a:latin typeface="Times New Roman" panose="02020603050405020304" pitchFamily="18" charset="0"/>
                <a:cs typeface="Times New Roman" panose="02020603050405020304" pitchFamily="18" charset="0"/>
              </a:rPr>
              <a:t>., With, Between, From</a:t>
            </a:r>
            <a:endParaRPr lang="en-US" sz="2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6EE254B-348C-9040-839F-446E685CC9BC}"/>
              </a:ext>
            </a:extLst>
          </p:cNvPr>
          <p:cNvSpPr/>
          <p:nvPr/>
        </p:nvSpPr>
        <p:spPr>
          <a:xfrm>
            <a:off x="621792" y="2908285"/>
            <a:ext cx="1120454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The 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provides expanded guidance on capitalization including proper nouns, job titles, diseases and disorders, and more (6.13-6.21) </a:t>
            </a:r>
          </a:p>
        </p:txBody>
      </p:sp>
      <p:sp>
        <p:nvSpPr>
          <p:cNvPr id="15" name="Rectangle 14">
            <a:extLst>
              <a:ext uri="{FF2B5EF4-FFF2-40B4-BE49-F238E27FC236}">
                <a16:creationId xmlns:a16="http://schemas.microsoft.com/office/drawing/2014/main" id="{31BB20C3-8BCB-C849-AFA5-E646F817CF1C}"/>
              </a:ext>
            </a:extLst>
          </p:cNvPr>
          <p:cNvSpPr/>
          <p:nvPr/>
        </p:nvSpPr>
        <p:spPr>
          <a:xfrm>
            <a:off x="5250970" y="4301058"/>
            <a:ext cx="6697189" cy="2308324"/>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Use </a:t>
            </a:r>
            <a:r>
              <a:rPr lang="en-US" sz="2000" dirty="0">
                <a:solidFill>
                  <a:srgbClr val="5F76AC"/>
                </a:solidFill>
                <a:latin typeface="Times New Roman" panose="02020603050405020304" pitchFamily="18" charset="0"/>
                <a:cs typeface="Times New Roman" panose="02020603050405020304" pitchFamily="18" charset="0"/>
              </a:rPr>
              <a:t>Sentence Case</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titles of articles, books, reports, webpages, and other works in reference list entries. Note which letters are capitalized below:</a:t>
            </a:r>
          </a:p>
          <a:p>
            <a:endParaRPr lang="en-US" sz="1000" dirty="0">
              <a:latin typeface="Times New Roman" panose="02020603050405020304" pitchFamily="18" charset="0"/>
              <a:cs typeface="Times New Roman" panose="02020603050405020304" pitchFamily="18" charset="0"/>
            </a:endParaRPr>
          </a:p>
          <a:p>
            <a:pPr marL="688975" lvl="1" indent="-339725"/>
            <a:r>
              <a:rPr lang="en-US" dirty="0">
                <a:latin typeface="Times New Roman" panose="02020603050405020304" pitchFamily="18" charset="0"/>
                <a:cs typeface="Times New Roman" panose="02020603050405020304" pitchFamily="18" charset="0"/>
              </a:rPr>
              <a:t>  Golden, A. R. (2018). </a:t>
            </a:r>
            <a:r>
              <a:rPr lang="en-US" dirty="0">
                <a:solidFill>
                  <a:srgbClr val="FF4504"/>
                </a:solidFill>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chool racial climate and academic    outcomes in </a:t>
            </a:r>
            <a:r>
              <a:rPr lang="en-US" dirty="0">
                <a:solidFill>
                  <a:srgbClr val="FF4504"/>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frican </a:t>
            </a:r>
            <a:r>
              <a:rPr lang="en-US" dirty="0">
                <a:solidFill>
                  <a:srgbClr val="FF4504"/>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merican adolescents: </a:t>
            </a:r>
            <a:r>
              <a:rPr lang="en-US" dirty="0">
                <a:solidFill>
                  <a:srgbClr val="FF4504"/>
                </a:solidFill>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 protective role of peers. </a:t>
            </a:r>
            <a:r>
              <a:rPr lang="en-US" i="1" dirty="0">
                <a:latin typeface="Times New Roman" panose="02020603050405020304" pitchFamily="18" charset="0"/>
                <a:cs typeface="Times New Roman" panose="02020603050405020304" pitchFamily="18" charset="0"/>
              </a:rPr>
              <a:t>Journal of Black Psychology, 44</a:t>
            </a:r>
            <a:r>
              <a:rPr lang="en-US" dirty="0">
                <a:latin typeface="Times New Roman" panose="02020603050405020304" pitchFamily="18" charset="0"/>
                <a:cs typeface="Times New Roman" panose="02020603050405020304" pitchFamily="18" charset="0"/>
              </a:rPr>
              <a:t>(1), 47-73.</a:t>
            </a:r>
          </a:p>
        </p:txBody>
      </p:sp>
      <p:sp>
        <p:nvSpPr>
          <p:cNvPr id="16" name="Rectangle 15">
            <a:extLst>
              <a:ext uri="{FF2B5EF4-FFF2-40B4-BE49-F238E27FC236}">
                <a16:creationId xmlns:a16="http://schemas.microsoft.com/office/drawing/2014/main" id="{D3CA9195-9CBB-B349-8D24-B79B8F78244E}"/>
              </a:ext>
            </a:extLst>
          </p:cNvPr>
          <p:cNvSpPr/>
          <p:nvPr/>
        </p:nvSpPr>
        <p:spPr>
          <a:xfrm>
            <a:off x="4283383" y="3778027"/>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01B9F75D-A7EB-F34F-B7CA-76327C4DAA0F}"/>
              </a:ext>
            </a:extLst>
          </p:cNvPr>
          <p:cNvSpPr txBox="1"/>
          <p:nvPr/>
        </p:nvSpPr>
        <p:spPr>
          <a:xfrm>
            <a:off x="73152" y="6402508"/>
            <a:ext cx="438912" cy="369332"/>
          </a:xfrm>
          <a:prstGeom prst="rect">
            <a:avLst/>
          </a:prstGeom>
          <a:noFill/>
        </p:spPr>
        <p:txBody>
          <a:bodyPr wrap="square" rtlCol="0">
            <a:spAutoFit/>
          </a:bodyPr>
          <a:lstStyle/>
          <a:p>
            <a:r>
              <a:rPr lang="en-US" dirty="0"/>
              <a:t>16</a:t>
            </a:r>
          </a:p>
        </p:txBody>
      </p:sp>
      <p:sp>
        <p:nvSpPr>
          <p:cNvPr id="17" name="Subtitle 2">
            <a:extLst>
              <a:ext uri="{FF2B5EF4-FFF2-40B4-BE49-F238E27FC236}">
                <a16:creationId xmlns:a16="http://schemas.microsoft.com/office/drawing/2014/main" id="{FB4B506E-9EC6-B746-990D-782AB748513B}"/>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8" name="Rectangle 17">
            <a:extLst>
              <a:ext uri="{FF2B5EF4-FFF2-40B4-BE49-F238E27FC236}">
                <a16:creationId xmlns:a16="http://schemas.microsoft.com/office/drawing/2014/main" id="{02981F27-8892-094F-84FB-BDECDBAE5E3C}"/>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3A5964F0-56ED-D842-92A8-171E75B84917}"/>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339179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710575" y="2440305"/>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147505" y="4153528"/>
            <a:ext cx="11715310" cy="2492990"/>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a “serial” (or “Oxford”) comma</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list within a sentence contains three or more items, use a serial comma before the final item (e.g., he grew in wisdom</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stature</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in favor with God and people)</a:t>
            </a:r>
          </a:p>
          <a:p>
            <a:pPr lvl="1"/>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any item in a list within a sentence of three or more items already contains commas, use semicolons instead of commas between the items (e.g., New York</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Chicago</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Washington, D.C.</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Denver)</a:t>
            </a:r>
          </a:p>
        </p:txBody>
      </p:sp>
      <p:sp>
        <p:nvSpPr>
          <p:cNvPr id="17" name="Rectangle 16">
            <a:extLst>
              <a:ext uri="{FF2B5EF4-FFF2-40B4-BE49-F238E27FC236}">
                <a16:creationId xmlns:a16="http://schemas.microsoft.com/office/drawing/2014/main" id="{29E123F7-4BB9-A942-940F-0623374C1EF0}"/>
              </a:ext>
            </a:extLst>
          </p:cNvPr>
          <p:cNvSpPr/>
          <p:nvPr/>
        </p:nvSpPr>
        <p:spPr>
          <a:xfrm>
            <a:off x="4399984" y="3778027"/>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C2A1A8B7-B3B4-DF49-A488-CBC79B07FC2A}"/>
              </a:ext>
            </a:extLst>
          </p:cNvPr>
          <p:cNvSpPr txBox="1"/>
          <p:nvPr/>
        </p:nvSpPr>
        <p:spPr>
          <a:xfrm>
            <a:off x="73152" y="6402508"/>
            <a:ext cx="438912" cy="369332"/>
          </a:xfrm>
          <a:prstGeom prst="rect">
            <a:avLst/>
          </a:prstGeom>
          <a:noFill/>
        </p:spPr>
        <p:txBody>
          <a:bodyPr wrap="square" rtlCol="0">
            <a:spAutoFit/>
          </a:bodyPr>
          <a:lstStyle/>
          <a:p>
            <a:r>
              <a:rPr lang="en-US" dirty="0"/>
              <a:t>17</a:t>
            </a:r>
          </a:p>
        </p:txBody>
      </p:sp>
      <p:sp>
        <p:nvSpPr>
          <p:cNvPr id="15" name="Subtitle 2">
            <a:extLst>
              <a:ext uri="{FF2B5EF4-FFF2-40B4-BE49-F238E27FC236}">
                <a16:creationId xmlns:a16="http://schemas.microsoft.com/office/drawing/2014/main" id="{51B9C382-2D63-0346-81E0-97A3FA025B40}"/>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8" name="Rectangle 17">
            <a:extLst>
              <a:ext uri="{FF2B5EF4-FFF2-40B4-BE49-F238E27FC236}">
                <a16:creationId xmlns:a16="http://schemas.microsoft.com/office/drawing/2014/main" id="{D217A506-1768-CD4A-BAF2-3478025FED32}"/>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58BE861D-D6B1-7240-9AC3-D98578C4C48B}"/>
              </a:ext>
            </a:extLst>
          </p:cNvPr>
          <p:cNvSpPr/>
          <p:nvPr/>
        </p:nvSpPr>
        <p:spPr>
          <a:xfrm>
            <a:off x="5962021" y="1704614"/>
            <a:ext cx="468398" cy="830997"/>
          </a:xfrm>
          <a:prstGeom prst="rect">
            <a:avLst/>
          </a:prstGeom>
        </p:spPr>
        <p:txBody>
          <a:bodyPr wrap="none">
            <a:spAutoFit/>
          </a:bodyPr>
          <a:lstStyle/>
          <a:p>
            <a:pPr algn="ctr"/>
            <a:r>
              <a:rPr lang="en-US" sz="4800" dirty="0"/>
              <a:t>|</a:t>
            </a:r>
          </a:p>
        </p:txBody>
      </p:sp>
      <p:sp>
        <p:nvSpPr>
          <p:cNvPr id="20" name="TextBox 19">
            <a:extLst>
              <a:ext uri="{FF2B5EF4-FFF2-40B4-BE49-F238E27FC236}">
                <a16:creationId xmlns:a16="http://schemas.microsoft.com/office/drawing/2014/main" id="{C264AFD0-1C02-1640-BB12-57AA0B97B35E}"/>
              </a:ext>
            </a:extLst>
          </p:cNvPr>
          <p:cNvSpPr txBox="1"/>
          <p:nvPr/>
        </p:nvSpPr>
        <p:spPr>
          <a:xfrm>
            <a:off x="2300875" y="2963525"/>
            <a:ext cx="779068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Guidelines for </a:t>
            </a:r>
            <a:r>
              <a:rPr lang="en-US" sz="2400" dirty="0">
                <a:solidFill>
                  <a:srgbClr val="5F76AC"/>
                </a:solidFill>
                <a:latin typeface="Times New Roman" panose="02020603050405020304" pitchFamily="18" charset="0"/>
                <a:cs typeface="Times New Roman" panose="02020603050405020304" pitchFamily="18" charset="0"/>
              </a:rPr>
              <a:t>formatting lists </a:t>
            </a:r>
            <a:r>
              <a:rPr lang="en-US" sz="2400" dirty="0">
                <a:latin typeface="Times New Roman" panose="02020603050405020304" pitchFamily="18" charset="0"/>
                <a:cs typeface="Times New Roman" panose="02020603050405020304" pitchFamily="18" charset="0"/>
              </a:rPr>
              <a:t>(lettered, numbered, bulleted)</a:t>
            </a:r>
          </a:p>
        </p:txBody>
      </p:sp>
    </p:spTree>
    <p:extLst>
      <p:ext uri="{BB962C8B-B14F-4D97-AF65-F5344CB8AC3E}">
        <p14:creationId xmlns:p14="http://schemas.microsoft.com/office/powerpoint/2010/main" val="344533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560389" y="4056443"/>
            <a:ext cx="11204891" cy="2677656"/>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Avoid </a:t>
            </a:r>
            <a:r>
              <a:rPr lang="en-US" sz="2200" i="1" dirty="0" err="1">
                <a:latin typeface="Times New Roman" panose="02020603050405020304" pitchFamily="18" charset="0"/>
                <a:cs typeface="Times New Roman" panose="02020603050405020304" pitchFamily="18" charset="0"/>
              </a:rPr>
              <a:t>undercitation</a:t>
            </a:r>
            <a:r>
              <a:rPr lang="en-US" sz="2200" dirty="0">
                <a:latin typeface="Times New Roman" panose="02020603050405020304" pitchFamily="18" charset="0"/>
                <a:cs typeface="Times New Roman" panose="02020603050405020304" pitchFamily="18" charset="0"/>
              </a:rPr>
              <a:t> (plagiarism, 8.2) and </a:t>
            </a:r>
            <a:r>
              <a:rPr lang="en-US" sz="2200" i="1" dirty="0" err="1">
                <a:latin typeface="Times New Roman" panose="02020603050405020304" pitchFamily="18" charset="0"/>
                <a:cs typeface="Times New Roman" panose="02020603050405020304" pitchFamily="18" charset="0"/>
              </a:rPr>
              <a:t>overcitation</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(repeating the same citation in every sentence when the source and topic have not changed, 8.24).</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general, each work cited in the text must appear in the references, and vice versa (8.4). (For exceptions, see 8.4.)</a:t>
            </a:r>
          </a:p>
          <a:p>
            <a:pPr marL="342900" indent="-34290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Cite secondary sources sparingly (8.6). See 8.6 for how to cite them.</a:t>
            </a:r>
          </a:p>
          <a:p>
            <a:pPr marL="342900" indent="-34290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If quoting your own work, you must cite it. Quoting without attribution is self-plagiarism (8.3).</a:t>
            </a:r>
          </a:p>
        </p:txBody>
      </p:sp>
      <p:sp>
        <p:nvSpPr>
          <p:cNvPr id="13" name="Rectangle 12">
            <a:extLst>
              <a:ext uri="{FF2B5EF4-FFF2-40B4-BE49-F238E27FC236}">
                <a16:creationId xmlns:a16="http://schemas.microsoft.com/office/drawing/2014/main" id="{C345EF61-4053-BA49-8640-E7688CC1DF5C}"/>
              </a:ext>
            </a:extLst>
          </p:cNvPr>
          <p:cNvSpPr/>
          <p:nvPr/>
        </p:nvSpPr>
        <p:spPr>
          <a:xfrm>
            <a:off x="2311398" y="2484864"/>
            <a:ext cx="7569200"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eight addresses plagiarism, self-plagiarism, and other unethical writing practices</a:t>
            </a:r>
          </a:p>
        </p:txBody>
      </p:sp>
      <p:sp>
        <p:nvSpPr>
          <p:cNvPr id="14" name="Rectangle 13">
            <a:extLst>
              <a:ext uri="{FF2B5EF4-FFF2-40B4-BE49-F238E27FC236}">
                <a16:creationId xmlns:a16="http://schemas.microsoft.com/office/drawing/2014/main" id="{63D52EB7-EF46-B64E-B93A-2E6285558D79}"/>
              </a:ext>
            </a:extLst>
          </p:cNvPr>
          <p:cNvSpPr/>
          <p:nvPr/>
        </p:nvSpPr>
        <p:spPr>
          <a:xfrm>
            <a:off x="4734540" y="3476126"/>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48DE59C2-C4F7-0449-819C-4DCACD227E84}"/>
              </a:ext>
            </a:extLst>
          </p:cNvPr>
          <p:cNvPicPr>
            <a:picLocks noChangeAspect="1"/>
          </p:cNvPicPr>
          <p:nvPr/>
        </p:nvPicPr>
        <p:blipFill>
          <a:blip r:embed="rId5"/>
          <a:stretch>
            <a:fillRect/>
          </a:stretch>
        </p:blipFill>
        <p:spPr>
          <a:xfrm>
            <a:off x="6650848" y="3474558"/>
            <a:ext cx="517827" cy="523221"/>
          </a:xfrm>
          <a:prstGeom prst="rect">
            <a:avLst/>
          </a:prstGeom>
        </p:spPr>
      </p:pic>
      <p:sp>
        <p:nvSpPr>
          <p:cNvPr id="16" name="Subtitle 2">
            <a:extLst>
              <a:ext uri="{FF2B5EF4-FFF2-40B4-BE49-F238E27FC236}">
                <a16:creationId xmlns:a16="http://schemas.microsoft.com/office/drawing/2014/main" id="{01F5EB2B-8F8C-AB47-AD4E-D193BDDFD353}"/>
              </a:ext>
            </a:extLst>
          </p:cNvPr>
          <p:cNvSpPr txBox="1">
            <a:spLocks/>
          </p:cNvSpPr>
          <p:nvPr/>
        </p:nvSpPr>
        <p:spPr>
          <a:xfrm>
            <a:off x="6279961" y="1911311"/>
            <a:ext cx="4105934"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A86F1BD-B781-7A4D-A58E-AC446984BD57}"/>
              </a:ext>
            </a:extLst>
          </p:cNvPr>
          <p:cNvSpPr/>
          <p:nvPr/>
        </p:nvSpPr>
        <p:spPr>
          <a:xfrm>
            <a:off x="2113869" y="175291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8" name="Rectangle 17">
            <a:extLst>
              <a:ext uri="{FF2B5EF4-FFF2-40B4-BE49-F238E27FC236}">
                <a16:creationId xmlns:a16="http://schemas.microsoft.com/office/drawing/2014/main" id="{B5F3787D-69A0-2443-B683-1EF304549E42}"/>
              </a:ext>
            </a:extLst>
          </p:cNvPr>
          <p:cNvSpPr/>
          <p:nvPr/>
        </p:nvSpPr>
        <p:spPr>
          <a:xfrm>
            <a:off x="5919418" y="1705033"/>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363091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51366" y="3070963"/>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Quoting</a:t>
            </a:r>
          </a:p>
        </p:txBody>
      </p:sp>
      <p:sp>
        <p:nvSpPr>
          <p:cNvPr id="15" name="TextBox 14">
            <a:extLst>
              <a:ext uri="{FF2B5EF4-FFF2-40B4-BE49-F238E27FC236}">
                <a16:creationId xmlns:a16="http://schemas.microsoft.com/office/drawing/2014/main" id="{708F89AF-0451-A74A-81BE-1D623B3C7631}"/>
              </a:ext>
            </a:extLst>
          </p:cNvPr>
          <p:cNvSpPr txBox="1"/>
          <p:nvPr/>
        </p:nvSpPr>
        <p:spPr>
          <a:xfrm>
            <a:off x="1473198" y="3629868"/>
            <a:ext cx="9245599" cy="984885"/>
          </a:xfrm>
          <a:prstGeom prst="rect">
            <a:avLst/>
          </a:prstGeom>
          <a:noFill/>
        </p:spPr>
        <p:txBody>
          <a:bodyPr wrap="square" rtlCol="0">
            <a:spAutoFit/>
          </a:bodyPr>
          <a:lstStyle/>
          <a:p>
            <a:pPr lvl="1" algn="ctr"/>
            <a:r>
              <a:rPr lang="en-US" sz="2400" dirty="0">
                <a:latin typeface="Times New Roman" panose="02020603050405020304" pitchFamily="18" charset="0"/>
                <a:cs typeface="Times New Roman" panose="02020603050405020304" pitchFamily="18" charset="0"/>
              </a:rPr>
              <a:t>In short, quoting is discouraged: “</a:t>
            </a:r>
            <a:r>
              <a:rPr lang="en-US" sz="2400" dirty="0">
                <a:solidFill>
                  <a:srgbClr val="5F76AC"/>
                </a:solidFill>
                <a:latin typeface="Times New Roman" panose="02020603050405020304" pitchFamily="18" charset="0"/>
                <a:cs typeface="Times New Roman" panose="02020603050405020304" pitchFamily="18" charset="0"/>
              </a:rPr>
              <a:t>It is best to paraphrase sources </a:t>
            </a:r>
            <a:r>
              <a:rPr lang="en-US" sz="2400" dirty="0">
                <a:latin typeface="Times New Roman" panose="02020603050405020304" pitchFamily="18" charset="0"/>
                <a:cs typeface="Times New Roman" panose="02020603050405020304" pitchFamily="18" charset="0"/>
              </a:rPr>
              <a:t>. . . rather than directly quoting them” (8.25).</a:t>
            </a:r>
          </a:p>
          <a:p>
            <a:pPr marL="800100" lvl="1"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8D7E24-DD73-484A-AA1F-8E8362CFDC5C}"/>
              </a:ext>
            </a:extLst>
          </p:cNvPr>
          <p:cNvSpPr txBox="1"/>
          <p:nvPr/>
        </p:nvSpPr>
        <p:spPr>
          <a:xfrm>
            <a:off x="73152" y="6402508"/>
            <a:ext cx="438912" cy="369332"/>
          </a:xfrm>
          <a:prstGeom prst="rect">
            <a:avLst/>
          </a:prstGeom>
          <a:noFill/>
        </p:spPr>
        <p:txBody>
          <a:bodyPr wrap="square" rtlCol="0">
            <a:spAutoFit/>
          </a:bodyPr>
          <a:lstStyle/>
          <a:p>
            <a:r>
              <a:rPr lang="en-US" dirty="0"/>
              <a:t>19</a:t>
            </a:r>
          </a:p>
        </p:txBody>
      </p:sp>
      <p:sp>
        <p:nvSpPr>
          <p:cNvPr id="14" name="TextBox 13">
            <a:extLst>
              <a:ext uri="{FF2B5EF4-FFF2-40B4-BE49-F238E27FC236}">
                <a16:creationId xmlns:a16="http://schemas.microsoft.com/office/drawing/2014/main" id="{5DE32F3A-CF92-7442-81D5-F824BB1EB25D}"/>
              </a:ext>
            </a:extLst>
          </p:cNvPr>
          <p:cNvSpPr txBox="1"/>
          <p:nvPr/>
        </p:nvSpPr>
        <p:spPr>
          <a:xfrm>
            <a:off x="3406872" y="5152967"/>
            <a:ext cx="5961888" cy="861774"/>
          </a:xfrm>
          <a:prstGeom prst="rect">
            <a:avLst/>
          </a:prstGeom>
          <a:noFill/>
        </p:spPr>
        <p:txBody>
          <a:bodyPr wrap="square" rtlCol="0">
            <a:spAutoFit/>
          </a:bodyPr>
          <a:lstStyle/>
          <a:p>
            <a:pPr lvl="1" algn="ctr"/>
            <a:r>
              <a:rPr lang="en-US" sz="2000" i="1" dirty="0">
                <a:latin typeface="Times New Roman" panose="02020603050405020304" pitchFamily="18" charset="0"/>
                <a:cs typeface="Times New Roman" panose="02020603050405020304" pitchFamily="18" charset="0"/>
              </a:rPr>
              <a:t>Note: formatting quotations is covered extensively in the Formatting in APA PowerPoint.</a:t>
            </a:r>
          </a:p>
          <a:p>
            <a:pPr marL="800100" lvl="1" indent="-342900" algn="ctr">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p:txBody>
      </p:sp>
      <p:sp>
        <p:nvSpPr>
          <p:cNvPr id="16" name="Subtitle 2">
            <a:extLst>
              <a:ext uri="{FF2B5EF4-FFF2-40B4-BE49-F238E27FC236}">
                <a16:creationId xmlns:a16="http://schemas.microsoft.com/office/drawing/2014/main" id="{BA0C86FC-CCEA-E748-89AA-62274178DFF9}"/>
              </a:ext>
            </a:extLst>
          </p:cNvPr>
          <p:cNvSpPr txBox="1">
            <a:spLocks/>
          </p:cNvSpPr>
          <p:nvPr/>
        </p:nvSpPr>
        <p:spPr>
          <a:xfrm>
            <a:off x="6279961" y="1911311"/>
            <a:ext cx="4105934"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9036134-78EB-1A40-92A5-C10F046DBD50}"/>
              </a:ext>
            </a:extLst>
          </p:cNvPr>
          <p:cNvSpPr/>
          <p:nvPr/>
        </p:nvSpPr>
        <p:spPr>
          <a:xfrm>
            <a:off x="2113869" y="175291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9" name="Rectangle 18">
            <a:extLst>
              <a:ext uri="{FF2B5EF4-FFF2-40B4-BE49-F238E27FC236}">
                <a16:creationId xmlns:a16="http://schemas.microsoft.com/office/drawing/2014/main" id="{D767ED82-91E4-5540-A712-214960166D16}"/>
              </a:ext>
            </a:extLst>
          </p:cNvPr>
          <p:cNvSpPr/>
          <p:nvPr/>
        </p:nvSpPr>
        <p:spPr>
          <a:xfrm>
            <a:off x="5919418" y="1705033"/>
            <a:ext cx="468398" cy="830997"/>
          </a:xfrm>
          <a:prstGeom prst="rect">
            <a:avLst/>
          </a:prstGeom>
        </p:spPr>
        <p:txBody>
          <a:bodyPr wrap="none">
            <a:spAutoFit/>
          </a:bodyPr>
          <a:lstStyle/>
          <a:p>
            <a:pPr algn="ctr"/>
            <a:r>
              <a:rPr lang="en-US" sz="4800" dirty="0"/>
              <a:t>|</a:t>
            </a:r>
          </a:p>
        </p:txBody>
      </p:sp>
      <p:sp>
        <p:nvSpPr>
          <p:cNvPr id="20" name="Rectangle 19">
            <a:extLst>
              <a:ext uri="{FF2B5EF4-FFF2-40B4-BE49-F238E27FC236}">
                <a16:creationId xmlns:a16="http://schemas.microsoft.com/office/drawing/2014/main" id="{8FAE636C-39F6-5A4A-9144-836E6BFDD451}"/>
              </a:ext>
            </a:extLst>
          </p:cNvPr>
          <p:cNvSpPr/>
          <p:nvPr/>
        </p:nvSpPr>
        <p:spPr>
          <a:xfrm rot="20605312">
            <a:off x="2067165" y="5033553"/>
            <a:ext cx="1899302"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02B52AE6-3D9C-3C49-94C4-943F32C306A8}"/>
              </a:ext>
            </a:extLst>
          </p:cNvPr>
          <p:cNvPicPr>
            <a:picLocks noChangeAspect="1"/>
          </p:cNvPicPr>
          <p:nvPr/>
        </p:nvPicPr>
        <p:blipFill>
          <a:blip r:embed="rId5"/>
          <a:stretch>
            <a:fillRect/>
          </a:stretch>
        </p:blipFill>
        <p:spPr>
          <a:xfrm rot="20605312">
            <a:off x="2951166" y="5507234"/>
            <a:ext cx="517827" cy="523221"/>
          </a:xfrm>
          <a:prstGeom prst="rect">
            <a:avLst/>
          </a:prstGeom>
        </p:spPr>
      </p:pic>
    </p:spTree>
    <p:extLst>
      <p:ext uri="{BB962C8B-B14F-4D97-AF65-F5344CB8AC3E}">
        <p14:creationId xmlns:p14="http://schemas.microsoft.com/office/powerpoint/2010/main" val="116002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TextBox 5">
            <a:extLst>
              <a:ext uri="{FF2B5EF4-FFF2-40B4-BE49-F238E27FC236}">
                <a16:creationId xmlns:a16="http://schemas.microsoft.com/office/drawing/2014/main" id="{09166456-03C0-D245-BD3B-6CE55AE70747}"/>
              </a:ext>
            </a:extLst>
          </p:cNvPr>
          <p:cNvSpPr txBox="1"/>
          <p:nvPr/>
        </p:nvSpPr>
        <p:spPr>
          <a:xfrm>
            <a:off x="4340352" y="2753254"/>
            <a:ext cx="7851648" cy="3354765"/>
          </a:xfrm>
          <a:prstGeom prst="rect">
            <a:avLst/>
          </a:prstGeom>
          <a:noFill/>
        </p:spPr>
        <p:txBody>
          <a:bodyPr wrap="square" rtlCol="0">
            <a:spAutoFit/>
          </a:bodyPr>
          <a:lstStyle/>
          <a:p>
            <a:endParaRPr lang="en-US" sz="2400" dirty="0">
              <a:solidFill>
                <a:srgbClr val="FF4504"/>
              </a:solidFill>
              <a:latin typeface="Copperplate" panose="02000504000000020004" pitchFamily="2" charset="77"/>
            </a:endParaRPr>
          </a:p>
          <a:p>
            <a:r>
              <a:rPr lang="en-US" sz="2800" dirty="0">
                <a:solidFill>
                  <a:srgbClr val="FF4504"/>
                </a:solidFill>
                <a:latin typeface="Copperplate" panose="02000504000000020004" pitchFamily="2" charset="77"/>
              </a:rPr>
              <a:t>Chapter four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Writing Style and Grammar</a:t>
            </a:r>
          </a:p>
          <a:p>
            <a:endParaRPr lang="en-US" sz="2200" i="1" dirty="0">
              <a:solidFill>
                <a:srgbClr val="5F76AC"/>
              </a:solidFill>
              <a:latin typeface="Times New Roman" panose="02020603050405020304" pitchFamily="18" charset="0"/>
              <a:cs typeface="Times New Roman" panose="02020603050405020304" pitchFamily="18" charset="0"/>
            </a:endParaRPr>
          </a:p>
          <a:p>
            <a:r>
              <a:rPr lang="en-US" sz="2800" dirty="0">
                <a:solidFill>
                  <a:srgbClr val="FF4504"/>
                </a:solidFill>
                <a:latin typeface="Copperplate" panose="02000504000000020004" pitchFamily="2" charset="77"/>
              </a:rPr>
              <a:t>Chapter five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Bias-Free Language Guidelines</a:t>
            </a:r>
          </a:p>
          <a:p>
            <a:endParaRPr lang="en-US" sz="2200" i="1" dirty="0">
              <a:solidFill>
                <a:srgbClr val="5F76AC"/>
              </a:solidFill>
              <a:latin typeface="Times New Roman" panose="02020603050405020304" pitchFamily="18" charset="0"/>
              <a:cs typeface="Times New Roman" panose="02020603050405020304" pitchFamily="18" charset="0"/>
            </a:endParaRPr>
          </a:p>
          <a:p>
            <a:r>
              <a:rPr lang="en-US" sz="2800" dirty="0">
                <a:solidFill>
                  <a:srgbClr val="FF4504"/>
                </a:solidFill>
                <a:latin typeface="Copperplate" panose="02000504000000020004" pitchFamily="2" charset="77"/>
              </a:rPr>
              <a:t>Chapter six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Mechanics of Style</a:t>
            </a:r>
          </a:p>
          <a:p>
            <a:endParaRPr lang="en-US" sz="2200" dirty="0">
              <a:solidFill>
                <a:srgbClr val="5F76AC"/>
              </a:solidFill>
              <a:latin typeface="Times New Roman" panose="02020603050405020304" pitchFamily="18" charset="0"/>
              <a:cs typeface="Times New Roman" panose="02020603050405020304" pitchFamily="18" charset="0"/>
            </a:endParaRPr>
          </a:p>
          <a:p>
            <a:r>
              <a:rPr lang="en-US" sz="2800" dirty="0">
                <a:solidFill>
                  <a:srgbClr val="FF4504"/>
                </a:solidFill>
                <a:latin typeface="Copperplate" panose="02000504000000020004" pitchFamily="2" charset="77"/>
              </a:rPr>
              <a:t>Chapter eight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Plagiarism, Quoting, Ethical Writing</a:t>
            </a:r>
          </a:p>
          <a:p>
            <a:endParaRPr lang="en-US" sz="1000" i="1" dirty="0">
              <a:solidFill>
                <a:srgbClr val="5F76A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F76B9D9-F128-CA42-813F-8DB8328ECA2F}"/>
              </a:ext>
            </a:extLst>
          </p:cNvPr>
          <p:cNvSpPr/>
          <p:nvPr/>
        </p:nvSpPr>
        <p:spPr>
          <a:xfrm>
            <a:off x="365760" y="2960277"/>
            <a:ext cx="3436219" cy="3293209"/>
          </a:xfrm>
          <a:prstGeom prst="rect">
            <a:avLst/>
          </a:prstGeom>
        </p:spPr>
        <p:txBody>
          <a:bodyPr wrap="square">
            <a:spAutoFit/>
          </a:bodyPr>
          <a:lstStyle/>
          <a:p>
            <a:pPr algn="r"/>
            <a:r>
              <a:rPr lang="en-US" sz="2600" i="1" dirty="0">
                <a:latin typeface="Times New Roman" panose="02020603050405020304" pitchFamily="18" charset="0"/>
                <a:cs typeface="Times New Roman" panose="02020603050405020304" pitchFamily="18" charset="0"/>
              </a:rPr>
              <a:t>This presentation focuses on writing properly in APA style and will not cover formatting, which is covered in the </a:t>
            </a:r>
            <a:r>
              <a:rPr lang="en-US" sz="2600" b="1" dirty="0">
                <a:latin typeface="Copperplate" panose="02000504000000020004" pitchFamily="2" charset="77"/>
                <a:cs typeface="Times New Roman" panose="02020603050405020304" pitchFamily="18" charset="0"/>
              </a:rPr>
              <a:t>Formatting in APA </a:t>
            </a:r>
            <a:r>
              <a:rPr lang="en-US" sz="2600" i="1" dirty="0">
                <a:latin typeface="Times New Roman" panose="02020603050405020304" pitchFamily="18" charset="0"/>
                <a:cs typeface="Times New Roman" panose="02020603050405020304" pitchFamily="18" charset="0"/>
              </a:rPr>
              <a:t>PowerPoint.</a:t>
            </a:r>
          </a:p>
        </p:txBody>
      </p:sp>
      <p:sp>
        <p:nvSpPr>
          <p:cNvPr id="2" name="TextBox 1">
            <a:extLst>
              <a:ext uri="{FF2B5EF4-FFF2-40B4-BE49-F238E27FC236}">
                <a16:creationId xmlns:a16="http://schemas.microsoft.com/office/drawing/2014/main" id="{808B2D12-22BB-1B49-835F-81734883CA67}"/>
              </a:ext>
            </a:extLst>
          </p:cNvPr>
          <p:cNvSpPr txBox="1"/>
          <p:nvPr/>
        </p:nvSpPr>
        <p:spPr>
          <a:xfrm>
            <a:off x="73152" y="6402508"/>
            <a:ext cx="292608"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A3EB6F73-3E9E-1D46-AE42-C6531C40F53B}"/>
              </a:ext>
            </a:extLst>
          </p:cNvPr>
          <p:cNvSpPr txBox="1"/>
          <p:nvPr/>
        </p:nvSpPr>
        <p:spPr>
          <a:xfrm>
            <a:off x="3069117" y="2045368"/>
            <a:ext cx="6053765" cy="707886"/>
          </a:xfrm>
          <a:prstGeom prst="rect">
            <a:avLst/>
          </a:prstGeom>
          <a:noFill/>
        </p:spPr>
        <p:txBody>
          <a:bodyPr wrap="square" rtlCol="0">
            <a:spAutoFit/>
          </a:bodyPr>
          <a:lstStyle/>
          <a:p>
            <a:r>
              <a:rPr lang="en-US" sz="4000" b="1" dirty="0">
                <a:latin typeface="Copperplate" panose="02000504000000020004" pitchFamily="2" charset="77"/>
              </a:rPr>
              <a:t>Writing in APA Style</a:t>
            </a:r>
          </a:p>
        </p:txBody>
      </p:sp>
    </p:spTree>
    <p:extLst>
      <p:ext uri="{BB962C8B-B14F-4D97-AF65-F5344CB8AC3E}">
        <p14:creationId xmlns:p14="http://schemas.microsoft.com/office/powerpoint/2010/main" val="253066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454743" y="3426245"/>
            <a:ext cx="11338560" cy="2954655"/>
          </a:xfrm>
          <a:prstGeom prst="rect">
            <a:avLst/>
          </a:prstGeom>
          <a:noFill/>
        </p:spPr>
        <p:txBody>
          <a:bodyPr wrap="square" rtlCol="0">
            <a:spAutoFit/>
          </a:bodyPr>
          <a:lstStyle/>
          <a:p>
            <a:pPr marL="519113"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latin typeface="Times New Roman" panose="02020603050405020304" pitchFamily="18" charset="0"/>
                <a:cs typeface="Times New Roman" panose="02020603050405020304" pitchFamily="18" charset="0"/>
              </a:rPr>
              <a:t>paraphrase</a:t>
            </a:r>
            <a:r>
              <a:rPr lang="en-US" sz="2400" dirty="0">
                <a:latin typeface="Times New Roman" panose="02020603050405020304" pitchFamily="18" charset="0"/>
                <a:cs typeface="Times New Roman" panose="02020603050405020304" pitchFamily="18" charset="0"/>
              </a:rPr>
              <a:t> restates an idea in your own words. Cite the work you paraphrase in the text in the narrative or in parentheses: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Narrative: </a:t>
            </a:r>
            <a:r>
              <a:rPr lang="en-US" sz="2000" dirty="0">
                <a:solidFill>
                  <a:srgbClr val="5F76AC"/>
                </a:solidFill>
                <a:latin typeface="Times New Roman" panose="02020603050405020304" pitchFamily="18" charset="0"/>
                <a:cs typeface="Times New Roman" panose="02020603050405020304" pitchFamily="18" charset="0"/>
              </a:rPr>
              <a:t>It is possible that we are bound to an unchanging code where no progress in our perception of values can be made (Lewis, 1946).</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Parentheses: </a:t>
            </a:r>
            <a:r>
              <a:rPr lang="en-US" sz="2000" dirty="0">
                <a:solidFill>
                  <a:srgbClr val="5F76AC"/>
                </a:solidFill>
                <a:latin typeface="Times New Roman" panose="02020603050405020304" pitchFamily="18" charset="0"/>
                <a:cs typeface="Times New Roman" panose="02020603050405020304" pitchFamily="18" charset="0"/>
              </a:rPr>
              <a:t>Lewis (1946) questions whether we are bound to an unchanging code and whether we can make progress in our perception of values.</a:t>
            </a:r>
          </a:p>
          <a:p>
            <a:pPr marL="1257300" lvl="2"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519113"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 long paraphrase it is not necessary to repeat the parenthetical citation as long as it is clear that the same work continues to be paraphrased.</a:t>
            </a:r>
          </a:p>
        </p:txBody>
      </p:sp>
      <p:sp>
        <p:nvSpPr>
          <p:cNvPr id="10" name="Rectangle 9">
            <a:extLst>
              <a:ext uri="{FF2B5EF4-FFF2-40B4-BE49-F238E27FC236}">
                <a16:creationId xmlns:a16="http://schemas.microsoft.com/office/drawing/2014/main" id="{58B09147-FBCD-4C4F-90E4-0510B1083583}"/>
              </a:ext>
            </a:extLst>
          </p:cNvPr>
          <p:cNvSpPr/>
          <p:nvPr/>
        </p:nvSpPr>
        <p:spPr>
          <a:xfrm>
            <a:off x="4251369" y="2903025"/>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Paraphrasing</a:t>
            </a:r>
          </a:p>
        </p:txBody>
      </p:sp>
      <p:sp>
        <p:nvSpPr>
          <p:cNvPr id="14" name="TextBox 13">
            <a:extLst>
              <a:ext uri="{FF2B5EF4-FFF2-40B4-BE49-F238E27FC236}">
                <a16:creationId xmlns:a16="http://schemas.microsoft.com/office/drawing/2014/main" id="{1AD311A1-B508-BE43-9AE8-2EC34E62CA9C}"/>
              </a:ext>
            </a:extLst>
          </p:cNvPr>
          <p:cNvSpPr txBox="1"/>
          <p:nvPr/>
        </p:nvSpPr>
        <p:spPr>
          <a:xfrm>
            <a:off x="73152" y="6402508"/>
            <a:ext cx="438912" cy="369332"/>
          </a:xfrm>
          <a:prstGeom prst="rect">
            <a:avLst/>
          </a:prstGeom>
          <a:noFill/>
        </p:spPr>
        <p:txBody>
          <a:bodyPr wrap="square" rtlCol="0">
            <a:spAutoFit/>
          </a:bodyPr>
          <a:lstStyle/>
          <a:p>
            <a:r>
              <a:rPr lang="en-US" dirty="0"/>
              <a:t>20</a:t>
            </a:r>
          </a:p>
        </p:txBody>
      </p:sp>
      <p:sp>
        <p:nvSpPr>
          <p:cNvPr id="15" name="Subtitle 2">
            <a:extLst>
              <a:ext uri="{FF2B5EF4-FFF2-40B4-BE49-F238E27FC236}">
                <a16:creationId xmlns:a16="http://schemas.microsoft.com/office/drawing/2014/main" id="{C0922E02-5DCE-A943-85FC-75D3C79C4832}"/>
              </a:ext>
            </a:extLst>
          </p:cNvPr>
          <p:cNvSpPr>
            <a:spLocks noGrp="1"/>
          </p:cNvSpPr>
          <p:nvPr>
            <p:ph type="subTitle" idx="1"/>
          </p:nvPr>
        </p:nvSpPr>
        <p:spPr>
          <a:xfrm>
            <a:off x="6279961" y="1911311"/>
            <a:ext cx="4105934"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Works Credited in the Text</a:t>
            </a:r>
          </a:p>
        </p:txBody>
      </p:sp>
      <p:sp>
        <p:nvSpPr>
          <p:cNvPr id="16" name="Rectangle 15">
            <a:extLst>
              <a:ext uri="{FF2B5EF4-FFF2-40B4-BE49-F238E27FC236}">
                <a16:creationId xmlns:a16="http://schemas.microsoft.com/office/drawing/2014/main" id="{05AC5A99-EAF3-2748-8882-92FB9DAF0AA9}"/>
              </a:ext>
            </a:extLst>
          </p:cNvPr>
          <p:cNvSpPr/>
          <p:nvPr/>
        </p:nvSpPr>
        <p:spPr>
          <a:xfrm>
            <a:off x="2113869" y="175291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7" name="Rectangle 16">
            <a:extLst>
              <a:ext uri="{FF2B5EF4-FFF2-40B4-BE49-F238E27FC236}">
                <a16:creationId xmlns:a16="http://schemas.microsoft.com/office/drawing/2014/main" id="{62445640-68DA-3E4B-AE88-DA12F0C74B0A}"/>
              </a:ext>
            </a:extLst>
          </p:cNvPr>
          <p:cNvSpPr/>
          <p:nvPr/>
        </p:nvSpPr>
        <p:spPr>
          <a:xfrm>
            <a:off x="5919418" y="1705033"/>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2063477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8" name="TextBox 17">
            <a:extLst>
              <a:ext uri="{FF2B5EF4-FFF2-40B4-BE49-F238E27FC236}">
                <a16:creationId xmlns:a16="http://schemas.microsoft.com/office/drawing/2014/main" id="{86855508-1A62-B94E-B05E-5C985A5E660F}"/>
              </a:ext>
            </a:extLst>
          </p:cNvPr>
          <p:cNvSpPr txBox="1"/>
          <p:nvPr/>
        </p:nvSpPr>
        <p:spPr>
          <a:xfrm flipH="1">
            <a:off x="353567" y="1737182"/>
            <a:ext cx="11484864" cy="2062103"/>
          </a:xfrm>
          <a:prstGeom prst="rect">
            <a:avLst/>
          </a:prstGeom>
          <a:noFill/>
        </p:spPr>
        <p:txBody>
          <a:bodyPr wrap="square" rtlCol="0" anchor="ctr" anchorCtr="0">
            <a:spAutoFit/>
          </a:bodyPr>
          <a:lstStyle/>
          <a:p>
            <a:pPr algn="ctr"/>
            <a:r>
              <a:rPr lang="en-US" sz="3600" dirty="0">
                <a:latin typeface="Copperplate" panose="02000504000000020004" pitchFamily="2" charset="77"/>
                <a:cs typeface="Times New Roman" panose="02020603050405020304" pitchFamily="18" charset="0"/>
              </a:rPr>
              <a:t>Questions?</a:t>
            </a:r>
          </a:p>
          <a:p>
            <a:pPr algn="ctr"/>
            <a:endParaRPr lang="en-US" sz="1200" i="1"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Visit the Writing Center Webpages (</a:t>
            </a:r>
            <a:r>
              <a:rPr lang="en-US" sz="2000" dirty="0">
                <a:latin typeface="Times New Roman" panose="02020603050405020304" pitchFamily="18" charset="0"/>
                <a:cs typeface="Times New Roman" panose="02020603050405020304" pitchFamily="18" charset="0"/>
                <a:hlinkClick r:id="rId5"/>
              </a:rPr>
              <a:t>Editing</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6"/>
              </a:rPr>
              <a:t>Tutoring</a:t>
            </a:r>
            <a:r>
              <a:rPr lang="en-US" sz="2000" dirty="0">
                <a:latin typeface="Times New Roman" panose="02020603050405020304" pitchFamily="18" charset="0"/>
                <a:cs typeface="Times New Roman" panose="02020603050405020304" pitchFamily="18" charset="0"/>
              </a:rPr>
              <a:t>, &amp; </a:t>
            </a:r>
            <a:r>
              <a:rPr lang="en-US" sz="2000" dirty="0">
                <a:latin typeface="Times New Roman" panose="02020603050405020304" pitchFamily="18" charset="0"/>
                <a:cs typeface="Times New Roman" panose="02020603050405020304" pitchFamily="18" charset="0"/>
                <a:hlinkClick r:id="rId7"/>
              </a:rPr>
              <a:t>Resources</a:t>
            </a:r>
            <a:r>
              <a:rPr lang="en-US" sz="2000" dirty="0">
                <a:latin typeface="Times New Roman" panose="02020603050405020304" pitchFamily="18" charset="0"/>
                <a:cs typeface="Times New Roman" panose="02020603050405020304" pitchFamily="18" charset="0"/>
              </a:rPr>
              <a:t>):</a:t>
            </a:r>
          </a:p>
          <a:p>
            <a:pPr algn="ctr"/>
            <a:r>
              <a:rPr lang="en-US" sz="2000" dirty="0">
                <a:latin typeface="Times New Roman" panose="02020603050405020304" pitchFamily="18" charset="0"/>
                <a:cs typeface="Times New Roman" panose="02020603050405020304" pitchFamily="18" charset="0"/>
              </a:rPr>
              <a:t>Top Menu: </a:t>
            </a:r>
            <a:r>
              <a:rPr lang="en-US" sz="2000" dirty="0">
                <a:latin typeface="Times New Roman" panose="02020603050405020304" pitchFamily="18" charset="0"/>
                <a:cs typeface="Times New Roman" panose="02020603050405020304" pitchFamily="18" charset="0"/>
                <a:hlinkClick r:id="rId8"/>
              </a:rPr>
              <a:t>tinyurl.com/</a:t>
            </a:r>
            <a:r>
              <a:rPr lang="en-US" sz="2000" dirty="0" err="1">
                <a:latin typeface="Times New Roman" panose="02020603050405020304" pitchFamily="18" charset="0"/>
                <a:cs typeface="Times New Roman" panose="02020603050405020304" pitchFamily="18" charset="0"/>
                <a:hlinkClick r:id="rId8"/>
              </a:rPr>
              <a:t>DenSemWCMenu</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Email the Writing Center: </a:t>
            </a:r>
            <a:r>
              <a:rPr lang="en-US" sz="2000" dirty="0" err="1">
                <a:latin typeface="Times New Roman" panose="02020603050405020304" pitchFamily="18" charset="0"/>
                <a:cs typeface="Times New Roman" panose="02020603050405020304" pitchFamily="18" charset="0"/>
              </a:rPr>
              <a:t>writingcenter@denverseminary.edu</a:t>
            </a:r>
            <a:endParaRPr lang="en-US" sz="20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9"/>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8329734" y="5411797"/>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69474" y="3871098"/>
            <a:ext cx="9453050" cy="1077218"/>
          </a:xfrm>
          <a:prstGeom prst="rect">
            <a:avLst/>
          </a:prstGeom>
          <a:noFill/>
        </p:spPr>
        <p:txBody>
          <a:bodyPr wrap="square" rtlCol="0" anchor="ctr" anchorCtr="0">
            <a:spAutoFit/>
          </a:bodyPr>
          <a:lstStyle/>
          <a:p>
            <a:pPr algn="ctr"/>
            <a:r>
              <a:rPr lang="en-US" sz="2400" dirty="0">
                <a:latin typeface="Copperplate" panose="02000504000000020004" pitchFamily="2" charset="77"/>
              </a:rPr>
              <a:t>Jana Matthews, Writing Center Coordinator</a:t>
            </a:r>
          </a:p>
          <a:p>
            <a:pPr algn="ctr"/>
            <a:r>
              <a:rPr lang="en-US" sz="2000" dirty="0">
                <a:latin typeface="Copperplate" panose="02000504000000020004" pitchFamily="2" charset="77"/>
              </a:rPr>
              <a:t>Created: July 2022</a:t>
            </a:r>
          </a:p>
          <a:p>
            <a:pPr algn="ctr"/>
            <a:r>
              <a:rPr lang="en-US" sz="2000" dirty="0">
                <a:latin typeface="Copperplate" panose="02000504000000020004" pitchFamily="2" charset="77"/>
              </a:rPr>
              <a:t>Updated: October 2024</a:t>
            </a:r>
          </a:p>
        </p:txBody>
      </p:sp>
    </p:spTree>
    <p:extLst>
      <p:ext uri="{BB962C8B-B14F-4D97-AF65-F5344CB8AC3E}">
        <p14:creationId xmlns:p14="http://schemas.microsoft.com/office/powerpoint/2010/main" val="144597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5747083" y="2539410"/>
            <a:ext cx="4646161" cy="591269"/>
          </a:xfrm>
        </p:spPr>
        <p:txBody>
          <a:bodyPr>
            <a:normAutofit fontScale="85000" lnSpcReduction="20000"/>
          </a:bodyPr>
          <a:lstStyle/>
          <a:p>
            <a:pPr algn="l"/>
            <a:r>
              <a:rPr lang="en-US" sz="2000" i="1" dirty="0">
                <a:latin typeface="Times New Roman" panose="02020603050405020304" pitchFamily="18" charset="0"/>
                <a:cs typeface="Times New Roman" panose="02020603050405020304" pitchFamily="18" charset="0"/>
              </a:rPr>
              <a:t>Courtesy of Dr. Fred Gingrich,</a:t>
            </a:r>
          </a:p>
          <a:p>
            <a:pPr algn="l"/>
            <a:r>
              <a:rPr lang="en-US" sz="2000" i="1" dirty="0">
                <a:latin typeface="Times New Roman" panose="02020603050405020304" pitchFamily="18" charset="0"/>
                <a:cs typeface="Times New Roman" panose="02020603050405020304" pitchFamily="18" charset="0"/>
              </a:rPr>
              <a:t>former division chair</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286963" y="1798847"/>
            <a:ext cx="7144833" cy="707886"/>
          </a:xfrm>
          <a:prstGeom prst="rect">
            <a:avLst/>
          </a:prstGeom>
        </p:spPr>
        <p:txBody>
          <a:bodyPr wrap="square" anchor="ctr" anchorCtr="0">
            <a:spAutoFit/>
          </a:bodyPr>
          <a:lstStyle/>
          <a:p>
            <a:pPr algn="ctr"/>
            <a:r>
              <a:rPr lang="en-US" sz="4000" dirty="0">
                <a:latin typeface="Copperplate" panose="02000504000000020004" pitchFamily="2" charset="77"/>
              </a:rPr>
              <a:t>Learning the APA Manual</a:t>
            </a:r>
            <a:endParaRPr lang="en-US" sz="4000" dirty="0"/>
          </a:p>
        </p:txBody>
      </p:sp>
      <p:sp>
        <p:nvSpPr>
          <p:cNvPr id="19" name="TextBox 18">
            <a:extLst>
              <a:ext uri="{FF2B5EF4-FFF2-40B4-BE49-F238E27FC236}">
                <a16:creationId xmlns:a16="http://schemas.microsoft.com/office/drawing/2014/main" id="{913B1A54-42CF-364B-A81A-F69725544DCB}"/>
              </a:ext>
            </a:extLst>
          </p:cNvPr>
          <p:cNvSpPr txBox="1"/>
          <p:nvPr/>
        </p:nvSpPr>
        <p:spPr>
          <a:xfrm>
            <a:off x="856246" y="3170854"/>
            <a:ext cx="10479505" cy="3416320"/>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is no need to memorize all the rules. There are many rules and many exceptions to those rules, so refer to the APA manual and the APA resources on the Writing Center website.</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Take it in slowly. Learn over time. </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 don’t know how to format or cite something, look it up. Consult the APA manual and Writing Center’s resources often.</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the Writing Center (Coordinator Jana Matthews is a counseling grad).</a:t>
            </a:r>
          </a:p>
        </p:txBody>
      </p:sp>
      <p:sp>
        <p:nvSpPr>
          <p:cNvPr id="6" name="TextBox 5">
            <a:extLst>
              <a:ext uri="{FF2B5EF4-FFF2-40B4-BE49-F238E27FC236}">
                <a16:creationId xmlns:a16="http://schemas.microsoft.com/office/drawing/2014/main" id="{6B7FF854-D4FA-6349-AE31-FE9274BB7246}"/>
              </a:ext>
            </a:extLst>
          </p:cNvPr>
          <p:cNvSpPr txBox="1"/>
          <p:nvPr/>
        </p:nvSpPr>
        <p:spPr>
          <a:xfrm>
            <a:off x="5463304" y="2360105"/>
            <a:ext cx="283779" cy="830997"/>
          </a:xfrm>
          <a:prstGeom prst="rect">
            <a:avLst/>
          </a:prstGeom>
          <a:noFill/>
        </p:spPr>
        <p:txBody>
          <a:bodyPr wrap="square" rtlCol="0">
            <a:spAutoFit/>
          </a:bodyPr>
          <a:lstStyle/>
          <a:p>
            <a:pPr algn="ctr"/>
            <a:r>
              <a:rPr lang="en-US" sz="4800" dirty="0"/>
              <a:t>|</a:t>
            </a:r>
          </a:p>
        </p:txBody>
      </p:sp>
      <p:sp>
        <p:nvSpPr>
          <p:cNvPr id="10" name="TextBox 9">
            <a:extLst>
              <a:ext uri="{FF2B5EF4-FFF2-40B4-BE49-F238E27FC236}">
                <a16:creationId xmlns:a16="http://schemas.microsoft.com/office/drawing/2014/main" id="{ED3D5440-DB80-5046-B937-73F4C2FAFE60}"/>
              </a:ext>
            </a:extLst>
          </p:cNvPr>
          <p:cNvSpPr txBox="1"/>
          <p:nvPr/>
        </p:nvSpPr>
        <p:spPr>
          <a:xfrm>
            <a:off x="73152" y="6402508"/>
            <a:ext cx="292608"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30672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9" name="TextBox 18">
            <a:extLst>
              <a:ext uri="{FF2B5EF4-FFF2-40B4-BE49-F238E27FC236}">
                <a16:creationId xmlns:a16="http://schemas.microsoft.com/office/drawing/2014/main" id="{913B1A54-42CF-364B-A81A-F69725544DCB}"/>
              </a:ext>
            </a:extLst>
          </p:cNvPr>
          <p:cNvSpPr txBox="1"/>
          <p:nvPr/>
        </p:nvSpPr>
        <p:spPr>
          <a:xfrm>
            <a:off x="763904" y="3429000"/>
            <a:ext cx="10664190" cy="2800767"/>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you are collecting your materials and taking notes on sources, write the entry for that source in correct APA form.</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Always take notes with page numbers (even for material that you do not plan to quote).</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Watch the dates on your sources. Unless it is a classic reference, try to find and use sources less than ten years old.</a:t>
            </a:r>
          </a:p>
        </p:txBody>
      </p:sp>
      <p:sp>
        <p:nvSpPr>
          <p:cNvPr id="10" name="TextBox 9">
            <a:extLst>
              <a:ext uri="{FF2B5EF4-FFF2-40B4-BE49-F238E27FC236}">
                <a16:creationId xmlns:a16="http://schemas.microsoft.com/office/drawing/2014/main" id="{170E6771-E9E0-2A4D-B3BE-14A13EDE2B2F}"/>
              </a:ext>
            </a:extLst>
          </p:cNvPr>
          <p:cNvSpPr txBox="1"/>
          <p:nvPr/>
        </p:nvSpPr>
        <p:spPr>
          <a:xfrm>
            <a:off x="73152" y="6402508"/>
            <a:ext cx="292608" cy="369332"/>
          </a:xfrm>
          <a:prstGeom prst="rect">
            <a:avLst/>
          </a:prstGeom>
          <a:noFill/>
        </p:spPr>
        <p:txBody>
          <a:bodyPr wrap="square" rtlCol="0">
            <a:spAutoFit/>
          </a:bodyPr>
          <a:lstStyle/>
          <a:p>
            <a:r>
              <a:rPr lang="en-US" dirty="0"/>
              <a:t>4</a:t>
            </a:r>
          </a:p>
        </p:txBody>
      </p:sp>
      <p:sp>
        <p:nvSpPr>
          <p:cNvPr id="13" name="Rectangle 12">
            <a:extLst>
              <a:ext uri="{FF2B5EF4-FFF2-40B4-BE49-F238E27FC236}">
                <a16:creationId xmlns:a16="http://schemas.microsoft.com/office/drawing/2014/main" id="{42304ECD-78FE-4148-936F-C6EDDFD4C381}"/>
              </a:ext>
            </a:extLst>
          </p:cNvPr>
          <p:cNvSpPr/>
          <p:nvPr/>
        </p:nvSpPr>
        <p:spPr>
          <a:xfrm>
            <a:off x="2523583" y="1755994"/>
            <a:ext cx="7144833" cy="707886"/>
          </a:xfrm>
          <a:prstGeom prst="rect">
            <a:avLst/>
          </a:prstGeom>
        </p:spPr>
        <p:txBody>
          <a:bodyPr wrap="square" anchor="ctr" anchorCtr="0">
            <a:spAutoFit/>
          </a:bodyPr>
          <a:lstStyle/>
          <a:p>
            <a:pPr algn="ctr"/>
            <a:r>
              <a:rPr lang="en-US" sz="4000" dirty="0">
                <a:latin typeface="Copperplate" panose="02000504000000020004" pitchFamily="2" charset="77"/>
              </a:rPr>
              <a:t>Tips on Sources</a:t>
            </a:r>
            <a:endParaRPr lang="en-US" sz="4000" dirty="0"/>
          </a:p>
        </p:txBody>
      </p:sp>
      <p:sp>
        <p:nvSpPr>
          <p:cNvPr id="14" name="TextBox 13">
            <a:extLst>
              <a:ext uri="{FF2B5EF4-FFF2-40B4-BE49-F238E27FC236}">
                <a16:creationId xmlns:a16="http://schemas.microsoft.com/office/drawing/2014/main" id="{EF5FFE2B-7C1D-8648-875C-EEA2EC15984B}"/>
              </a:ext>
            </a:extLst>
          </p:cNvPr>
          <p:cNvSpPr txBox="1"/>
          <p:nvPr/>
        </p:nvSpPr>
        <p:spPr>
          <a:xfrm>
            <a:off x="5463304" y="2360105"/>
            <a:ext cx="283779" cy="830997"/>
          </a:xfrm>
          <a:prstGeom prst="rect">
            <a:avLst/>
          </a:prstGeom>
          <a:noFill/>
        </p:spPr>
        <p:txBody>
          <a:bodyPr wrap="square" rtlCol="0">
            <a:spAutoFit/>
          </a:bodyPr>
          <a:lstStyle/>
          <a:p>
            <a:pPr algn="ctr"/>
            <a:r>
              <a:rPr lang="en-US" sz="4800" dirty="0"/>
              <a:t>|</a:t>
            </a:r>
          </a:p>
        </p:txBody>
      </p:sp>
      <p:sp>
        <p:nvSpPr>
          <p:cNvPr id="16" name="Subtitle 2">
            <a:extLst>
              <a:ext uri="{FF2B5EF4-FFF2-40B4-BE49-F238E27FC236}">
                <a16:creationId xmlns:a16="http://schemas.microsoft.com/office/drawing/2014/main" id="{32930D23-C441-5F45-86F0-1BB1899227E9}"/>
              </a:ext>
            </a:extLst>
          </p:cNvPr>
          <p:cNvSpPr txBox="1">
            <a:spLocks/>
          </p:cNvSpPr>
          <p:nvPr/>
        </p:nvSpPr>
        <p:spPr>
          <a:xfrm>
            <a:off x="5747083" y="2539410"/>
            <a:ext cx="4646161" cy="59126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a:latin typeface="Times New Roman" panose="02020603050405020304" pitchFamily="18" charset="0"/>
                <a:cs typeface="Times New Roman" panose="02020603050405020304" pitchFamily="18" charset="0"/>
              </a:rPr>
              <a:t>Courtesy of Dr. Fred Gingrich,</a:t>
            </a:r>
          </a:p>
          <a:p>
            <a:pPr algn="l"/>
            <a:r>
              <a:rPr lang="en-US" sz="2000" i="1">
                <a:latin typeface="Times New Roman" panose="02020603050405020304" pitchFamily="18" charset="0"/>
                <a:cs typeface="Times New Roman" panose="02020603050405020304" pitchFamily="18" charset="0"/>
              </a:rPr>
              <a:t>former division chair</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53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1611137" y="2547402"/>
            <a:ext cx="865632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first half of chapter four provides guidance on “effective scholarly writing” (4.1-4.11)</a:t>
            </a:r>
          </a:p>
        </p:txBody>
      </p:sp>
      <p:sp>
        <p:nvSpPr>
          <p:cNvPr id="10" name="Rectangle 9">
            <a:extLst>
              <a:ext uri="{FF2B5EF4-FFF2-40B4-BE49-F238E27FC236}">
                <a16:creationId xmlns:a16="http://schemas.microsoft.com/office/drawing/2014/main" id="{EC425CA7-8D76-0849-BD04-52E6027D936B}"/>
              </a:ext>
            </a:extLst>
          </p:cNvPr>
          <p:cNvSpPr/>
          <p:nvPr/>
        </p:nvSpPr>
        <p:spPr>
          <a:xfrm rot="20714638">
            <a:off x="786536" y="4846628"/>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FDFCD21-B02D-F748-8EC8-71594647A684}"/>
              </a:ext>
            </a:extLst>
          </p:cNvPr>
          <p:cNvSpPr txBox="1"/>
          <p:nvPr/>
        </p:nvSpPr>
        <p:spPr>
          <a:xfrm>
            <a:off x="3181656" y="3809064"/>
            <a:ext cx="7977787" cy="2677656"/>
          </a:xfrm>
          <a:prstGeom prst="rect">
            <a:avLst/>
          </a:prstGeom>
          <a:noFill/>
          <a:ln w="22225">
            <a:noFill/>
          </a:ln>
        </p:spPr>
        <p:txBody>
          <a:bodyPr wrap="square" rtlCol="0">
            <a:spAutoFit/>
          </a:bodyPr>
          <a:lstStyle/>
          <a:p>
            <a:r>
              <a:rPr lang="en-US" sz="2400" dirty="0">
                <a:latin typeface="Times New Roman" panose="02020603050405020304" pitchFamily="18" charset="0"/>
                <a:cs typeface="Times New Roman" panose="02020603050405020304" pitchFamily="18" charset="0"/>
              </a:rPr>
              <a:t>You may want to review chapter four’s sections on</a:t>
            </a:r>
          </a:p>
          <a:p>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wordiness and redundancy (4.5).</a:t>
            </a:r>
          </a:p>
          <a:p>
            <a:pPr lvl="1"/>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target sentence and paragraph length (4.6).</a:t>
            </a:r>
          </a:p>
          <a:p>
            <a:pPr marL="742950" lvl="1"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writing with an academic tone (4.7)</a:t>
            </a:r>
          </a:p>
          <a:p>
            <a:pPr lvl="1"/>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contractions, colloquialisms, and jargon (4.8-9).</a:t>
            </a:r>
          </a:p>
        </p:txBody>
      </p:sp>
      <p:pic>
        <p:nvPicPr>
          <p:cNvPr id="15" name="Picture 14">
            <a:extLst>
              <a:ext uri="{FF2B5EF4-FFF2-40B4-BE49-F238E27FC236}">
                <a16:creationId xmlns:a16="http://schemas.microsoft.com/office/drawing/2014/main" id="{DB998876-35A0-8C4F-918C-86E78A881610}"/>
              </a:ext>
            </a:extLst>
          </p:cNvPr>
          <p:cNvPicPr>
            <a:picLocks noChangeAspect="1"/>
          </p:cNvPicPr>
          <p:nvPr/>
        </p:nvPicPr>
        <p:blipFill>
          <a:blip r:embed="rId5"/>
          <a:stretch>
            <a:fillRect/>
          </a:stretch>
        </p:blipFill>
        <p:spPr>
          <a:xfrm rot="20714638">
            <a:off x="1669232" y="5359249"/>
            <a:ext cx="517827" cy="523221"/>
          </a:xfrm>
          <a:prstGeom prst="rect">
            <a:avLst/>
          </a:prstGeom>
        </p:spPr>
      </p:pic>
      <p:sp>
        <p:nvSpPr>
          <p:cNvPr id="14" name="TextBox 13">
            <a:extLst>
              <a:ext uri="{FF2B5EF4-FFF2-40B4-BE49-F238E27FC236}">
                <a16:creationId xmlns:a16="http://schemas.microsoft.com/office/drawing/2014/main" id="{CCAE10AE-1059-2B40-A462-FCAB6F4178A1}"/>
              </a:ext>
            </a:extLst>
          </p:cNvPr>
          <p:cNvSpPr txBox="1"/>
          <p:nvPr/>
        </p:nvSpPr>
        <p:spPr>
          <a:xfrm>
            <a:off x="73152" y="6402508"/>
            <a:ext cx="438912" cy="369332"/>
          </a:xfrm>
          <a:prstGeom prst="rect">
            <a:avLst/>
          </a:prstGeom>
          <a:noFill/>
        </p:spPr>
        <p:txBody>
          <a:bodyPr wrap="square" rtlCol="0">
            <a:spAutoFit/>
          </a:bodyPr>
          <a:lstStyle/>
          <a:p>
            <a:r>
              <a:rPr lang="en-US" dirty="0"/>
              <a:t>5</a:t>
            </a:r>
          </a:p>
        </p:txBody>
      </p:sp>
      <p:sp>
        <p:nvSpPr>
          <p:cNvPr id="16" name="Subtitle 2">
            <a:extLst>
              <a:ext uri="{FF2B5EF4-FFF2-40B4-BE49-F238E27FC236}">
                <a16:creationId xmlns:a16="http://schemas.microsoft.com/office/drawing/2014/main" id="{6DA0FA76-7D43-FE46-8B4B-4920787B9C60}"/>
              </a:ext>
            </a:extLst>
          </p:cNvPr>
          <p:cNvSpPr txBox="1">
            <a:spLocks/>
          </p:cNvSpPr>
          <p:nvPr/>
        </p:nvSpPr>
        <p:spPr>
          <a:xfrm>
            <a:off x="5708785" y="1944480"/>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7" name="Rectangle 16">
            <a:extLst>
              <a:ext uri="{FF2B5EF4-FFF2-40B4-BE49-F238E27FC236}">
                <a16:creationId xmlns:a16="http://schemas.microsoft.com/office/drawing/2014/main" id="{17600E53-73F1-8A4D-9278-8C85ECEB2FCA}"/>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20" name="Rectangle 19">
            <a:extLst>
              <a:ext uri="{FF2B5EF4-FFF2-40B4-BE49-F238E27FC236}">
                <a16:creationId xmlns:a16="http://schemas.microsoft.com/office/drawing/2014/main" id="{34B1F4CC-59C0-5040-90DB-287DFAE3BD5D}"/>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196373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0" y="2556390"/>
            <a:ext cx="1219200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second half of chapter four has a helpful</a:t>
            </a:r>
          </a:p>
          <a:p>
            <a:pPr algn="ctr"/>
            <a:r>
              <a:rPr lang="en-US" sz="2800" dirty="0">
                <a:latin typeface="Times New Roman" panose="02020603050405020304" pitchFamily="18" charset="0"/>
                <a:cs typeface="Times New Roman" panose="02020603050405020304" pitchFamily="18" charset="0"/>
              </a:rPr>
              <a:t>“Grammar and Usage” section (4.12-4.30)</a:t>
            </a:r>
          </a:p>
        </p:txBody>
      </p:sp>
      <p:sp>
        <p:nvSpPr>
          <p:cNvPr id="13" name="TextBox 12">
            <a:extLst>
              <a:ext uri="{FF2B5EF4-FFF2-40B4-BE49-F238E27FC236}">
                <a16:creationId xmlns:a16="http://schemas.microsoft.com/office/drawing/2014/main" id="{9FDFCD21-B02D-F748-8EC8-71594647A684}"/>
              </a:ext>
            </a:extLst>
          </p:cNvPr>
          <p:cNvSpPr txBox="1"/>
          <p:nvPr/>
        </p:nvSpPr>
        <p:spPr>
          <a:xfrm>
            <a:off x="1582152" y="4224630"/>
            <a:ext cx="8855611" cy="2123658"/>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may want to review the sections on</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Verbs (e.g., tenses, active versus passive, etc.) (4.12-4.15)</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Pronouns (e.g., first- versus third-person pronouns) (4.16-4.21)</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Sentence construction (4.22-4.24)</a:t>
            </a:r>
          </a:p>
          <a:p>
            <a:pPr lvl="1"/>
            <a:endParaRPr lang="en-US" sz="1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FF4504"/>
                </a:solidFill>
                <a:latin typeface="Times New Roman" panose="02020603050405020304" pitchFamily="18" charset="0"/>
                <a:cs typeface="Times New Roman" panose="02020603050405020304" pitchFamily="18" charset="0"/>
              </a:rPr>
              <a:t>Singular “they” is endorsed, consistent with inclusive usage </a:t>
            </a:r>
            <a:r>
              <a:rPr lang="en-US" sz="2400" dirty="0">
                <a:latin typeface="Times New Roman" panose="02020603050405020304" pitchFamily="18" charset="0"/>
                <a:cs typeface="Times New Roman" panose="02020603050405020304" pitchFamily="18" charset="0"/>
              </a:rPr>
              <a:t>(4.18)</a:t>
            </a:r>
          </a:p>
        </p:txBody>
      </p:sp>
      <p:sp>
        <p:nvSpPr>
          <p:cNvPr id="14" name="Rectangle 13">
            <a:extLst>
              <a:ext uri="{FF2B5EF4-FFF2-40B4-BE49-F238E27FC236}">
                <a16:creationId xmlns:a16="http://schemas.microsoft.com/office/drawing/2014/main" id="{16E59847-4F5E-E149-8CFB-8E847CCFCE48}"/>
              </a:ext>
            </a:extLst>
          </p:cNvPr>
          <p:cNvSpPr/>
          <p:nvPr/>
        </p:nvSpPr>
        <p:spPr>
          <a:xfrm>
            <a:off x="4623406" y="3642936"/>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D2BBF337-7069-E24A-AB37-07A252880628}"/>
              </a:ext>
            </a:extLst>
          </p:cNvPr>
          <p:cNvPicPr>
            <a:picLocks noChangeAspect="1"/>
          </p:cNvPicPr>
          <p:nvPr/>
        </p:nvPicPr>
        <p:blipFill>
          <a:blip r:embed="rId5"/>
          <a:stretch>
            <a:fillRect/>
          </a:stretch>
        </p:blipFill>
        <p:spPr>
          <a:xfrm>
            <a:off x="6519891" y="3642936"/>
            <a:ext cx="517827" cy="523221"/>
          </a:xfrm>
          <a:prstGeom prst="rect">
            <a:avLst/>
          </a:prstGeom>
        </p:spPr>
      </p:pic>
      <p:sp>
        <p:nvSpPr>
          <p:cNvPr id="17" name="TextBox 16">
            <a:extLst>
              <a:ext uri="{FF2B5EF4-FFF2-40B4-BE49-F238E27FC236}">
                <a16:creationId xmlns:a16="http://schemas.microsoft.com/office/drawing/2014/main" id="{33CE0BD7-8331-7C4E-8935-33AB285975BC}"/>
              </a:ext>
            </a:extLst>
          </p:cNvPr>
          <p:cNvSpPr txBox="1"/>
          <p:nvPr/>
        </p:nvSpPr>
        <p:spPr>
          <a:xfrm>
            <a:off x="73152" y="6402508"/>
            <a:ext cx="438912" cy="369332"/>
          </a:xfrm>
          <a:prstGeom prst="rect">
            <a:avLst/>
          </a:prstGeom>
          <a:noFill/>
        </p:spPr>
        <p:txBody>
          <a:bodyPr wrap="square" rtlCol="0">
            <a:spAutoFit/>
          </a:bodyPr>
          <a:lstStyle/>
          <a:p>
            <a:r>
              <a:rPr lang="en-US" dirty="0"/>
              <a:t>6</a:t>
            </a:r>
          </a:p>
        </p:txBody>
      </p:sp>
      <p:sp>
        <p:nvSpPr>
          <p:cNvPr id="16" name="Subtitle 2">
            <a:extLst>
              <a:ext uri="{FF2B5EF4-FFF2-40B4-BE49-F238E27FC236}">
                <a16:creationId xmlns:a16="http://schemas.microsoft.com/office/drawing/2014/main" id="{374230EC-067B-AA41-AD3D-B9E0BC4B25D2}"/>
              </a:ext>
            </a:extLst>
          </p:cNvPr>
          <p:cNvSpPr txBox="1">
            <a:spLocks/>
          </p:cNvSpPr>
          <p:nvPr/>
        </p:nvSpPr>
        <p:spPr>
          <a:xfrm>
            <a:off x="5708785" y="1938764"/>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8" name="Rectangle 17">
            <a:extLst>
              <a:ext uri="{FF2B5EF4-FFF2-40B4-BE49-F238E27FC236}">
                <a16:creationId xmlns:a16="http://schemas.microsoft.com/office/drawing/2014/main" id="{661977D3-9B28-D240-9AAF-3E2960696641}"/>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19" name="Rectangle 18">
            <a:extLst>
              <a:ext uri="{FF2B5EF4-FFF2-40B4-BE49-F238E27FC236}">
                <a16:creationId xmlns:a16="http://schemas.microsoft.com/office/drawing/2014/main" id="{67474A7F-9F74-C44B-8549-AFC5F8C0E5C7}"/>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207363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3"/>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4"/>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5"/>
          <a:srcRect l="16322"/>
          <a:stretch/>
        </p:blipFill>
        <p:spPr>
          <a:xfrm>
            <a:off x="9152497" y="0"/>
            <a:ext cx="3060619" cy="1766170"/>
          </a:xfrm>
          <a:prstGeom prst="rect">
            <a:avLst/>
          </a:prstGeom>
        </p:spPr>
      </p:pic>
      <p:sp>
        <p:nvSpPr>
          <p:cNvPr id="13" name="TextBox 12">
            <a:extLst>
              <a:ext uri="{FF2B5EF4-FFF2-40B4-BE49-F238E27FC236}">
                <a16:creationId xmlns:a16="http://schemas.microsoft.com/office/drawing/2014/main" id="{9FDFCD21-B02D-F748-8EC8-71594647A684}"/>
              </a:ext>
            </a:extLst>
          </p:cNvPr>
          <p:cNvSpPr txBox="1"/>
          <p:nvPr/>
        </p:nvSpPr>
        <p:spPr>
          <a:xfrm>
            <a:off x="1664924" y="3677166"/>
            <a:ext cx="9241536" cy="2677656"/>
          </a:xfrm>
          <a:prstGeom prst="rect">
            <a:avLst/>
          </a:prstGeom>
          <a:noFill/>
          <a:ln w="22225">
            <a:noFill/>
          </a:ln>
        </p:spPr>
        <p:txBody>
          <a:bodyPr wrap="square" rtlCol="0">
            <a:spAutoFit/>
          </a:bodyPr>
          <a:lstStyle/>
          <a:p>
            <a:pPr marL="285750"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Good writing is a skill learned through practice. Consider these strategies:</a:t>
            </a:r>
          </a:p>
          <a:p>
            <a:endParaRPr lang="en-US" sz="12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Read to learn through example</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Write from an outline</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Reread your draft</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Seek help from colleagues</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Work with the Writing Center</a:t>
            </a:r>
          </a:p>
        </p:txBody>
      </p:sp>
      <p:sp>
        <p:nvSpPr>
          <p:cNvPr id="14" name="Rectangle 13">
            <a:extLst>
              <a:ext uri="{FF2B5EF4-FFF2-40B4-BE49-F238E27FC236}">
                <a16:creationId xmlns:a16="http://schemas.microsoft.com/office/drawing/2014/main" id="{16E59847-4F5E-E149-8CFB-8E847CCFCE48}"/>
              </a:ext>
            </a:extLst>
          </p:cNvPr>
          <p:cNvSpPr/>
          <p:nvPr/>
        </p:nvSpPr>
        <p:spPr>
          <a:xfrm>
            <a:off x="3407496" y="2572825"/>
            <a:ext cx="5364831"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Strategies to Improve Your Writing</a:t>
            </a:r>
          </a:p>
        </p:txBody>
      </p:sp>
      <p:sp>
        <p:nvSpPr>
          <p:cNvPr id="16" name="TextBox 15">
            <a:extLst>
              <a:ext uri="{FF2B5EF4-FFF2-40B4-BE49-F238E27FC236}">
                <a16:creationId xmlns:a16="http://schemas.microsoft.com/office/drawing/2014/main" id="{9DE0320E-568C-8C4C-A500-36BD2AED5A1D}"/>
              </a:ext>
            </a:extLst>
          </p:cNvPr>
          <p:cNvSpPr txBox="1"/>
          <p:nvPr/>
        </p:nvSpPr>
        <p:spPr>
          <a:xfrm>
            <a:off x="6285692" y="6354822"/>
            <a:ext cx="5453637" cy="307777"/>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For details and explanations, see 4.25-29, </a:t>
            </a:r>
            <a:r>
              <a:rPr lang="en-US" sz="1400" i="1" dirty="0">
                <a:latin typeface="Times New Roman" panose="02020603050405020304" pitchFamily="18" charset="0"/>
                <a:cs typeface="Times New Roman" panose="02020603050405020304" pitchFamily="18" charset="0"/>
              </a:rPr>
              <a:t>Strategies to Improve Writing</a:t>
            </a:r>
            <a:endParaRPr lang="en-US" sz="1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B23E8B8-AA50-B34A-9B39-C84B19AC22B6}"/>
              </a:ext>
            </a:extLst>
          </p:cNvPr>
          <p:cNvSpPr/>
          <p:nvPr/>
        </p:nvSpPr>
        <p:spPr>
          <a:xfrm>
            <a:off x="4980206" y="3323784"/>
            <a:ext cx="1773884" cy="461665"/>
          </a:xfrm>
          <a:prstGeom prst="rect">
            <a:avLst/>
          </a:prstGeom>
        </p:spPr>
        <p:txBody>
          <a:bodyPr wrap="none">
            <a:spAutoFit/>
          </a:bodyPr>
          <a:lstStyle/>
          <a:p>
            <a:r>
              <a:rPr lang="en-US" sz="2400" i="1" dirty="0">
                <a:solidFill>
                  <a:srgbClr val="5F76AC"/>
                </a:solidFill>
                <a:latin typeface="Times New Roman" panose="02020603050405020304" pitchFamily="18" charset="0"/>
                <a:cs typeface="Times New Roman" panose="02020603050405020304" pitchFamily="18" charset="0"/>
              </a:rPr>
              <a:t>Helpful Tips </a:t>
            </a:r>
            <a:endParaRPr lang="en-US" sz="24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1B3A9D13-8D8E-4842-993E-376D31872E8F}"/>
              </a:ext>
            </a:extLst>
          </p:cNvPr>
          <p:cNvPicPr>
            <a:picLocks noChangeAspect="1"/>
          </p:cNvPicPr>
          <p:nvPr/>
        </p:nvPicPr>
        <p:blipFill>
          <a:blip r:embed="rId6"/>
          <a:stretch>
            <a:fillRect/>
          </a:stretch>
        </p:blipFill>
        <p:spPr>
          <a:xfrm>
            <a:off x="6754090" y="3287549"/>
            <a:ext cx="517827" cy="523221"/>
          </a:xfrm>
          <a:prstGeom prst="rect">
            <a:avLst/>
          </a:prstGeom>
        </p:spPr>
      </p:pic>
      <p:sp>
        <p:nvSpPr>
          <p:cNvPr id="17" name="TextBox 16">
            <a:extLst>
              <a:ext uri="{FF2B5EF4-FFF2-40B4-BE49-F238E27FC236}">
                <a16:creationId xmlns:a16="http://schemas.microsoft.com/office/drawing/2014/main" id="{C32BF665-E2C6-E14F-ADB5-B59A3A588E6C}"/>
              </a:ext>
            </a:extLst>
          </p:cNvPr>
          <p:cNvSpPr txBox="1"/>
          <p:nvPr/>
        </p:nvSpPr>
        <p:spPr>
          <a:xfrm>
            <a:off x="73152" y="6402508"/>
            <a:ext cx="438912" cy="369332"/>
          </a:xfrm>
          <a:prstGeom prst="rect">
            <a:avLst/>
          </a:prstGeom>
          <a:noFill/>
        </p:spPr>
        <p:txBody>
          <a:bodyPr wrap="square" rtlCol="0">
            <a:spAutoFit/>
          </a:bodyPr>
          <a:lstStyle/>
          <a:p>
            <a:r>
              <a:rPr lang="en-US" dirty="0"/>
              <a:t>7</a:t>
            </a:r>
          </a:p>
        </p:txBody>
      </p:sp>
      <p:sp>
        <p:nvSpPr>
          <p:cNvPr id="18" name="Subtitle 2">
            <a:extLst>
              <a:ext uri="{FF2B5EF4-FFF2-40B4-BE49-F238E27FC236}">
                <a16:creationId xmlns:a16="http://schemas.microsoft.com/office/drawing/2014/main" id="{F00AA075-6C07-8E43-B9D0-4C62F8A78EA3}"/>
              </a:ext>
            </a:extLst>
          </p:cNvPr>
          <p:cNvSpPr txBox="1">
            <a:spLocks/>
          </p:cNvSpPr>
          <p:nvPr/>
        </p:nvSpPr>
        <p:spPr>
          <a:xfrm>
            <a:off x="5708785" y="1957600"/>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9" name="Rectangle 18">
            <a:extLst>
              <a:ext uri="{FF2B5EF4-FFF2-40B4-BE49-F238E27FC236}">
                <a16:creationId xmlns:a16="http://schemas.microsoft.com/office/drawing/2014/main" id="{72B9F634-9502-8C47-BE9F-233E7DF7E965}"/>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20" name="Rectangle 19">
            <a:extLst>
              <a:ext uri="{FF2B5EF4-FFF2-40B4-BE49-F238E27FC236}">
                <a16:creationId xmlns:a16="http://schemas.microsoft.com/office/drawing/2014/main" id="{6167B732-C028-2D49-818A-076075BF6950}"/>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72999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TextBox 12">
            <a:extLst>
              <a:ext uri="{FF2B5EF4-FFF2-40B4-BE49-F238E27FC236}">
                <a16:creationId xmlns:a16="http://schemas.microsoft.com/office/drawing/2014/main" id="{9FDFCD21-B02D-F748-8EC8-71594647A684}"/>
              </a:ext>
            </a:extLst>
          </p:cNvPr>
          <p:cNvSpPr txBox="1"/>
          <p:nvPr/>
        </p:nvSpPr>
        <p:spPr>
          <a:xfrm>
            <a:off x="810775" y="3575521"/>
            <a:ext cx="10558271" cy="2862322"/>
          </a:xfrm>
          <a:prstGeom prst="rect">
            <a:avLst/>
          </a:prstGeom>
          <a:noFill/>
          <a:ln w="22225">
            <a:noFill/>
          </a:ln>
        </p:spPr>
        <p:txBody>
          <a:bodyPr wrap="square" rtlCol="0">
            <a:spAutoFit/>
          </a:bodyPr>
          <a:lstStyle/>
          <a:p>
            <a:r>
              <a:rPr lang="en-US" sz="2400" dirty="0">
                <a:latin typeface="Times New Roman" panose="02020603050405020304" pitchFamily="18" charset="0"/>
                <a:cs typeface="Times New Roman" panose="02020603050405020304" pitchFamily="18" charset="0"/>
              </a:rPr>
              <a:t>Revising a draft into a polished paper takes time and effort. Start with the big picture and work down to the details.</a:t>
            </a:r>
          </a:p>
          <a:p>
            <a:endParaRPr lang="en-US" sz="1000" dirty="0">
              <a:latin typeface="Times New Roman" panose="02020603050405020304" pitchFamily="18" charset="0"/>
              <a:cs typeface="Times New Roman" panose="02020603050405020304" pitchFamily="18" charset="0"/>
            </a:endParaRP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the thesis of your paper clear? </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the arguments follow logically from the thesis?</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the information well organized?</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Does the draft meet the parameters of the assignment? </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Does the paper address each element of the assignment’s rubric?</a:t>
            </a:r>
          </a:p>
        </p:txBody>
      </p:sp>
      <p:sp>
        <p:nvSpPr>
          <p:cNvPr id="14" name="Rectangle 13">
            <a:extLst>
              <a:ext uri="{FF2B5EF4-FFF2-40B4-BE49-F238E27FC236}">
                <a16:creationId xmlns:a16="http://schemas.microsoft.com/office/drawing/2014/main" id="{16E59847-4F5E-E149-8CFB-8E847CCFCE48}"/>
              </a:ext>
            </a:extLst>
          </p:cNvPr>
          <p:cNvSpPr/>
          <p:nvPr/>
        </p:nvSpPr>
        <p:spPr>
          <a:xfrm>
            <a:off x="3745873" y="2590657"/>
            <a:ext cx="46880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Revising a Paper</a:t>
            </a:r>
          </a:p>
        </p:txBody>
      </p:sp>
      <p:sp>
        <p:nvSpPr>
          <p:cNvPr id="16" name="TextBox 15">
            <a:extLst>
              <a:ext uri="{FF2B5EF4-FFF2-40B4-BE49-F238E27FC236}">
                <a16:creationId xmlns:a16="http://schemas.microsoft.com/office/drawing/2014/main" id="{9DE0320E-568C-8C4C-A500-36BD2AED5A1D}"/>
              </a:ext>
            </a:extLst>
          </p:cNvPr>
          <p:cNvSpPr txBox="1"/>
          <p:nvPr/>
        </p:nvSpPr>
        <p:spPr>
          <a:xfrm>
            <a:off x="6161033" y="6402508"/>
            <a:ext cx="5687560" cy="307777"/>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For details and explanations, see 4.30, </a:t>
            </a:r>
            <a:r>
              <a:rPr lang="en-US" sz="1400" i="1" dirty="0">
                <a:latin typeface="Times New Roman" panose="02020603050405020304" pitchFamily="18" charset="0"/>
                <a:cs typeface="Times New Roman" panose="02020603050405020304" pitchFamily="18" charset="0"/>
              </a:rPr>
              <a:t>Revising a Paper</a:t>
            </a:r>
          </a:p>
        </p:txBody>
      </p:sp>
      <p:sp>
        <p:nvSpPr>
          <p:cNvPr id="12" name="Rectangle 11">
            <a:extLst>
              <a:ext uri="{FF2B5EF4-FFF2-40B4-BE49-F238E27FC236}">
                <a16:creationId xmlns:a16="http://schemas.microsoft.com/office/drawing/2014/main" id="{147361F8-251D-294D-93AD-F5C7C0E099B7}"/>
              </a:ext>
            </a:extLst>
          </p:cNvPr>
          <p:cNvSpPr/>
          <p:nvPr/>
        </p:nvSpPr>
        <p:spPr>
          <a:xfrm>
            <a:off x="4980206" y="3141010"/>
            <a:ext cx="1773884" cy="461665"/>
          </a:xfrm>
          <a:prstGeom prst="rect">
            <a:avLst/>
          </a:prstGeom>
        </p:spPr>
        <p:txBody>
          <a:bodyPr wrap="none">
            <a:spAutoFit/>
          </a:bodyPr>
          <a:lstStyle/>
          <a:p>
            <a:r>
              <a:rPr lang="en-US" sz="2400" i="1" dirty="0">
                <a:solidFill>
                  <a:srgbClr val="5F76AC"/>
                </a:solidFill>
                <a:latin typeface="Times New Roman" panose="02020603050405020304" pitchFamily="18" charset="0"/>
                <a:cs typeface="Times New Roman" panose="02020603050405020304" pitchFamily="18" charset="0"/>
              </a:rPr>
              <a:t>Helpful Tips </a:t>
            </a:r>
            <a:endParaRPr lang="en-US" sz="24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4E1603F3-0882-764D-85FA-BCB21B51915C}"/>
              </a:ext>
            </a:extLst>
          </p:cNvPr>
          <p:cNvPicPr>
            <a:picLocks noChangeAspect="1"/>
          </p:cNvPicPr>
          <p:nvPr/>
        </p:nvPicPr>
        <p:blipFill>
          <a:blip r:embed="rId5"/>
          <a:stretch>
            <a:fillRect/>
          </a:stretch>
        </p:blipFill>
        <p:spPr>
          <a:xfrm>
            <a:off x="6618944" y="3110231"/>
            <a:ext cx="517827" cy="523221"/>
          </a:xfrm>
          <a:prstGeom prst="rect">
            <a:avLst/>
          </a:prstGeom>
        </p:spPr>
      </p:pic>
      <p:sp>
        <p:nvSpPr>
          <p:cNvPr id="17" name="TextBox 16">
            <a:extLst>
              <a:ext uri="{FF2B5EF4-FFF2-40B4-BE49-F238E27FC236}">
                <a16:creationId xmlns:a16="http://schemas.microsoft.com/office/drawing/2014/main" id="{B3133573-F97B-0047-A87E-7B7E2DD2D837}"/>
              </a:ext>
            </a:extLst>
          </p:cNvPr>
          <p:cNvSpPr txBox="1"/>
          <p:nvPr/>
        </p:nvSpPr>
        <p:spPr>
          <a:xfrm>
            <a:off x="73152" y="6402508"/>
            <a:ext cx="438912" cy="369332"/>
          </a:xfrm>
          <a:prstGeom prst="rect">
            <a:avLst/>
          </a:prstGeom>
          <a:noFill/>
        </p:spPr>
        <p:txBody>
          <a:bodyPr wrap="square" rtlCol="0">
            <a:spAutoFit/>
          </a:bodyPr>
          <a:lstStyle/>
          <a:p>
            <a:r>
              <a:rPr lang="en-US" dirty="0"/>
              <a:t>8</a:t>
            </a:r>
          </a:p>
        </p:txBody>
      </p:sp>
      <p:sp>
        <p:nvSpPr>
          <p:cNvPr id="18" name="Subtitle 2">
            <a:extLst>
              <a:ext uri="{FF2B5EF4-FFF2-40B4-BE49-F238E27FC236}">
                <a16:creationId xmlns:a16="http://schemas.microsoft.com/office/drawing/2014/main" id="{48190BAA-9410-4347-BC92-5F1C693AF672}"/>
              </a:ext>
            </a:extLst>
          </p:cNvPr>
          <p:cNvSpPr txBox="1">
            <a:spLocks/>
          </p:cNvSpPr>
          <p:nvPr/>
        </p:nvSpPr>
        <p:spPr>
          <a:xfrm>
            <a:off x="5708785" y="1957600"/>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9" name="Rectangle 18">
            <a:extLst>
              <a:ext uri="{FF2B5EF4-FFF2-40B4-BE49-F238E27FC236}">
                <a16:creationId xmlns:a16="http://schemas.microsoft.com/office/drawing/2014/main" id="{E6DC82E5-6E15-AB48-9FEF-D37442BAA992}"/>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20" name="Rectangle 19">
            <a:extLst>
              <a:ext uri="{FF2B5EF4-FFF2-40B4-BE49-F238E27FC236}">
                <a16:creationId xmlns:a16="http://schemas.microsoft.com/office/drawing/2014/main" id="{5D51D0C2-09C1-7E49-918B-F4DCA67A9423}"/>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21570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1109473" y="4032364"/>
            <a:ext cx="9692638"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General guidelines are provided for reducing bias in </a:t>
            </a:r>
            <a:r>
              <a:rPr lang="en-US" sz="2400" dirty="0">
                <a:solidFill>
                  <a:srgbClr val="5F76AC"/>
                </a:solidFill>
                <a:latin typeface="Times New Roman" panose="02020603050405020304" pitchFamily="18" charset="0"/>
                <a:cs typeface="Times New Roman" panose="02020603050405020304" pitchFamily="18" charset="0"/>
              </a:rPr>
              <a:t>age</a:t>
            </a:r>
            <a:r>
              <a:rPr lang="en-US" sz="2400" dirty="0">
                <a:latin typeface="Times New Roman" panose="02020603050405020304" pitchFamily="18" charset="0"/>
                <a:cs typeface="Times New Roman" panose="02020603050405020304" pitchFamily="18" charset="0"/>
              </a:rPr>
              <a:t> (5.3), </a:t>
            </a:r>
            <a:r>
              <a:rPr lang="en-US" sz="2400" dirty="0">
                <a:solidFill>
                  <a:srgbClr val="5F76AC"/>
                </a:solidFill>
                <a:latin typeface="Times New Roman" panose="02020603050405020304" pitchFamily="18" charset="0"/>
                <a:cs typeface="Times New Roman" panose="02020603050405020304" pitchFamily="18" charset="0"/>
              </a:rPr>
              <a:t>disability</a:t>
            </a:r>
            <a:r>
              <a:rPr lang="en-US" sz="2400" dirty="0">
                <a:latin typeface="Times New Roman" panose="02020603050405020304" pitchFamily="18" charset="0"/>
                <a:cs typeface="Times New Roman" panose="02020603050405020304" pitchFamily="18" charset="0"/>
              </a:rPr>
              <a:t> (5.4), </a:t>
            </a:r>
            <a:r>
              <a:rPr lang="en-US" sz="2400" dirty="0">
                <a:solidFill>
                  <a:srgbClr val="5F76AC"/>
                </a:solidFill>
                <a:latin typeface="Times New Roman" panose="02020603050405020304" pitchFamily="18" charset="0"/>
                <a:cs typeface="Times New Roman" panose="02020603050405020304" pitchFamily="18" charset="0"/>
              </a:rPr>
              <a:t>gender</a:t>
            </a:r>
            <a:r>
              <a:rPr lang="en-US" sz="2400" dirty="0">
                <a:latin typeface="Times New Roman" panose="02020603050405020304" pitchFamily="18" charset="0"/>
                <a:cs typeface="Times New Roman" panose="02020603050405020304" pitchFamily="18" charset="0"/>
              </a:rPr>
              <a:t> (5.5), </a:t>
            </a:r>
            <a:r>
              <a:rPr lang="en-US" sz="2400" dirty="0">
                <a:solidFill>
                  <a:srgbClr val="5F76AC"/>
                </a:solidFill>
                <a:latin typeface="Times New Roman" panose="02020603050405020304" pitchFamily="18" charset="0"/>
                <a:cs typeface="Times New Roman" panose="02020603050405020304" pitchFamily="18" charset="0"/>
              </a:rPr>
              <a:t>research participants </a:t>
            </a:r>
            <a:r>
              <a:rPr lang="en-US" sz="2400" dirty="0">
                <a:latin typeface="Times New Roman" panose="02020603050405020304" pitchFamily="18" charset="0"/>
                <a:cs typeface="Times New Roman" panose="02020603050405020304" pitchFamily="18" charset="0"/>
              </a:rPr>
              <a:t>(5.6), </a:t>
            </a:r>
            <a:r>
              <a:rPr lang="en-US" sz="2400" dirty="0">
                <a:solidFill>
                  <a:srgbClr val="5F76AC"/>
                </a:solidFill>
                <a:latin typeface="Times New Roman" panose="02020603050405020304" pitchFamily="18" charset="0"/>
                <a:cs typeface="Times New Roman" panose="02020603050405020304" pitchFamily="18" charset="0"/>
              </a:rPr>
              <a:t>racial and ethnic identity</a:t>
            </a:r>
            <a:r>
              <a:rPr lang="en-US" sz="2400" dirty="0">
                <a:latin typeface="Times New Roman" panose="02020603050405020304" pitchFamily="18" charset="0"/>
                <a:cs typeface="Times New Roman" panose="02020603050405020304" pitchFamily="18" charset="0"/>
              </a:rPr>
              <a:t> (5.7), </a:t>
            </a:r>
            <a:r>
              <a:rPr lang="en-US" sz="2400" dirty="0">
                <a:solidFill>
                  <a:srgbClr val="5F76AC"/>
                </a:solidFill>
                <a:latin typeface="Times New Roman" panose="02020603050405020304" pitchFamily="18" charset="0"/>
                <a:cs typeface="Times New Roman" panose="02020603050405020304" pitchFamily="18" charset="0"/>
              </a:rPr>
              <a:t>sexual orientation </a:t>
            </a:r>
            <a:r>
              <a:rPr lang="en-US" sz="2400" dirty="0">
                <a:latin typeface="Times New Roman" panose="02020603050405020304" pitchFamily="18" charset="0"/>
                <a:cs typeface="Times New Roman" panose="02020603050405020304" pitchFamily="18" charset="0"/>
              </a:rPr>
              <a:t>(5.8), </a:t>
            </a:r>
            <a:r>
              <a:rPr lang="en-US" sz="2400" dirty="0">
                <a:solidFill>
                  <a:srgbClr val="5F76AC"/>
                </a:solidFill>
                <a:latin typeface="Times New Roman" panose="02020603050405020304" pitchFamily="18" charset="0"/>
                <a:cs typeface="Times New Roman" panose="02020603050405020304" pitchFamily="18" charset="0"/>
              </a:rPr>
              <a:t>socioeconomic status</a:t>
            </a:r>
            <a:r>
              <a:rPr lang="en-US" sz="2400" dirty="0">
                <a:latin typeface="Times New Roman" panose="02020603050405020304" pitchFamily="18" charset="0"/>
                <a:cs typeface="Times New Roman" panose="02020603050405020304" pitchFamily="18" charset="0"/>
              </a:rPr>
              <a:t> (5.9), and </a:t>
            </a:r>
            <a:r>
              <a:rPr lang="en-US" sz="2400" dirty="0">
                <a:solidFill>
                  <a:srgbClr val="5F76AC"/>
                </a:solidFill>
                <a:latin typeface="Times New Roman" panose="02020603050405020304" pitchFamily="18" charset="0"/>
                <a:cs typeface="Times New Roman" panose="02020603050405020304" pitchFamily="18" charset="0"/>
              </a:rPr>
              <a:t>intersectionality</a:t>
            </a:r>
            <a:r>
              <a:rPr lang="en-US" sz="2400" dirty="0">
                <a:latin typeface="Times New Roman" panose="02020603050405020304" pitchFamily="18" charset="0"/>
                <a:cs typeface="Times New Roman" panose="02020603050405020304" pitchFamily="18" charset="0"/>
              </a:rPr>
              <a:t> (5.10). Review this chapter when referring to these groups in your papers and check out this APA Style guide on </a:t>
            </a:r>
            <a:r>
              <a:rPr lang="en-US" sz="2400" dirty="0">
                <a:latin typeface="Times New Roman" panose="02020603050405020304" pitchFamily="18" charset="0"/>
                <a:cs typeface="Times New Roman" panose="02020603050405020304" pitchFamily="18" charset="0"/>
                <a:hlinkClick r:id="rId5"/>
              </a:rPr>
              <a:t>bias-free and inclusive language</a:t>
            </a:r>
            <a:r>
              <a:rPr lang="en-US" sz="2400" dirty="0">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58B09147-FBCD-4C4F-90E4-0510B1083583}"/>
              </a:ext>
            </a:extLst>
          </p:cNvPr>
          <p:cNvSpPr/>
          <p:nvPr/>
        </p:nvSpPr>
        <p:spPr>
          <a:xfrm>
            <a:off x="4027882" y="3516261"/>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E14F64A7-ED45-2548-8906-EF4E671FA857}"/>
              </a:ext>
            </a:extLst>
          </p:cNvPr>
          <p:cNvSpPr/>
          <p:nvPr/>
        </p:nvSpPr>
        <p:spPr>
          <a:xfrm>
            <a:off x="1249679" y="2521897"/>
            <a:ext cx="9692639"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five presents updated general guidelines for writing about people with inclusivity and respect</a:t>
            </a:r>
          </a:p>
        </p:txBody>
      </p:sp>
      <p:sp>
        <p:nvSpPr>
          <p:cNvPr id="2" name="TextBox 1">
            <a:extLst>
              <a:ext uri="{FF2B5EF4-FFF2-40B4-BE49-F238E27FC236}">
                <a16:creationId xmlns:a16="http://schemas.microsoft.com/office/drawing/2014/main" id="{783503A2-9D0D-B441-B585-AE2E8F74B68F}"/>
              </a:ext>
            </a:extLst>
          </p:cNvPr>
          <p:cNvSpPr txBox="1"/>
          <p:nvPr/>
        </p:nvSpPr>
        <p:spPr>
          <a:xfrm>
            <a:off x="604034" y="6011614"/>
            <a:ext cx="10716768" cy="646331"/>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“If your writing reflects respect for your participants and your readers, and if you write with appropriate specificity and precision, you contribute to the goal of accurate, unbiased communication” (</a:t>
            </a:r>
            <a:r>
              <a:rPr lang="en-US" i="1" dirty="0" err="1">
                <a:latin typeface="Times New Roman" panose="02020603050405020304" pitchFamily="18" charset="0"/>
                <a:cs typeface="Times New Roman" panose="02020603050405020304" pitchFamily="18" charset="0"/>
              </a:rPr>
              <a:t>ch.</a:t>
            </a:r>
            <a:r>
              <a:rPr lang="en-US" i="1" dirty="0">
                <a:latin typeface="Times New Roman" panose="02020603050405020304" pitchFamily="18" charset="0"/>
                <a:cs typeface="Times New Roman" panose="02020603050405020304" pitchFamily="18" charset="0"/>
              </a:rPr>
              <a:t> 5 Intro).</a:t>
            </a:r>
          </a:p>
        </p:txBody>
      </p:sp>
      <p:sp>
        <p:nvSpPr>
          <p:cNvPr id="13" name="TextBox 12">
            <a:extLst>
              <a:ext uri="{FF2B5EF4-FFF2-40B4-BE49-F238E27FC236}">
                <a16:creationId xmlns:a16="http://schemas.microsoft.com/office/drawing/2014/main" id="{1FE29F03-2552-1945-9C32-1F8C6ECEB1F7}"/>
              </a:ext>
            </a:extLst>
          </p:cNvPr>
          <p:cNvSpPr txBox="1"/>
          <p:nvPr/>
        </p:nvSpPr>
        <p:spPr>
          <a:xfrm>
            <a:off x="73152" y="6402508"/>
            <a:ext cx="438912" cy="369332"/>
          </a:xfrm>
          <a:prstGeom prst="rect">
            <a:avLst/>
          </a:prstGeom>
          <a:noFill/>
        </p:spPr>
        <p:txBody>
          <a:bodyPr wrap="square" rtlCol="0">
            <a:spAutoFit/>
          </a:bodyPr>
          <a:lstStyle/>
          <a:p>
            <a:r>
              <a:rPr lang="en-US" dirty="0"/>
              <a:t>9</a:t>
            </a:r>
          </a:p>
        </p:txBody>
      </p:sp>
      <p:sp>
        <p:nvSpPr>
          <p:cNvPr id="15" name="Subtitle 2">
            <a:extLst>
              <a:ext uri="{FF2B5EF4-FFF2-40B4-BE49-F238E27FC236}">
                <a16:creationId xmlns:a16="http://schemas.microsoft.com/office/drawing/2014/main" id="{7EF69AC9-49AC-564A-9F84-AD87DC2A8DDE}"/>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a:solidFill>
                  <a:srgbClr val="02A14D"/>
                </a:solidFill>
                <a:latin typeface="Times New Roman" panose="02020603050405020304" pitchFamily="18" charset="0"/>
                <a:cs typeface="Times New Roman" panose="02020603050405020304" pitchFamily="18" charset="0"/>
              </a:rPr>
              <a:t>Bias-Free Language Guidelines</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DE3C220-6EF6-7D4D-9BE0-FDB2F46E3395}"/>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7" name="Rectangle 16">
            <a:extLst>
              <a:ext uri="{FF2B5EF4-FFF2-40B4-BE49-F238E27FC236}">
                <a16:creationId xmlns:a16="http://schemas.microsoft.com/office/drawing/2014/main" id="{2C2195C7-67F5-0E4A-8BD8-5F35554A6421}"/>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1133181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4420</TotalTime>
  <Words>1901</Words>
  <Application>Microsoft Macintosh PowerPoint</Application>
  <PresentationFormat>Widescreen</PresentationFormat>
  <Paragraphs>241</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Copperplate</vt:lpstr>
      <vt:lpstr>Copperplate Light</vt:lpstr>
      <vt:lpstr>Times New Roman</vt:lpstr>
      <vt:lpstr>Office Theme</vt:lpstr>
      <vt:lpstr>Writing in APA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Matthews</dc:creator>
  <cp:lastModifiedBy>Matthews, Jana</cp:lastModifiedBy>
  <cp:revision>216</cp:revision>
  <dcterms:created xsi:type="dcterms:W3CDTF">2020-08-11T19:31:34Z</dcterms:created>
  <dcterms:modified xsi:type="dcterms:W3CDTF">2024-10-08T19:29:13Z</dcterms:modified>
</cp:coreProperties>
</file>